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67" r:id="rId2"/>
    <p:sldId id="462" r:id="rId3"/>
    <p:sldId id="370" r:id="rId4"/>
    <p:sldId id="317" r:id="rId5"/>
    <p:sldId id="473" r:id="rId6"/>
    <p:sldId id="354" r:id="rId7"/>
    <p:sldId id="373" r:id="rId8"/>
    <p:sldId id="474" r:id="rId9"/>
    <p:sldId id="475" r:id="rId10"/>
    <p:sldId id="476" r:id="rId11"/>
    <p:sldId id="268" r:id="rId12"/>
    <p:sldId id="477" r:id="rId13"/>
    <p:sldId id="372" r:id="rId14"/>
    <p:sldId id="483" r:id="rId15"/>
    <p:sldId id="471" r:id="rId16"/>
    <p:sldId id="463" r:id="rId17"/>
    <p:sldId id="481" r:id="rId18"/>
    <p:sldId id="468" r:id="rId19"/>
    <p:sldId id="464" r:id="rId20"/>
    <p:sldId id="482" r:id="rId21"/>
    <p:sldId id="469" r:id="rId22"/>
    <p:sldId id="487" r:id="rId23"/>
    <p:sldId id="484" r:id="rId24"/>
    <p:sldId id="486" r:id="rId25"/>
    <p:sldId id="414" r:id="rId26"/>
    <p:sldId id="425" r:id="rId27"/>
    <p:sldId id="478" r:id="rId28"/>
    <p:sldId id="479" r:id="rId29"/>
    <p:sldId id="470" r:id="rId30"/>
    <p:sldId id="480" r:id="rId31"/>
    <p:sldId id="406" r:id="rId32"/>
    <p:sldId id="286" r:id="rId33"/>
    <p:sldId id="341" r:id="rId34"/>
    <p:sldId id="410" r:id="rId35"/>
    <p:sldId id="365" r:id="rId36"/>
    <p:sldId id="36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99CC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4A8FE9-C67A-489B-BFEC-241A9536915C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92B9C76-F8BB-4723-9DC9-3BB4973BD7B7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Evaluates resilience of a model against Adversarial Attacks</a:t>
          </a:r>
          <a:endParaRPr lang="en-US"/>
        </a:p>
      </dgm:t>
    </dgm:pt>
    <dgm:pt modelId="{CAD84346-3B95-4A98-A2A9-2736711CF209}" type="parTrans" cxnId="{EC98903B-5E4D-47D7-99A5-BE62B2AF2F6E}">
      <dgm:prSet/>
      <dgm:spPr/>
      <dgm:t>
        <a:bodyPr/>
        <a:lstStyle/>
        <a:p>
          <a:endParaRPr lang="en-US"/>
        </a:p>
      </dgm:t>
    </dgm:pt>
    <dgm:pt modelId="{50FA1108-CDBF-4020-AA51-A5D7799345FA}" type="sibTrans" cxnId="{EC98903B-5E4D-47D7-99A5-BE62B2AF2F6E}">
      <dgm:prSet/>
      <dgm:spPr/>
      <dgm:t>
        <a:bodyPr/>
        <a:lstStyle/>
        <a:p>
          <a:endParaRPr lang="en-US"/>
        </a:p>
      </dgm:t>
    </dgm:pt>
    <dgm:pt modelId="{1FF6EC2C-680C-4BB0-B818-559228D0EBF8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Calibri"/>
            </a:rPr>
            <a:t>Test and suggest Defenses</a:t>
          </a:r>
          <a:endParaRPr lang="en-US"/>
        </a:p>
      </dgm:t>
    </dgm:pt>
    <dgm:pt modelId="{02038D5E-9797-4A33-9627-932FCDA4D7E6}" type="parTrans" cxnId="{93025104-2C28-4BAD-95FD-DECAFCA7E2A1}">
      <dgm:prSet/>
      <dgm:spPr/>
      <dgm:t>
        <a:bodyPr/>
        <a:lstStyle/>
        <a:p>
          <a:endParaRPr lang="en-US"/>
        </a:p>
      </dgm:t>
    </dgm:pt>
    <dgm:pt modelId="{98267949-98FE-46CF-9526-373691E72C34}" type="sibTrans" cxnId="{93025104-2C28-4BAD-95FD-DECAFCA7E2A1}">
      <dgm:prSet/>
      <dgm:spPr/>
      <dgm:t>
        <a:bodyPr/>
        <a:lstStyle/>
        <a:p>
          <a:endParaRPr lang="en-US"/>
        </a:p>
      </dgm:t>
    </dgm:pt>
    <dgm:pt modelId="{5158B8EC-5B5A-4B5A-B139-F89904820DC4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Calibri"/>
            </a:rPr>
            <a:t>Ensure safety and security of ML odels</a:t>
          </a:r>
          <a:endParaRPr lang="en-US"/>
        </a:p>
      </dgm:t>
    </dgm:pt>
    <dgm:pt modelId="{90E588CA-92D4-4042-AA98-C47B5DE5516F}" type="parTrans" cxnId="{FA0D253A-555B-440D-86C8-3E7972C8966E}">
      <dgm:prSet/>
      <dgm:spPr/>
      <dgm:t>
        <a:bodyPr/>
        <a:lstStyle/>
        <a:p>
          <a:endParaRPr lang="en-US"/>
        </a:p>
      </dgm:t>
    </dgm:pt>
    <dgm:pt modelId="{8E6F4132-391A-4EC6-BFEC-15BC98A527FC}" type="sibTrans" cxnId="{FA0D253A-555B-440D-86C8-3E7972C8966E}">
      <dgm:prSet/>
      <dgm:spPr/>
      <dgm:t>
        <a:bodyPr/>
        <a:lstStyle/>
        <a:p>
          <a:endParaRPr lang="en-US"/>
        </a:p>
      </dgm:t>
    </dgm:pt>
    <dgm:pt modelId="{C6D7BD1D-3EF4-43CA-AE91-AEAEF5ED554A}">
      <dgm:prSet phldr="0"/>
      <dgm:spPr/>
      <dgm:t>
        <a:bodyPr/>
        <a:lstStyle/>
        <a:p>
          <a:pPr algn="l">
            <a:lnSpc>
              <a:spcPct val="114999"/>
            </a:lnSpc>
          </a:pPr>
          <a:r>
            <a:rPr lang="en-US"/>
            <a:t>Demand </a:t>
          </a:r>
        </a:p>
      </dgm:t>
    </dgm:pt>
    <dgm:pt modelId="{1575DE9B-E7E4-429C-A781-C86BB9FAFDF2}" type="parTrans" cxnId="{D719F008-B6F2-45B4-867E-034E1A933188}">
      <dgm:prSet/>
      <dgm:spPr/>
      <dgm:t>
        <a:bodyPr/>
        <a:lstStyle/>
        <a:p>
          <a:endParaRPr lang="en-US"/>
        </a:p>
      </dgm:t>
    </dgm:pt>
    <dgm:pt modelId="{CA253EFD-D2AD-41AE-9CF1-9F14D0F9049A}" type="sibTrans" cxnId="{D719F008-B6F2-45B4-867E-034E1A933188}">
      <dgm:prSet/>
      <dgm:spPr/>
      <dgm:t>
        <a:bodyPr/>
        <a:lstStyle/>
        <a:p>
          <a:endParaRPr lang="en-US"/>
        </a:p>
      </dgm:t>
    </dgm:pt>
    <dgm:pt modelId="{6DB43C19-EE63-4A82-9C5F-D43FA8A6EEAA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Calibri"/>
            </a:rPr>
            <a:t>Increasing use of ML models for various tasks</a:t>
          </a:r>
          <a:endParaRPr lang="en-US"/>
        </a:p>
      </dgm:t>
    </dgm:pt>
    <dgm:pt modelId="{E38A3B0A-0010-4FDD-91A6-F9B05597187A}" type="parTrans" cxnId="{673C9A6B-C483-4F63-9F24-33193BDEC1BE}">
      <dgm:prSet/>
      <dgm:spPr/>
      <dgm:t>
        <a:bodyPr/>
        <a:lstStyle/>
        <a:p>
          <a:endParaRPr lang="en-US"/>
        </a:p>
      </dgm:t>
    </dgm:pt>
    <dgm:pt modelId="{AACC4F47-213E-4594-8353-87C4806BAE46}" type="sibTrans" cxnId="{673C9A6B-C483-4F63-9F24-33193BDEC1BE}">
      <dgm:prSet/>
      <dgm:spPr/>
      <dgm:t>
        <a:bodyPr/>
        <a:lstStyle/>
        <a:p>
          <a:endParaRPr lang="en-US"/>
        </a:p>
      </dgm:t>
    </dgm:pt>
    <dgm:pt modelId="{0D7EAA06-8545-4F30-B5C5-02D5A84DEE76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Calibri"/>
            </a:rPr>
            <a:t>Increasing adversarial attacks against strategies against ML models </a:t>
          </a:r>
          <a:endParaRPr lang="en-US"/>
        </a:p>
      </dgm:t>
    </dgm:pt>
    <dgm:pt modelId="{E8DB2733-1518-449B-AFF4-A0555F157FC9}" type="parTrans" cxnId="{9DAFBCBF-B42B-4E43-BC1F-A4EA43AAE992}">
      <dgm:prSet/>
      <dgm:spPr/>
      <dgm:t>
        <a:bodyPr/>
        <a:lstStyle/>
        <a:p>
          <a:endParaRPr lang="en-US"/>
        </a:p>
      </dgm:t>
    </dgm:pt>
    <dgm:pt modelId="{9571FB6D-9CE5-469B-BEA1-A28FA1C009E7}" type="sibTrans" cxnId="{9DAFBCBF-B42B-4E43-BC1F-A4EA43AAE992}">
      <dgm:prSet/>
      <dgm:spPr/>
      <dgm:t>
        <a:bodyPr/>
        <a:lstStyle/>
        <a:p>
          <a:endParaRPr lang="en-US"/>
        </a:p>
      </dgm:t>
    </dgm:pt>
    <dgm:pt modelId="{5673F8F6-4388-4C04-AC22-F2EBA28C8AB9}">
      <dgm:prSet phldr="0"/>
      <dgm:spPr/>
      <dgm:t>
        <a:bodyPr/>
        <a:lstStyle/>
        <a:p>
          <a:pPr rtl="0"/>
          <a:r>
            <a:rPr lang="en-US"/>
            <a:t>Users </a:t>
          </a:r>
        </a:p>
      </dgm:t>
    </dgm:pt>
    <dgm:pt modelId="{D3FD74B6-3915-461A-A548-8C16F24AF4BE}" type="parTrans" cxnId="{10423861-F2B1-42E2-8B3E-37A162022555}">
      <dgm:prSet/>
      <dgm:spPr/>
      <dgm:t>
        <a:bodyPr/>
        <a:lstStyle/>
        <a:p>
          <a:endParaRPr lang="en-US"/>
        </a:p>
      </dgm:t>
    </dgm:pt>
    <dgm:pt modelId="{29D81979-6601-4495-B1EC-5BF00E5DF03F}" type="sibTrans" cxnId="{10423861-F2B1-42E2-8B3E-37A162022555}">
      <dgm:prSet/>
      <dgm:spPr/>
      <dgm:t>
        <a:bodyPr/>
        <a:lstStyle/>
        <a:p>
          <a:endParaRPr lang="en-US"/>
        </a:p>
      </dgm:t>
    </dgm:pt>
    <dgm:pt modelId="{359E1649-373A-456F-BDB3-25CBB41F46A2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Features </a:t>
          </a:r>
        </a:p>
      </dgm:t>
    </dgm:pt>
    <dgm:pt modelId="{1E286D3B-76C0-4CE1-8FE9-13A0CE1AB302}" type="parTrans" cxnId="{242C2DEA-F944-48DA-A658-13DC5EC36C3C}">
      <dgm:prSet/>
      <dgm:spPr/>
      <dgm:t>
        <a:bodyPr/>
        <a:lstStyle/>
        <a:p>
          <a:endParaRPr lang="en-US"/>
        </a:p>
      </dgm:t>
    </dgm:pt>
    <dgm:pt modelId="{F61E2D6A-BE08-4F22-A590-33CB6FB33C60}" type="sibTrans" cxnId="{242C2DEA-F944-48DA-A658-13DC5EC36C3C}">
      <dgm:prSet/>
      <dgm:spPr/>
      <dgm:t>
        <a:bodyPr/>
        <a:lstStyle/>
        <a:p>
          <a:endParaRPr lang="en-US"/>
        </a:p>
      </dgm:t>
    </dgm:pt>
    <dgm:pt modelId="{4A166959-006F-45BC-A90A-6FCBF4D00C0B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Times New Roman"/>
              <a:cs typeface="Times New Roman"/>
            </a:rPr>
            <a:t>Data scientists and analysts</a:t>
          </a:r>
          <a:endParaRPr lang="en-US">
            <a:latin typeface="Calibri"/>
          </a:endParaRPr>
        </a:p>
      </dgm:t>
    </dgm:pt>
    <dgm:pt modelId="{1BF438DB-85D1-4246-9C29-B51A888C6926}" type="parTrans" cxnId="{EB0B321D-48FC-4FE2-B0C0-7D154206DC4C}">
      <dgm:prSet/>
      <dgm:spPr/>
      <dgm:t>
        <a:bodyPr/>
        <a:lstStyle/>
        <a:p>
          <a:endParaRPr lang="en-US"/>
        </a:p>
      </dgm:t>
    </dgm:pt>
    <dgm:pt modelId="{FC5917EC-61DB-4641-B090-D6A10A78244D}" type="sibTrans" cxnId="{EB0B321D-48FC-4FE2-B0C0-7D154206DC4C}">
      <dgm:prSet/>
      <dgm:spPr/>
      <dgm:t>
        <a:bodyPr/>
        <a:lstStyle/>
        <a:p>
          <a:endParaRPr lang="en-US"/>
        </a:p>
      </dgm:t>
    </dgm:pt>
    <dgm:pt modelId="{1C9E398D-98A1-4B24-94AA-A177248D49F2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Times New Roman"/>
              <a:cs typeface="Times New Roman"/>
            </a:rPr>
            <a:t>ML Developers and Researchers</a:t>
          </a:r>
        </a:p>
      </dgm:t>
    </dgm:pt>
    <dgm:pt modelId="{837C924E-73E8-417D-8214-C7E0EC2323F0}" type="parTrans" cxnId="{8B520E2B-4147-4DE4-9DDB-B95E436C2FE2}">
      <dgm:prSet/>
      <dgm:spPr/>
      <dgm:t>
        <a:bodyPr/>
        <a:lstStyle/>
        <a:p>
          <a:endParaRPr lang="en-US"/>
        </a:p>
      </dgm:t>
    </dgm:pt>
    <dgm:pt modelId="{6156AD6C-6CB1-4A49-9D42-15149F4C9291}" type="sibTrans" cxnId="{8B520E2B-4147-4DE4-9DDB-B95E436C2FE2}">
      <dgm:prSet/>
      <dgm:spPr/>
      <dgm:t>
        <a:bodyPr/>
        <a:lstStyle/>
        <a:p>
          <a:endParaRPr lang="en-US"/>
        </a:p>
      </dgm:t>
    </dgm:pt>
    <dgm:pt modelId="{DF7C2E59-CD89-4A5F-91EF-E4A76DB2850C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Times New Roman"/>
              <a:cs typeface="Times New Roman"/>
            </a:rPr>
            <a:t>Security Experts</a:t>
          </a:r>
        </a:p>
      </dgm:t>
    </dgm:pt>
    <dgm:pt modelId="{BDD2E2BC-271F-4400-9847-40D0E3D5E8A0}" type="parTrans" cxnId="{E309C32E-8D18-47C7-A8F2-3356EE2A9024}">
      <dgm:prSet/>
      <dgm:spPr/>
      <dgm:t>
        <a:bodyPr/>
        <a:lstStyle/>
        <a:p>
          <a:endParaRPr lang="en-US"/>
        </a:p>
      </dgm:t>
    </dgm:pt>
    <dgm:pt modelId="{7203253B-41E0-4982-8D02-48F347AABD7F}" type="sibTrans" cxnId="{E309C32E-8D18-47C7-A8F2-3356EE2A9024}">
      <dgm:prSet/>
      <dgm:spPr/>
      <dgm:t>
        <a:bodyPr/>
        <a:lstStyle/>
        <a:p>
          <a:endParaRPr lang="en-US"/>
        </a:p>
      </dgm:t>
    </dgm:pt>
    <dgm:pt modelId="{D9EEB958-755A-41CA-AAC3-3D2206BDD4A3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en-US">
              <a:latin typeface="Times New Roman"/>
              <a:cs typeface="Times New Roman"/>
            </a:rPr>
            <a:t>Enterprises and Organizations</a:t>
          </a:r>
        </a:p>
      </dgm:t>
    </dgm:pt>
    <dgm:pt modelId="{ADA0D697-9FB9-4EBD-AC06-149E69BA6CD0}" type="parTrans" cxnId="{AF95F8F5-EC92-4440-B993-1BA33890BBEE}">
      <dgm:prSet/>
      <dgm:spPr/>
      <dgm:t>
        <a:bodyPr/>
        <a:lstStyle/>
        <a:p>
          <a:endParaRPr lang="en-US"/>
        </a:p>
      </dgm:t>
    </dgm:pt>
    <dgm:pt modelId="{4C283E2B-D299-48A8-A868-FAB12AF51038}" type="sibTrans" cxnId="{AF95F8F5-EC92-4440-B993-1BA33890BBEE}">
      <dgm:prSet/>
      <dgm:spPr/>
      <dgm:t>
        <a:bodyPr/>
        <a:lstStyle/>
        <a:p>
          <a:endParaRPr lang="en-US"/>
        </a:p>
      </dgm:t>
    </dgm:pt>
    <dgm:pt modelId="{E7BA8014-B437-478A-83E5-73A43B65D28E}" type="pres">
      <dgm:prSet presAssocID="{EC4A8FE9-C67A-489B-BFEC-241A9536915C}" presName="linearFlow" presStyleCnt="0">
        <dgm:presLayoutVars>
          <dgm:dir/>
          <dgm:animLvl val="lvl"/>
          <dgm:resizeHandles val="exact"/>
        </dgm:presLayoutVars>
      </dgm:prSet>
      <dgm:spPr/>
    </dgm:pt>
    <dgm:pt modelId="{F9607F2E-DD6B-4870-8F6A-6E507DD8F937}" type="pres">
      <dgm:prSet presAssocID="{5673F8F6-4388-4C04-AC22-F2EBA28C8AB9}" presName="composite" presStyleCnt="0"/>
      <dgm:spPr/>
    </dgm:pt>
    <dgm:pt modelId="{83D080EE-15CA-4AED-9593-6E08C6BA9979}" type="pres">
      <dgm:prSet presAssocID="{5673F8F6-4388-4C04-AC22-F2EBA28C8AB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5132FB6-31F4-4293-A00D-62B0ADDABAE6}" type="pres">
      <dgm:prSet presAssocID="{5673F8F6-4388-4C04-AC22-F2EBA28C8AB9}" presName="descendantText" presStyleLbl="alignAcc1" presStyleIdx="0" presStyleCnt="3">
        <dgm:presLayoutVars>
          <dgm:bulletEnabled val="1"/>
        </dgm:presLayoutVars>
      </dgm:prSet>
      <dgm:spPr/>
    </dgm:pt>
    <dgm:pt modelId="{D5903FD6-9D60-4331-B4D4-B30E5E3AFEA3}" type="pres">
      <dgm:prSet presAssocID="{29D81979-6601-4495-B1EC-5BF00E5DF03F}" presName="sp" presStyleCnt="0"/>
      <dgm:spPr/>
    </dgm:pt>
    <dgm:pt modelId="{F9633C55-FC26-4C1B-BE3D-D3645BA1817D}" type="pres">
      <dgm:prSet presAssocID="{359E1649-373A-456F-BDB3-25CBB41F46A2}" presName="composite" presStyleCnt="0"/>
      <dgm:spPr/>
    </dgm:pt>
    <dgm:pt modelId="{EBF5C092-63AF-4AAB-92F4-0336BB979191}" type="pres">
      <dgm:prSet presAssocID="{359E1649-373A-456F-BDB3-25CBB41F46A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EB40B6D-61FC-40CE-BDC9-C751F1560BCC}" type="pres">
      <dgm:prSet presAssocID="{359E1649-373A-456F-BDB3-25CBB41F46A2}" presName="descendantText" presStyleLbl="alignAcc1" presStyleIdx="1" presStyleCnt="3">
        <dgm:presLayoutVars>
          <dgm:bulletEnabled val="1"/>
        </dgm:presLayoutVars>
      </dgm:prSet>
      <dgm:spPr/>
    </dgm:pt>
    <dgm:pt modelId="{B6311932-AC6A-4953-A240-9400B27ECB78}" type="pres">
      <dgm:prSet presAssocID="{F61E2D6A-BE08-4F22-A590-33CB6FB33C60}" presName="sp" presStyleCnt="0"/>
      <dgm:spPr/>
    </dgm:pt>
    <dgm:pt modelId="{2A7A56DD-FC12-4A31-9951-098C4B5A0659}" type="pres">
      <dgm:prSet presAssocID="{C6D7BD1D-3EF4-43CA-AE91-AEAEF5ED554A}" presName="composite" presStyleCnt="0"/>
      <dgm:spPr/>
    </dgm:pt>
    <dgm:pt modelId="{81ED5EE0-F200-4249-BE5D-A96000FACE00}" type="pres">
      <dgm:prSet presAssocID="{C6D7BD1D-3EF4-43CA-AE91-AEAEF5ED554A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4552B72-E763-40E5-947F-202F157ED947}" type="pres">
      <dgm:prSet presAssocID="{C6D7BD1D-3EF4-43CA-AE91-AEAEF5ED554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3025104-2C28-4BAD-95FD-DECAFCA7E2A1}" srcId="{359E1649-373A-456F-BDB3-25CBB41F46A2}" destId="{1FF6EC2C-680C-4BB0-B818-559228D0EBF8}" srcOrd="1" destOrd="0" parTransId="{02038D5E-9797-4A33-9627-932FCDA4D7E6}" sibTransId="{98267949-98FE-46CF-9526-373691E72C34}"/>
    <dgm:cxn modelId="{D719F008-B6F2-45B4-867E-034E1A933188}" srcId="{EC4A8FE9-C67A-489B-BFEC-241A9536915C}" destId="{C6D7BD1D-3EF4-43CA-AE91-AEAEF5ED554A}" srcOrd="2" destOrd="0" parTransId="{1575DE9B-E7E4-429C-A781-C86BB9FAFDF2}" sibTransId="{CA253EFD-D2AD-41AE-9CF1-9F14D0F9049A}"/>
    <dgm:cxn modelId="{3C9EE410-7F26-4485-A2FA-EBC213F527F5}" type="presOf" srcId="{1C9E398D-98A1-4B24-94AA-A177248D49F2}" destId="{95132FB6-31F4-4293-A00D-62B0ADDABAE6}" srcOrd="0" destOrd="1" presId="urn:microsoft.com/office/officeart/2005/8/layout/chevron2"/>
    <dgm:cxn modelId="{EB0B321D-48FC-4FE2-B0C0-7D154206DC4C}" srcId="{5673F8F6-4388-4C04-AC22-F2EBA28C8AB9}" destId="{4A166959-006F-45BC-A90A-6FCBF4D00C0B}" srcOrd="0" destOrd="0" parTransId="{1BF438DB-85D1-4246-9C29-B51A888C6926}" sibTransId="{FC5917EC-61DB-4641-B090-D6A10A78244D}"/>
    <dgm:cxn modelId="{67AA7D1F-28F4-423A-808A-B4488E0B31CA}" type="presOf" srcId="{5673F8F6-4388-4C04-AC22-F2EBA28C8AB9}" destId="{83D080EE-15CA-4AED-9593-6E08C6BA9979}" srcOrd="0" destOrd="0" presId="urn:microsoft.com/office/officeart/2005/8/layout/chevron2"/>
    <dgm:cxn modelId="{8B520E2B-4147-4DE4-9DDB-B95E436C2FE2}" srcId="{5673F8F6-4388-4C04-AC22-F2EBA28C8AB9}" destId="{1C9E398D-98A1-4B24-94AA-A177248D49F2}" srcOrd="1" destOrd="0" parTransId="{837C924E-73E8-417D-8214-C7E0EC2323F0}" sibTransId="{6156AD6C-6CB1-4A49-9D42-15149F4C9291}"/>
    <dgm:cxn modelId="{E309C32E-8D18-47C7-A8F2-3356EE2A9024}" srcId="{5673F8F6-4388-4C04-AC22-F2EBA28C8AB9}" destId="{DF7C2E59-CD89-4A5F-91EF-E4A76DB2850C}" srcOrd="2" destOrd="0" parTransId="{BDD2E2BC-271F-4400-9847-40D0E3D5E8A0}" sibTransId="{7203253B-41E0-4982-8D02-48F347AABD7F}"/>
    <dgm:cxn modelId="{FA0D253A-555B-440D-86C8-3E7972C8966E}" srcId="{359E1649-373A-456F-BDB3-25CBB41F46A2}" destId="{5158B8EC-5B5A-4B5A-B139-F89904820DC4}" srcOrd="2" destOrd="0" parTransId="{90E588CA-92D4-4042-AA98-C47B5DE5516F}" sibTransId="{8E6F4132-391A-4EC6-BFEC-15BC98A527FC}"/>
    <dgm:cxn modelId="{EC98903B-5E4D-47D7-99A5-BE62B2AF2F6E}" srcId="{359E1649-373A-456F-BDB3-25CBB41F46A2}" destId="{C92B9C76-F8BB-4723-9DC9-3BB4973BD7B7}" srcOrd="0" destOrd="0" parTransId="{CAD84346-3B95-4A98-A2A9-2736711CF209}" sibTransId="{50FA1108-CDBF-4020-AA51-A5D7799345FA}"/>
    <dgm:cxn modelId="{22C13D5B-86A7-47BB-A5F2-A8819611CF0B}" type="presOf" srcId="{6DB43C19-EE63-4A82-9C5F-D43FA8A6EEAA}" destId="{24552B72-E763-40E5-947F-202F157ED947}" srcOrd="0" destOrd="0" presId="urn:microsoft.com/office/officeart/2005/8/layout/chevron2"/>
    <dgm:cxn modelId="{81DA9B5B-417F-4012-8367-D59DB6DD1344}" type="presOf" srcId="{D9EEB958-755A-41CA-AAC3-3D2206BDD4A3}" destId="{95132FB6-31F4-4293-A00D-62B0ADDABAE6}" srcOrd="0" destOrd="3" presId="urn:microsoft.com/office/officeart/2005/8/layout/chevron2"/>
    <dgm:cxn modelId="{10423861-F2B1-42E2-8B3E-37A162022555}" srcId="{EC4A8FE9-C67A-489B-BFEC-241A9536915C}" destId="{5673F8F6-4388-4C04-AC22-F2EBA28C8AB9}" srcOrd="0" destOrd="0" parTransId="{D3FD74B6-3915-461A-A548-8C16F24AF4BE}" sibTransId="{29D81979-6601-4495-B1EC-5BF00E5DF03F}"/>
    <dgm:cxn modelId="{673C9A6B-C483-4F63-9F24-33193BDEC1BE}" srcId="{C6D7BD1D-3EF4-43CA-AE91-AEAEF5ED554A}" destId="{6DB43C19-EE63-4A82-9C5F-D43FA8A6EEAA}" srcOrd="0" destOrd="0" parTransId="{E38A3B0A-0010-4FDD-91A6-F9B05597187A}" sibTransId="{AACC4F47-213E-4594-8353-87C4806BAE46}"/>
    <dgm:cxn modelId="{3240BF7A-DDF2-49FF-992E-3E6FDA37BC85}" type="presOf" srcId="{C6D7BD1D-3EF4-43CA-AE91-AEAEF5ED554A}" destId="{81ED5EE0-F200-4249-BE5D-A96000FACE00}" srcOrd="0" destOrd="0" presId="urn:microsoft.com/office/officeart/2005/8/layout/chevron2"/>
    <dgm:cxn modelId="{C2BCF47B-1ECA-48E6-8A7F-A7E0CB6733C9}" type="presOf" srcId="{4A166959-006F-45BC-A90A-6FCBF4D00C0B}" destId="{95132FB6-31F4-4293-A00D-62B0ADDABAE6}" srcOrd="0" destOrd="0" presId="urn:microsoft.com/office/officeart/2005/8/layout/chevron2"/>
    <dgm:cxn modelId="{B0B76585-4E8A-4572-B4B9-933B554FF0B2}" type="presOf" srcId="{EC4A8FE9-C67A-489B-BFEC-241A9536915C}" destId="{E7BA8014-B437-478A-83E5-73A43B65D28E}" srcOrd="0" destOrd="0" presId="urn:microsoft.com/office/officeart/2005/8/layout/chevron2"/>
    <dgm:cxn modelId="{4CE7C9B3-6D11-4436-9EB4-76C012256496}" type="presOf" srcId="{5158B8EC-5B5A-4B5A-B139-F89904820DC4}" destId="{5EB40B6D-61FC-40CE-BDC9-C751F1560BCC}" srcOrd="0" destOrd="2" presId="urn:microsoft.com/office/officeart/2005/8/layout/chevron2"/>
    <dgm:cxn modelId="{7E50CBB3-B34E-40AB-8072-B524FD7A4CFC}" type="presOf" srcId="{359E1649-373A-456F-BDB3-25CBB41F46A2}" destId="{EBF5C092-63AF-4AAB-92F4-0336BB979191}" srcOrd="0" destOrd="0" presId="urn:microsoft.com/office/officeart/2005/8/layout/chevron2"/>
    <dgm:cxn modelId="{9DAFBCBF-B42B-4E43-BC1F-A4EA43AAE992}" srcId="{C6D7BD1D-3EF4-43CA-AE91-AEAEF5ED554A}" destId="{0D7EAA06-8545-4F30-B5C5-02D5A84DEE76}" srcOrd="1" destOrd="0" parTransId="{E8DB2733-1518-449B-AFF4-A0555F157FC9}" sibTransId="{9571FB6D-9CE5-469B-BEA1-A28FA1C009E7}"/>
    <dgm:cxn modelId="{C98B09C5-3603-4B7A-AC15-E086A7F53F91}" type="presOf" srcId="{C92B9C76-F8BB-4723-9DC9-3BB4973BD7B7}" destId="{5EB40B6D-61FC-40CE-BDC9-C751F1560BCC}" srcOrd="0" destOrd="0" presId="urn:microsoft.com/office/officeart/2005/8/layout/chevron2"/>
    <dgm:cxn modelId="{86C931D4-DE5F-4528-BFF9-661F044E3D1B}" type="presOf" srcId="{DF7C2E59-CD89-4A5F-91EF-E4A76DB2850C}" destId="{95132FB6-31F4-4293-A00D-62B0ADDABAE6}" srcOrd="0" destOrd="2" presId="urn:microsoft.com/office/officeart/2005/8/layout/chevron2"/>
    <dgm:cxn modelId="{242C2DEA-F944-48DA-A658-13DC5EC36C3C}" srcId="{EC4A8FE9-C67A-489B-BFEC-241A9536915C}" destId="{359E1649-373A-456F-BDB3-25CBB41F46A2}" srcOrd="1" destOrd="0" parTransId="{1E286D3B-76C0-4CE1-8FE9-13A0CE1AB302}" sibTransId="{F61E2D6A-BE08-4F22-A590-33CB6FB33C60}"/>
    <dgm:cxn modelId="{DB2F7BF1-A642-4CC4-89BD-AF1DAEA4C12C}" type="presOf" srcId="{1FF6EC2C-680C-4BB0-B818-559228D0EBF8}" destId="{5EB40B6D-61FC-40CE-BDC9-C751F1560BCC}" srcOrd="0" destOrd="1" presId="urn:microsoft.com/office/officeart/2005/8/layout/chevron2"/>
    <dgm:cxn modelId="{AF95F8F5-EC92-4440-B993-1BA33890BBEE}" srcId="{5673F8F6-4388-4C04-AC22-F2EBA28C8AB9}" destId="{D9EEB958-755A-41CA-AAC3-3D2206BDD4A3}" srcOrd="3" destOrd="0" parTransId="{ADA0D697-9FB9-4EBD-AC06-149E69BA6CD0}" sibTransId="{4C283E2B-D299-48A8-A868-FAB12AF51038}"/>
    <dgm:cxn modelId="{A3A779FA-BC87-4F0C-B571-7F62B6166E01}" type="presOf" srcId="{0D7EAA06-8545-4F30-B5C5-02D5A84DEE76}" destId="{24552B72-E763-40E5-947F-202F157ED947}" srcOrd="0" destOrd="1" presId="urn:microsoft.com/office/officeart/2005/8/layout/chevron2"/>
    <dgm:cxn modelId="{C44E2C0E-899E-4A32-AB57-AADE7D078892}" type="presParOf" srcId="{E7BA8014-B437-478A-83E5-73A43B65D28E}" destId="{F9607F2E-DD6B-4870-8F6A-6E507DD8F937}" srcOrd="0" destOrd="0" presId="urn:microsoft.com/office/officeart/2005/8/layout/chevron2"/>
    <dgm:cxn modelId="{D9F9FCC9-55B4-4C28-BBD3-9B382C95A9AA}" type="presParOf" srcId="{F9607F2E-DD6B-4870-8F6A-6E507DD8F937}" destId="{83D080EE-15CA-4AED-9593-6E08C6BA9979}" srcOrd="0" destOrd="0" presId="urn:microsoft.com/office/officeart/2005/8/layout/chevron2"/>
    <dgm:cxn modelId="{2DDC8D15-69C5-4A5B-9CF8-48BDB4AD8561}" type="presParOf" srcId="{F9607F2E-DD6B-4870-8F6A-6E507DD8F937}" destId="{95132FB6-31F4-4293-A00D-62B0ADDABAE6}" srcOrd="1" destOrd="0" presId="urn:microsoft.com/office/officeart/2005/8/layout/chevron2"/>
    <dgm:cxn modelId="{56B0DBCA-9B5C-452D-B3D3-15502DFCA935}" type="presParOf" srcId="{E7BA8014-B437-478A-83E5-73A43B65D28E}" destId="{D5903FD6-9D60-4331-B4D4-B30E5E3AFEA3}" srcOrd="1" destOrd="0" presId="urn:microsoft.com/office/officeart/2005/8/layout/chevron2"/>
    <dgm:cxn modelId="{88C603A6-FF24-4AC0-B56A-8106D87A8205}" type="presParOf" srcId="{E7BA8014-B437-478A-83E5-73A43B65D28E}" destId="{F9633C55-FC26-4C1B-BE3D-D3645BA1817D}" srcOrd="2" destOrd="0" presId="urn:microsoft.com/office/officeart/2005/8/layout/chevron2"/>
    <dgm:cxn modelId="{489AD887-6160-42B9-8983-CB08EEFF75F2}" type="presParOf" srcId="{F9633C55-FC26-4C1B-BE3D-D3645BA1817D}" destId="{EBF5C092-63AF-4AAB-92F4-0336BB979191}" srcOrd="0" destOrd="0" presId="urn:microsoft.com/office/officeart/2005/8/layout/chevron2"/>
    <dgm:cxn modelId="{67E8E814-51BD-496C-97A7-9BAEF32DF567}" type="presParOf" srcId="{F9633C55-FC26-4C1B-BE3D-D3645BA1817D}" destId="{5EB40B6D-61FC-40CE-BDC9-C751F1560BCC}" srcOrd="1" destOrd="0" presId="urn:microsoft.com/office/officeart/2005/8/layout/chevron2"/>
    <dgm:cxn modelId="{D85F52E4-A076-4F82-BDD3-E8743336CFC1}" type="presParOf" srcId="{E7BA8014-B437-478A-83E5-73A43B65D28E}" destId="{B6311932-AC6A-4953-A240-9400B27ECB78}" srcOrd="3" destOrd="0" presId="urn:microsoft.com/office/officeart/2005/8/layout/chevron2"/>
    <dgm:cxn modelId="{C037D5C0-A607-4E66-A4E0-7330833DBED8}" type="presParOf" srcId="{E7BA8014-B437-478A-83E5-73A43B65D28E}" destId="{2A7A56DD-FC12-4A31-9951-098C4B5A0659}" srcOrd="4" destOrd="0" presId="urn:microsoft.com/office/officeart/2005/8/layout/chevron2"/>
    <dgm:cxn modelId="{87B6D5AD-BB74-4B24-A3DF-76665149BA5D}" type="presParOf" srcId="{2A7A56DD-FC12-4A31-9951-098C4B5A0659}" destId="{81ED5EE0-F200-4249-BE5D-A96000FACE00}" srcOrd="0" destOrd="0" presId="urn:microsoft.com/office/officeart/2005/8/layout/chevron2"/>
    <dgm:cxn modelId="{1FABE573-647E-432E-963F-D246C6040BF5}" type="presParOf" srcId="{2A7A56DD-FC12-4A31-9951-098C4B5A0659}" destId="{24552B72-E763-40E5-947F-202F157ED94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080EE-15CA-4AED-9593-6E08C6BA9979}">
      <dsp:nvSpPr>
        <dsp:cNvPr id="0" name=""/>
        <dsp:cNvSpPr/>
      </dsp:nvSpPr>
      <dsp:spPr>
        <a:xfrm rot="5400000">
          <a:off x="-259738" y="261024"/>
          <a:ext cx="1731591" cy="121211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Users </a:t>
          </a:r>
        </a:p>
      </dsp:txBody>
      <dsp:txXfrm rot="-5400000">
        <a:off x="1" y="607342"/>
        <a:ext cx="1212114" cy="519477"/>
      </dsp:txXfrm>
    </dsp:sp>
    <dsp:sp modelId="{95132FB6-31F4-4293-A00D-62B0ADDABAE6}">
      <dsp:nvSpPr>
        <dsp:cNvPr id="0" name=""/>
        <dsp:cNvSpPr/>
      </dsp:nvSpPr>
      <dsp:spPr>
        <a:xfrm rot="5400000">
          <a:off x="3909318" y="-2695918"/>
          <a:ext cx="1125534" cy="65199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Times New Roman"/>
              <a:cs typeface="Times New Roman"/>
            </a:rPr>
            <a:t>Data scientists and analysts</a:t>
          </a:r>
          <a:endParaRPr lang="en-US" sz="1300" kern="1200">
            <a:latin typeface="Calibri"/>
          </a:endParaRPr>
        </a:p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Times New Roman"/>
              <a:cs typeface="Times New Roman"/>
            </a:rPr>
            <a:t>ML Developers and Researchers</a:t>
          </a:r>
        </a:p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Times New Roman"/>
              <a:cs typeface="Times New Roman"/>
            </a:rPr>
            <a:t>Security Experts</a:t>
          </a:r>
        </a:p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Times New Roman"/>
              <a:cs typeface="Times New Roman"/>
            </a:rPr>
            <a:t>Enterprises and Organizations</a:t>
          </a:r>
        </a:p>
      </dsp:txBody>
      <dsp:txXfrm rot="-5400000">
        <a:off x="1212114" y="56230"/>
        <a:ext cx="6464999" cy="1015646"/>
      </dsp:txXfrm>
    </dsp:sp>
    <dsp:sp modelId="{EBF5C092-63AF-4AAB-92F4-0336BB979191}">
      <dsp:nvSpPr>
        <dsp:cNvPr id="0" name=""/>
        <dsp:cNvSpPr/>
      </dsp:nvSpPr>
      <dsp:spPr>
        <a:xfrm rot="5400000">
          <a:off x="-259738" y="1799845"/>
          <a:ext cx="1731591" cy="1212114"/>
        </a:xfrm>
        <a:prstGeom prst="chevron">
          <a:avLst/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254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Features </a:t>
          </a:r>
        </a:p>
      </dsp:txBody>
      <dsp:txXfrm rot="-5400000">
        <a:off x="1" y="2146163"/>
        <a:ext cx="1212114" cy="519477"/>
      </dsp:txXfrm>
    </dsp:sp>
    <dsp:sp modelId="{5EB40B6D-61FC-40CE-BDC9-C751F1560BCC}">
      <dsp:nvSpPr>
        <dsp:cNvPr id="0" name=""/>
        <dsp:cNvSpPr/>
      </dsp:nvSpPr>
      <dsp:spPr>
        <a:xfrm rot="5400000">
          <a:off x="3909318" y="-1157097"/>
          <a:ext cx="1125534" cy="65199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Calibri"/>
            </a:rPr>
            <a:t>Evaluates resilience of a model against Adversarial Attacks</a:t>
          </a:r>
          <a:endParaRPr lang="en-US" sz="1300" kern="1200"/>
        </a:p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Calibri"/>
            </a:rPr>
            <a:t>Test and suggest Defenses</a:t>
          </a:r>
          <a:endParaRPr lang="en-US" sz="1300" kern="1200"/>
        </a:p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Calibri"/>
            </a:rPr>
            <a:t>Ensure safety and security of ML odels</a:t>
          </a:r>
          <a:endParaRPr lang="en-US" sz="1300" kern="1200"/>
        </a:p>
      </dsp:txBody>
      <dsp:txXfrm rot="-5400000">
        <a:off x="1212114" y="1595051"/>
        <a:ext cx="6464999" cy="1015646"/>
      </dsp:txXfrm>
    </dsp:sp>
    <dsp:sp modelId="{81ED5EE0-F200-4249-BE5D-A96000FACE00}">
      <dsp:nvSpPr>
        <dsp:cNvPr id="0" name=""/>
        <dsp:cNvSpPr/>
      </dsp:nvSpPr>
      <dsp:spPr>
        <a:xfrm rot="5400000">
          <a:off x="-259738" y="3338665"/>
          <a:ext cx="1731591" cy="1212114"/>
        </a:xfrm>
        <a:prstGeom prst="chevron">
          <a:avLst/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254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l" defTabSz="1022350">
            <a:lnSpc>
              <a:spcPct val="114999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Demand </a:t>
          </a:r>
        </a:p>
      </dsp:txBody>
      <dsp:txXfrm rot="-5400000">
        <a:off x="1" y="3684983"/>
        <a:ext cx="1212114" cy="519477"/>
      </dsp:txXfrm>
    </dsp:sp>
    <dsp:sp modelId="{24552B72-E763-40E5-947F-202F157ED947}">
      <dsp:nvSpPr>
        <dsp:cNvPr id="0" name=""/>
        <dsp:cNvSpPr/>
      </dsp:nvSpPr>
      <dsp:spPr>
        <a:xfrm rot="5400000">
          <a:off x="3909318" y="381722"/>
          <a:ext cx="1125534" cy="65199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Calibri"/>
            </a:rPr>
            <a:t>Increasing use of ML models for various tasks</a:t>
          </a:r>
          <a:endParaRPr lang="en-US" sz="1300" kern="1200"/>
        </a:p>
        <a:p>
          <a:pPr marL="114300" lvl="1" indent="-114300" algn="l" defTabSz="577850" rtl="0">
            <a:lnSpc>
              <a:spcPct val="114999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Calibri"/>
            </a:rPr>
            <a:t>Increasing adversarial attacks against strategies against ML models </a:t>
          </a:r>
          <a:endParaRPr lang="en-US" sz="1300" kern="1200"/>
        </a:p>
      </dsp:txBody>
      <dsp:txXfrm rot="-5400000">
        <a:off x="1212114" y="3133870"/>
        <a:ext cx="6464999" cy="1015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AAE38-79BE-4082-9A4D-2BEC47341C0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15613-D24F-46B4-9010-BD7B318E3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50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6:51:43.14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1,'790'0,"-770"0,0 1,0 1,0 1,0 1,0 1,20 7,-14-4,0-1,0-2,1 0,31 0,108-4,-90-3,950 1,-1001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6:51:45.07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1,'2299'0,"-2266"0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6:53:01.03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1,'2469'0,"-2430"0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6:42:40.02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28,'401'2,"428"-5,-579-10,86-1,95 15,-399-1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6:44:10.25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2,'149'-2,"174"5,-127 21,-19-1,419 48,-505-60,1-3,150-9,-95-1,423 2,-533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6:44:12.26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1755 86,'0'-1,"-1"0,1 0,0 0,0 0,-1 1,1-1,-1 0,1 0,-1 0,1 0,-1 0,0 1,1-1,-1 0,0 1,0-1,0 0,1 1,-1-1,0 1,0-1,0 1,0-1,0 1,0 0,0 0,-1-1,-30-5,30 6,-97-6,-109 7,72 1,-1004-2,1130 1,-1-1,1 0,-1-1,1 0,-1-1,1 0,0-1,-12-4,10-3,13 1,1 8,0 0,0-1,0 1,0 0,-1 0,1 1,1-1,-1 0,0 0,4 0,54-6,0 2,114 5,-81 2,1051 0,-1110-2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7:00:31.56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66,'63'-11,"105"-5,65 13,-149 3,115 2,157-3,-189-12,4 0,497 11,-345 4,-264-7,-35-1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6T07:00:33.30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0 129,'6'-1,"0"0,0 0,-1 0,1-1,0 1,6-4,17-5,35-2,1 2,73-1,136 8,-181 4,1041 1,-1086-4,70-13,-45 5,-51 6,0-1,26-10,0 1,-16 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BCF22-2D75-4779-9C8B-6270AA3FA919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B8AC8-E212-48B2-9917-7448FC83D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9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0B8AC8-E212-48B2-9917-7448FC83DD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4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0B8AC8-E212-48B2-9917-7448FC83DD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10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0B8AC8-E212-48B2-9917-7448FC83DD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6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e348dae663_1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e348dae663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e348dae663_1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e348dae663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5968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e357944b64_9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e357944b64_9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For the commercialization we identified users, features and demand </a:t>
            </a:r>
            <a:endParaRPr/>
          </a:p>
        </p:txBody>
      </p:sp>
      <p:sp>
        <p:nvSpPr>
          <p:cNvPr id="842" name="Google Shape;842;ge357944b64_9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oject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762000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the Project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5146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Project ID</a:t>
            </a:r>
          </a:p>
        </p:txBody>
      </p:sp>
      <p:pic>
        <p:nvPicPr>
          <p:cNvPr id="20" name="Picture 19" descr="A picture containing photo, table, person, monitor&#10;&#10;Description automatically generated">
            <a:extLst>
              <a:ext uri="{FF2B5EF4-FFF2-40B4-BE49-F238E27FC236}">
                <a16:creationId xmlns:a16="http://schemas.microsoft.com/office/drawing/2014/main" id="{C4A8CD1C-223D-4C87-9519-FDBD49BC59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0286" r="71976"/>
          <a:stretch/>
        </p:blipFill>
        <p:spPr>
          <a:xfrm>
            <a:off x="0" y="6373302"/>
            <a:ext cx="2514600" cy="49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4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0" name="Picture 19" descr="A picture containing photo, table, person, monitor&#10;&#10;Description automatically generated">
            <a:extLst>
              <a:ext uri="{FF2B5EF4-FFF2-40B4-BE49-F238E27FC236}">
                <a16:creationId xmlns:a16="http://schemas.microsoft.com/office/drawing/2014/main" id="{C4A8CD1C-223D-4C87-9519-FDBD49BC59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0286" r="71976"/>
          <a:stretch/>
        </p:blipFill>
        <p:spPr>
          <a:xfrm>
            <a:off x="0" y="6373302"/>
            <a:ext cx="2514600" cy="49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8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ividual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二等辺三角形 9"/>
          <p:cNvSpPr/>
          <p:nvPr userDrawn="1"/>
        </p:nvSpPr>
        <p:spPr>
          <a:xfrm>
            <a:off x="0" y="6482208"/>
            <a:ext cx="12192000" cy="376686"/>
          </a:xfrm>
          <a:prstGeom prst="triangle">
            <a:avLst>
              <a:gd name="adj" fmla="val 6276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3" name="二等辺三角形 10"/>
          <p:cNvSpPr/>
          <p:nvPr userDrawn="1"/>
        </p:nvSpPr>
        <p:spPr>
          <a:xfrm>
            <a:off x="0" y="6676906"/>
            <a:ext cx="12192000" cy="181095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118889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23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283708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4237261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Sub-Titles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C29E58-4878-471A-A8CF-FA8607A4052E}"/>
              </a:ext>
            </a:extLst>
          </p:cNvPr>
          <p:cNvSpPr/>
          <p:nvPr userDrawn="1"/>
        </p:nvSpPr>
        <p:spPr>
          <a:xfrm>
            <a:off x="2632435" y="6492874"/>
            <a:ext cx="6816365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>
                <a:solidFill>
                  <a:schemeClr val="tx1"/>
                </a:solidFill>
              </a:rPr>
              <a:t>ITXXXXXXXX</a:t>
            </a:r>
            <a:r>
              <a:rPr lang="en-US" sz="1800">
                <a:solidFill>
                  <a:schemeClr val="tx1"/>
                </a:solidFill>
              </a:rPr>
              <a:t>   |   &lt;</a:t>
            </a:r>
            <a:r>
              <a:rPr lang="en-US" sz="1800" b="1">
                <a:solidFill>
                  <a:schemeClr val="tx1"/>
                </a:solidFill>
              </a:rPr>
              <a:t>&lt;Student Name&gt;&gt;   </a:t>
            </a:r>
            <a:r>
              <a:rPr lang="en-US" sz="1800">
                <a:solidFill>
                  <a:schemeClr val="tx1"/>
                </a:solidFill>
              </a:rPr>
              <a:t>|   </a:t>
            </a:r>
            <a:r>
              <a:rPr lang="en-US" sz="1800" b="0">
                <a:solidFill>
                  <a:schemeClr val="tx1"/>
                </a:solidFill>
              </a:rPr>
              <a:t>&lt;&lt;Project ID&gt;&gt;</a:t>
            </a:r>
          </a:p>
        </p:txBody>
      </p:sp>
    </p:spTree>
    <p:extLst>
      <p:ext uri="{BB962C8B-B14F-4D97-AF65-F5344CB8AC3E}">
        <p14:creationId xmlns:p14="http://schemas.microsoft.com/office/powerpoint/2010/main" val="3293331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udent Information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283708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Student IT Number | Student Name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4237261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Student’s Specialization</a:t>
            </a:r>
          </a:p>
        </p:txBody>
      </p:sp>
      <p:sp>
        <p:nvSpPr>
          <p:cNvPr id="13" name="二等辺三角形 10"/>
          <p:cNvSpPr/>
          <p:nvPr userDrawn="1"/>
        </p:nvSpPr>
        <p:spPr>
          <a:xfrm>
            <a:off x="0" y="6676906"/>
            <a:ext cx="12192000" cy="181095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8789F7-2DE1-4BD0-98A0-4D627E8C7924}"/>
              </a:ext>
            </a:extLst>
          </p:cNvPr>
          <p:cNvSpPr/>
          <p:nvPr userDrawn="1"/>
        </p:nvSpPr>
        <p:spPr>
          <a:xfrm>
            <a:off x="10134600" y="152400"/>
            <a:ext cx="1981200" cy="2286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Student Must add a professional photo to this cage</a:t>
            </a:r>
          </a:p>
        </p:txBody>
      </p:sp>
    </p:spTree>
    <p:extLst>
      <p:ext uri="{BB962C8B-B14F-4D97-AF65-F5344CB8AC3E}">
        <p14:creationId xmlns:p14="http://schemas.microsoft.com/office/powerpoint/2010/main" val="200859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358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7086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5089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二等辺三角形 9"/>
          <p:cNvSpPr/>
          <p:nvPr userDrawn="1"/>
        </p:nvSpPr>
        <p:spPr>
          <a:xfrm>
            <a:off x="0" y="6482208"/>
            <a:ext cx="12192000" cy="376686"/>
          </a:xfrm>
          <a:prstGeom prst="triangle">
            <a:avLst>
              <a:gd name="adj" fmla="val 6276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二等辺三角形 10"/>
          <p:cNvSpPr/>
          <p:nvPr userDrawn="1"/>
        </p:nvSpPr>
        <p:spPr>
          <a:xfrm>
            <a:off x="0" y="6676906"/>
            <a:ext cx="12192000" cy="181095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75490AD-C6C9-4021-8C34-1F6444AB48BF}"/>
              </a:ext>
            </a:extLst>
          </p:cNvPr>
          <p:cNvSpPr txBox="1">
            <a:spLocks/>
          </p:cNvSpPr>
          <p:nvPr userDrawn="1"/>
        </p:nvSpPr>
        <p:spPr>
          <a:xfrm>
            <a:off x="11435142" y="6492875"/>
            <a:ext cx="680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D6051F-EF20-4D26-A49B-A9D5F0B34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二等辺三角形 11"/>
          <p:cNvSpPr/>
          <p:nvPr userDrawn="1"/>
        </p:nvSpPr>
        <p:spPr>
          <a:xfrm>
            <a:off x="0" y="6406010"/>
            <a:ext cx="12192000" cy="452885"/>
          </a:xfrm>
          <a:prstGeom prst="triangle">
            <a:avLst>
              <a:gd name="adj" fmla="val 85448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3" name="二等辺三角形 9"/>
          <p:cNvSpPr/>
          <p:nvPr userDrawn="1"/>
        </p:nvSpPr>
        <p:spPr>
          <a:xfrm>
            <a:off x="0" y="6482208"/>
            <a:ext cx="12192000" cy="376686"/>
          </a:xfrm>
          <a:prstGeom prst="triangle">
            <a:avLst>
              <a:gd name="adj" fmla="val 6276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4" name="二等辺三角形 10"/>
          <p:cNvSpPr/>
          <p:nvPr userDrawn="1"/>
        </p:nvSpPr>
        <p:spPr>
          <a:xfrm>
            <a:off x="0" y="6676906"/>
            <a:ext cx="12192000" cy="181095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557430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二等辺三角形 10"/>
          <p:cNvSpPr/>
          <p:nvPr userDrawn="1"/>
        </p:nvSpPr>
        <p:spPr>
          <a:xfrm>
            <a:off x="0" y="6676906"/>
            <a:ext cx="12192000" cy="181095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752404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二等辺三角形 10"/>
          <p:cNvSpPr/>
          <p:nvPr userDrawn="1"/>
        </p:nvSpPr>
        <p:spPr>
          <a:xfrm>
            <a:off x="0" y="6676906"/>
            <a:ext cx="12192000" cy="181095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3612078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二等辺三角形 9"/>
          <p:cNvSpPr/>
          <p:nvPr userDrawn="1"/>
        </p:nvSpPr>
        <p:spPr>
          <a:xfrm>
            <a:off x="0" y="6482208"/>
            <a:ext cx="12192000" cy="376686"/>
          </a:xfrm>
          <a:prstGeom prst="triangle">
            <a:avLst>
              <a:gd name="adj" fmla="val 6276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3" name="二等辺三角形 10"/>
          <p:cNvSpPr/>
          <p:nvPr userDrawn="1"/>
        </p:nvSpPr>
        <p:spPr>
          <a:xfrm>
            <a:off x="0" y="6676906"/>
            <a:ext cx="12192000" cy="181095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331085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43000"/>
            <a:ext cx="11684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64364F-1F37-4C7B-B31F-2D4F671B2CB9}"/>
              </a:ext>
            </a:extLst>
          </p:cNvPr>
          <p:cNvSpPr txBox="1">
            <a:spLocks/>
          </p:cNvSpPr>
          <p:nvPr userDrawn="1"/>
        </p:nvSpPr>
        <p:spPr>
          <a:xfrm>
            <a:off x="11435142" y="6492875"/>
            <a:ext cx="680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D6051F-EF20-4D26-A49B-A9D5F0B34CE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picture containing photo, table, person, monitor&#10;&#10;Description automatically generated">
            <a:extLst>
              <a:ext uri="{FF2B5EF4-FFF2-40B4-BE49-F238E27FC236}">
                <a16:creationId xmlns:a16="http://schemas.microsoft.com/office/drawing/2014/main" id="{0503738D-67F6-4FC8-88E8-C0D768AD33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/>
          <a:srcRect t="90286" r="71976"/>
          <a:stretch/>
        </p:blipFill>
        <p:spPr>
          <a:xfrm>
            <a:off x="0" y="6373302"/>
            <a:ext cx="2514600" cy="4903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6EC11E-4ADA-413C-92B1-C0871F068AF1}"/>
              </a:ext>
            </a:extLst>
          </p:cNvPr>
          <p:cNvSpPr txBox="1"/>
          <p:nvPr userDrawn="1"/>
        </p:nvSpPr>
        <p:spPr>
          <a:xfrm>
            <a:off x="10287000" y="6536937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8C4007C-554A-4B16-A31C-089CB53EF86F}" type="datetime1">
              <a:rPr lang="en-US" sz="1200" b="1" smtClean="0"/>
              <a:t>10/18/2024</a:t>
            </a:fld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413745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50" r:id="rId3"/>
    <p:sldLayoutId id="2147483662" r:id="rId4"/>
    <p:sldLayoutId id="2147483651" r:id="rId5"/>
    <p:sldLayoutId id="2147483660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dobe Devanagari" pitchFamily="18" charset="0"/>
          <a:ea typeface="+mj-ea"/>
          <a:cs typeface="Adobe Devanagari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jury.net/blog/ai-statistic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customXml" Target="../ink/ink1.xml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.xml"/><Relationship Id="rId5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customXml" Target="../ink/ink6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4" Type="http://schemas.openxmlformats.org/officeDocument/2006/relationships/customXml" Target="../ink/ink5.xml"/><Relationship Id="rId9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8.xml"/><Relationship Id="rId5" Type="http://schemas.openxmlformats.org/officeDocument/2006/relationships/image" Target="../media/image410.png"/><Relationship Id="rId4" Type="http://schemas.openxmlformats.org/officeDocument/2006/relationships/customXml" Target="../ink/ink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75E098-F3D0-453C-BBF5-A7C840F21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460" y="338048"/>
            <a:ext cx="10363200" cy="147002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Strengthening Heart Disease Prediction with CNN: Adversarial Robustness against Multiple Attacks</a:t>
            </a:r>
            <a:endParaRPr lang="en-US" sz="6000" b="1" dirty="0">
              <a:solidFill>
                <a:srgbClr val="00B050"/>
              </a:solidFill>
              <a:latin typeface="Adobe Devanagar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88F3F03-40A0-499D-BDCC-A8E886D9D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0" y="5638800"/>
            <a:ext cx="4267200" cy="609600"/>
          </a:xfrm>
        </p:spPr>
        <p:txBody>
          <a:bodyPr>
            <a:normAutofit/>
          </a:bodyPr>
          <a:lstStyle/>
          <a:p>
            <a:r>
              <a:rPr lang="en-US" sz="2400" dirty="0"/>
              <a:t>PROJECT ID : R24-102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4172F1-05D4-C36F-CEAD-B0614DFD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131" y="2097004"/>
            <a:ext cx="3135737" cy="31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9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75E098-F3D0-453C-BBF5-A7C840F21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799" y="838200"/>
            <a:ext cx="10363200" cy="228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</a:rPr>
              <a:t>OUR TEAM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</a:rPr>
              <a:t> </a:t>
            </a:r>
            <a:br>
              <a:rPr lang="en-US" sz="6000" dirty="0">
                <a:solidFill>
                  <a:srgbClr val="0070C0"/>
                </a:solidFill>
              </a:rPr>
            </a:br>
            <a:endParaRPr lang="en-US" sz="60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B32B06-4D64-4906-A007-AF6AF2016660}"/>
              </a:ext>
            </a:extLst>
          </p:cNvPr>
          <p:cNvSpPr txBox="1"/>
          <p:nvPr/>
        </p:nvSpPr>
        <p:spPr>
          <a:xfrm>
            <a:off x="3032018" y="844689"/>
            <a:ext cx="175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Supervisor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602DC8-3E34-4DF3-AB88-CB28FCA6AC12}"/>
              </a:ext>
            </a:extLst>
          </p:cNvPr>
          <p:cNvSpPr txBox="1"/>
          <p:nvPr/>
        </p:nvSpPr>
        <p:spPr>
          <a:xfrm>
            <a:off x="7933219" y="767834"/>
            <a:ext cx="221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Co-Supervisor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09E62F-7AB0-4D66-ADAD-C351E46E01D8}"/>
              </a:ext>
            </a:extLst>
          </p:cNvPr>
          <p:cNvSpPr txBox="1"/>
          <p:nvPr/>
        </p:nvSpPr>
        <p:spPr>
          <a:xfrm>
            <a:off x="910484" y="5754342"/>
            <a:ext cx="2558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Devindi Karandawala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99C4B8-1EA3-4861-A881-F460E130144E}"/>
              </a:ext>
            </a:extLst>
          </p:cNvPr>
          <p:cNvSpPr txBox="1"/>
          <p:nvPr/>
        </p:nvSpPr>
        <p:spPr>
          <a:xfrm>
            <a:off x="4061772" y="5754342"/>
            <a:ext cx="2558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Vihangi</a:t>
            </a:r>
            <a:r>
              <a:rPr lang="en-US" dirty="0"/>
              <a:t> </a:t>
            </a:r>
            <a:r>
              <a:rPr lang="en-US" dirty="0" err="1"/>
              <a:t>Yasuththara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42087E-6DFB-4CB0-869A-735EBDF12316}"/>
              </a:ext>
            </a:extLst>
          </p:cNvPr>
          <p:cNvSpPr txBox="1"/>
          <p:nvPr/>
        </p:nvSpPr>
        <p:spPr>
          <a:xfrm>
            <a:off x="7085062" y="5754342"/>
            <a:ext cx="222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Devmini</a:t>
            </a:r>
            <a:r>
              <a:rPr lang="en-US" dirty="0"/>
              <a:t> Weerakoon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E21859-8C0C-409B-BD9C-D1F26E2EFAA9}"/>
              </a:ext>
            </a:extLst>
          </p:cNvPr>
          <p:cNvSpPr txBox="1"/>
          <p:nvPr/>
        </p:nvSpPr>
        <p:spPr>
          <a:xfrm>
            <a:off x="2346889" y="3269100"/>
            <a:ext cx="3749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Ms. Chethana </a:t>
            </a:r>
            <a:r>
              <a:rPr lang="en-US" dirty="0" err="1"/>
              <a:t>Liyanapathirana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2DBFFB-5249-4079-9868-EE9DB83E006B}"/>
              </a:ext>
            </a:extLst>
          </p:cNvPr>
          <p:cNvSpPr txBox="1"/>
          <p:nvPr/>
        </p:nvSpPr>
        <p:spPr>
          <a:xfrm>
            <a:off x="7374057" y="3348209"/>
            <a:ext cx="357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Mr. </a:t>
            </a:r>
            <a:r>
              <a:rPr lang="en-US" dirty="0" err="1"/>
              <a:t>Deemantha</a:t>
            </a:r>
            <a:r>
              <a:rPr lang="en-US" dirty="0"/>
              <a:t> </a:t>
            </a:r>
            <a:r>
              <a:rPr lang="en-US" dirty="0" err="1"/>
              <a:t>Siriwardana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44CFAA-12C6-EE66-72CD-CA40A4468F93}"/>
              </a:ext>
            </a:extLst>
          </p:cNvPr>
          <p:cNvSpPr txBox="1"/>
          <p:nvPr/>
        </p:nvSpPr>
        <p:spPr>
          <a:xfrm>
            <a:off x="9771320" y="5754342"/>
            <a:ext cx="246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Savindhya</a:t>
            </a:r>
            <a:r>
              <a:rPr lang="en-US" dirty="0"/>
              <a:t> Bandara</a:t>
            </a:r>
          </a:p>
        </p:txBody>
      </p:sp>
      <p:pic>
        <p:nvPicPr>
          <p:cNvPr id="20" name="Picture 19" descr="A person in a suit and tie&#10;&#10;Description automatically generated">
            <a:extLst>
              <a:ext uri="{FF2B5EF4-FFF2-40B4-BE49-F238E27FC236}">
                <a16:creationId xmlns:a16="http://schemas.microsoft.com/office/drawing/2014/main" id="{C808DB99-8D12-DD0B-525A-9F400B47C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576" y="1269155"/>
            <a:ext cx="1933845" cy="19999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 descr="A person in a sari&#10;&#10;Description automatically generated">
            <a:extLst>
              <a:ext uri="{FF2B5EF4-FFF2-40B4-BE49-F238E27FC236}">
                <a16:creationId xmlns:a16="http://schemas.microsoft.com/office/drawing/2014/main" id="{EF2C0D4E-1816-1A77-F9BE-683555602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395" y="1299952"/>
            <a:ext cx="1933844" cy="19999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Picture 22" descr="A person in a suit&#10;&#10;Description automatically generated">
            <a:extLst>
              <a:ext uri="{FF2B5EF4-FFF2-40B4-BE49-F238E27FC236}">
                <a16:creationId xmlns:a16="http://schemas.microsoft.com/office/drawing/2014/main" id="{D3592285-DDDC-2C4E-9430-672DD0500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85" y="3842874"/>
            <a:ext cx="1731632" cy="19114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 descr="A person with long hair wearing a white shirt&#10;&#10;Description automatically generated">
            <a:extLst>
              <a:ext uri="{FF2B5EF4-FFF2-40B4-BE49-F238E27FC236}">
                <a16:creationId xmlns:a16="http://schemas.microsoft.com/office/drawing/2014/main" id="{20D61A98-A63D-3FC2-0C01-4E30C66BD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27" y="3842874"/>
            <a:ext cx="1731632" cy="19114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26" descr="A person with dark hair wearing a white shirt&#10;&#10;Description automatically generated">
            <a:extLst>
              <a:ext uri="{FF2B5EF4-FFF2-40B4-BE49-F238E27FC236}">
                <a16:creationId xmlns:a16="http://schemas.microsoft.com/office/drawing/2014/main" id="{720790A3-1F66-0D35-1B4D-D51B4513F6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35" y="3770854"/>
            <a:ext cx="1759053" cy="19834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Picture 28" descr="A person with dark hair wearing a pink dress&#10;&#10;Description automatically generated">
            <a:extLst>
              <a:ext uri="{FF2B5EF4-FFF2-40B4-BE49-F238E27FC236}">
                <a16:creationId xmlns:a16="http://schemas.microsoft.com/office/drawing/2014/main" id="{E4C0462F-D147-C0CC-1B54-986957713E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57" y="3717541"/>
            <a:ext cx="1761823" cy="19834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24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4B565-10C4-47A3-ADDE-E9CFC777A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974" y="246434"/>
            <a:ext cx="11684000" cy="792162"/>
          </a:xfrm>
        </p:spPr>
        <p:txBody>
          <a:bodyPr anchor="ctr"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led to this research?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EEC17-8EE8-4BF9-ADA0-D9344A39A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3192" y="1290045"/>
            <a:ext cx="6682902" cy="492283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000" b="0" i="0" dirty="0">
                <a:solidFill>
                  <a:srgbClr val="29261B"/>
                </a:solidFill>
                <a:effectLst/>
                <a:latin typeface="-apple-system"/>
              </a:rPr>
              <a:t>Machine learning models are increasingly being adopted across various industries for predictive analysis, improving decision-making and operational efficiency.</a:t>
            </a:r>
            <a:r>
              <a:rPr lang="en-US" sz="2000" dirty="0">
                <a:solidFill>
                  <a:srgbClr val="29261B"/>
                </a:solidFill>
                <a:latin typeface="-apple-system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solidFill>
                  <a:srgbClr val="29261B"/>
                </a:solidFill>
                <a:latin typeface="-apple-system"/>
              </a:rPr>
              <a:t>Near 80%</a:t>
            </a:r>
            <a:r>
              <a:rPr lang="en-US" sz="2000" b="0" i="0" dirty="0">
                <a:solidFill>
                  <a:srgbClr val="29261B"/>
                </a:solidFill>
                <a:effectLst/>
                <a:latin typeface="-apple-system"/>
              </a:rPr>
              <a:t> of businesses globally use machine learning and AI technologies as of 2024.</a:t>
            </a:r>
          </a:p>
          <a:p>
            <a:pPr algn="l">
              <a:buFont typeface="+mj-lt"/>
              <a:buAutoNum type="arabicPeriod"/>
            </a:pPr>
            <a:r>
              <a:rPr lang="en-US" sz="2000" b="0" i="0" dirty="0">
                <a:solidFill>
                  <a:srgbClr val="29261B"/>
                </a:solidFill>
                <a:effectLst/>
                <a:latin typeface="-apple-system"/>
              </a:rPr>
              <a:t>Machine learning model security is at risk due to the possibility of manipulation by harmful inputs, which can result in inaccurate predictions or classifications.</a:t>
            </a:r>
          </a:p>
          <a:p>
            <a:pPr algn="l">
              <a:buFont typeface="+mj-lt"/>
              <a:buAutoNum type="arabicPeriod"/>
            </a:pPr>
            <a:r>
              <a:rPr lang="en-US" sz="2000" b="0" i="0" dirty="0">
                <a:solidFill>
                  <a:srgbClr val="29261B"/>
                </a:solidFill>
                <a:effectLst/>
                <a:latin typeface="-apple-system"/>
              </a:rPr>
              <a:t>Attacks for </a:t>
            </a:r>
            <a:r>
              <a:rPr lang="en-US" sz="2000" dirty="0">
                <a:solidFill>
                  <a:srgbClr val="29261B"/>
                </a:solidFill>
                <a:latin typeface="-apple-system"/>
              </a:rPr>
              <a:t>ML models </a:t>
            </a:r>
            <a:r>
              <a:rPr lang="en-US" sz="2000" b="0" i="0" dirty="0">
                <a:solidFill>
                  <a:srgbClr val="29261B"/>
                </a:solidFill>
                <a:effectLst/>
                <a:latin typeface="-apple-system"/>
              </a:rPr>
              <a:t>manipulate inputs or steal sensitive data, compromising model integrity and security.</a:t>
            </a:r>
          </a:p>
          <a:p>
            <a:pPr algn="l">
              <a:buFont typeface="+mj-lt"/>
              <a:buAutoNum type="arabicPeriod"/>
            </a:pPr>
            <a:r>
              <a:rPr lang="en-US" sz="2000" b="0" i="0" dirty="0">
                <a:solidFill>
                  <a:srgbClr val="29261B"/>
                </a:solidFill>
                <a:effectLst/>
                <a:latin typeface="-apple-system"/>
              </a:rPr>
              <a:t>This research specifically investigates the robustness of the Convolutional Neural Network (CNN) model against adversarial attacks and applies defenses against these attacks.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C4D06-28D8-4B3A-E316-26865CD3C585}"/>
              </a:ext>
            </a:extLst>
          </p:cNvPr>
          <p:cNvSpPr txBox="1"/>
          <p:nvPr/>
        </p:nvSpPr>
        <p:spPr>
          <a:xfrm>
            <a:off x="1752600" y="6068940"/>
            <a:ext cx="452085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Resource: </a:t>
            </a:r>
            <a:r>
              <a:rPr lang="en-US" sz="1600" dirty="0">
                <a:hlinkClick r:id="rId3"/>
              </a:rPr>
              <a:t>https://techjury.net/blog/ai-statistics/</a:t>
            </a:r>
            <a:endParaRPr lang="en-US" sz="1600" dirty="0"/>
          </a:p>
          <a:p>
            <a:endParaRPr lang="en-US" dirty="0"/>
          </a:p>
        </p:txBody>
      </p:sp>
      <p:pic>
        <p:nvPicPr>
          <p:cNvPr id="6" name="Picture 2" descr="All You Need to Know about Machine Learning in Security">
            <a:extLst>
              <a:ext uri="{FF2B5EF4-FFF2-40B4-BE49-F238E27FC236}">
                <a16:creationId xmlns:a16="http://schemas.microsoft.com/office/drawing/2014/main" id="{B592D16F-B7AD-FF7C-D983-AFE80B4FB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6" r="18859" b="-2"/>
          <a:stretch/>
        </p:blipFill>
        <p:spPr bwMode="auto">
          <a:xfrm>
            <a:off x="7509755" y="1427302"/>
            <a:ext cx="4322322" cy="418139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763139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24E4C-923B-4060-A7BB-E6AC3574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791" y="228595"/>
            <a:ext cx="4199792" cy="10668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4D1E5-B9B9-464B-9726-0A3F83948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17" y="1523990"/>
            <a:ext cx="6553200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latin typeface="+mj-lt"/>
              </a:rPr>
              <a:t>This research specifically investigates the robustness of the Convolutional Neural Network (CNN) model against four adversarial attacks.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+mj-lt"/>
              </a:rPr>
              <a:t>Projected Gradient Decent (PGD) Attack.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+mj-lt"/>
              </a:rPr>
              <a:t>Decision-based Boundary Attack.</a:t>
            </a:r>
          </a:p>
          <a:p>
            <a:pPr lvl="1">
              <a:lnSpc>
                <a:spcPct val="90000"/>
              </a:lnSpc>
            </a:pPr>
            <a:r>
              <a:rPr lang="en-US" sz="1800" dirty="0" err="1">
                <a:latin typeface="+mj-lt"/>
              </a:rPr>
              <a:t>Carlini</a:t>
            </a:r>
            <a:r>
              <a:rPr lang="en-US" sz="1800" dirty="0">
                <a:latin typeface="+mj-lt"/>
              </a:rPr>
              <a:t> &amp; Wagner(C&amp;W) Attack.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+mj-lt"/>
              </a:rPr>
              <a:t>Brendel &amp; </a:t>
            </a:r>
            <a:r>
              <a:rPr lang="en-US" sz="1800" dirty="0" err="1">
                <a:latin typeface="+mj-lt"/>
              </a:rPr>
              <a:t>Bethge</a:t>
            </a:r>
            <a:r>
              <a:rPr lang="en-US" sz="1800" dirty="0">
                <a:latin typeface="+mj-lt"/>
              </a:rPr>
              <a:t> (B&amp;B) Attack.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>
              <a:latin typeface="+mj-lt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latin typeface="+mj-lt"/>
              </a:rPr>
              <a:t>Applied and tested defensive strategies against these attacks to robust the model.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3E4D53-5D24-44AF-ACB2-5D6E83CFF4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5"/>
          <a:stretch/>
        </p:blipFill>
        <p:spPr>
          <a:xfrm>
            <a:off x="6676417" y="10"/>
            <a:ext cx="60960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2216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5EAB-DF82-4BDD-AA8A-8AAF6CD86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Research problem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85484-97E5-4317-86E4-426B68DB85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9261B"/>
                </a:solidFill>
                <a:effectLst/>
                <a:latin typeface="-apple-system"/>
              </a:rPr>
              <a:t>How can we </a:t>
            </a:r>
            <a:r>
              <a:rPr lang="en-US" dirty="0">
                <a:solidFill>
                  <a:srgbClr val="29261B"/>
                </a:solidFill>
                <a:latin typeface="-apple-system"/>
              </a:rPr>
              <a:t>make our model robust against these adversarial attacks?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9261B"/>
                </a:solidFill>
                <a:effectLst/>
                <a:latin typeface="-apple-system"/>
              </a:rPr>
              <a:t>What </a:t>
            </a:r>
            <a:r>
              <a:rPr lang="en-US" dirty="0">
                <a:solidFill>
                  <a:srgbClr val="29261B"/>
                </a:solidFill>
                <a:latin typeface="-apple-system"/>
              </a:rPr>
              <a:t>are the </a:t>
            </a:r>
            <a:r>
              <a:rPr lang="en-US" b="0" i="0" dirty="0">
                <a:solidFill>
                  <a:srgbClr val="29261B"/>
                </a:solidFill>
                <a:effectLst/>
                <a:latin typeface="-apple-system"/>
              </a:rPr>
              <a:t>defense mechanisms that can we apply to make the model robust?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8A70A6-92EA-4F95-86E0-B759ECF1E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990600"/>
            <a:ext cx="5384800" cy="4482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1275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B9824-3690-49AB-95C3-CED83995C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668614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Is the neural network model trained on tabular data sensitive to the selected adversarial attacks?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mechanisms can be applied to make the model robust against these attacks?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C02196-F27E-F43E-25E0-1473BD2B68B0}"/>
              </a:ext>
            </a:extLst>
          </p:cNvPr>
          <p:cNvSpPr/>
          <p:nvPr/>
        </p:nvSpPr>
        <p:spPr>
          <a:xfrm>
            <a:off x="2687817" y="6492875"/>
            <a:ext cx="6816365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>
                <a:solidFill>
                  <a:schemeClr val="tx1"/>
                </a:solidFill>
              </a:rPr>
              <a:t>IT21023514</a:t>
            </a:r>
            <a:r>
              <a:rPr lang="en-US" sz="1800" dirty="0">
                <a:solidFill>
                  <a:schemeClr val="tx1"/>
                </a:solidFill>
              </a:rPr>
              <a:t>   |  Karandawala D.N | R24-102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38FC021B-5175-211A-E491-A62686F0DCE9}"/>
              </a:ext>
            </a:extLst>
          </p:cNvPr>
          <p:cNvSpPr txBox="1">
            <a:spLocks/>
          </p:cNvSpPr>
          <p:nvPr/>
        </p:nvSpPr>
        <p:spPr>
          <a:xfrm>
            <a:off x="304800" y="335755"/>
            <a:ext cx="116840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dobe Devanagari" pitchFamily="18" charset="0"/>
                <a:ea typeface="+mj-ea"/>
                <a:cs typeface="Adobe Devanagari" pitchFamily="18" charset="0"/>
              </a:defRPr>
            </a:lvl1pPr>
          </a:lstStyle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Question</a:t>
            </a:r>
          </a:p>
        </p:txBody>
      </p:sp>
      <p:pic>
        <p:nvPicPr>
          <p:cNvPr id="4098" name="Picture 2" descr="Question - Wikipedia">
            <a:extLst>
              <a:ext uri="{FF2B5EF4-FFF2-40B4-BE49-F238E27FC236}">
                <a16:creationId xmlns:a16="http://schemas.microsoft.com/office/drawing/2014/main" id="{7B81606C-B229-ED31-FB35-63816D214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864110"/>
            <a:ext cx="2033482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5EAB-DF82-4BDD-AA8A-8AAF6CD86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1598613"/>
            <a:ext cx="4953000" cy="612774"/>
          </a:xfrm>
        </p:spPr>
        <p:txBody>
          <a:bodyPr>
            <a:normAutofit fontScale="90000"/>
          </a:bodyPr>
          <a:lstStyle/>
          <a:p>
            <a:r>
              <a:rPr lang="en-US" dirty="0"/>
              <a:t>Main Objective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85484-97E5-4317-86E4-426B68DB8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2819399"/>
            <a:ext cx="5638800" cy="2133595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</a:rPr>
              <a:t>To assess and evaluate the effect of the above-mentioned adversarial attacks on our proposed model and attempt to increase model strength against the given attacks.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F3502F-E1F6-420F-A131-A3F495039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905000"/>
            <a:ext cx="3848637" cy="281939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7B9A48-005B-43BA-A0A7-C9CE226164DB}"/>
              </a:ext>
            </a:extLst>
          </p:cNvPr>
          <p:cNvCxnSpPr>
            <a:cxnSpLocks/>
          </p:cNvCxnSpPr>
          <p:nvPr/>
        </p:nvCxnSpPr>
        <p:spPr>
          <a:xfrm>
            <a:off x="1371600" y="2438400"/>
            <a:ext cx="5486400" cy="0"/>
          </a:xfrm>
          <a:prstGeom prst="line">
            <a:avLst/>
          </a:prstGeom>
          <a:ln w="762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34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5EAB-DF82-4BDD-AA8A-8AAF6CD86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81000"/>
            <a:ext cx="10363200" cy="612774"/>
          </a:xfrm>
        </p:spPr>
        <p:txBody>
          <a:bodyPr>
            <a:normAutofit fontScale="90000"/>
          </a:bodyPr>
          <a:lstStyle/>
          <a:p>
            <a:r>
              <a:rPr lang="en-US" dirty="0"/>
              <a:t>Sub Objectives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85484-97E5-4317-86E4-426B68DB8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9525000" cy="1752600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Build a neural network model with high accuracy for a Heart disease dataset.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Apply adversarial attacks against the model to identify changes in accuracy and evaluate the extent of the attack's impact by comparing accuracies.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Identify and test defense mechanisms to make the model robust against the said attacks.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Build a system that allows a user to input a model that will be tested against the attack and suggest methods to make the model robust if the model is affected.</a:t>
            </a:r>
          </a:p>
        </p:txBody>
      </p:sp>
    </p:spTree>
    <p:extLst>
      <p:ext uri="{BB962C8B-B14F-4D97-AF65-F5344CB8AC3E}">
        <p14:creationId xmlns:p14="http://schemas.microsoft.com/office/powerpoint/2010/main" val="374162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5EAB-DF82-4BDD-AA8A-8AAF6CD86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8600"/>
            <a:ext cx="10363200" cy="612774"/>
          </a:xfrm>
        </p:spPr>
        <p:txBody>
          <a:bodyPr>
            <a:noAutofit/>
          </a:bodyPr>
          <a:lstStyle/>
          <a:p>
            <a:r>
              <a:rPr lang="en-US" sz="3600" dirty="0"/>
              <a:t>System Diagram</a:t>
            </a: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C3EB1D17-4A73-0764-1B9B-2563BD38E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3" y="841373"/>
            <a:ext cx="10642847" cy="564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2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5EAB-DF82-4BDD-AA8A-8AAF6CD86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81519"/>
            <a:ext cx="10363200" cy="612774"/>
          </a:xfrm>
        </p:spPr>
        <p:txBody>
          <a:bodyPr>
            <a:noAutofit/>
          </a:bodyPr>
          <a:lstStyle/>
          <a:p>
            <a:r>
              <a:rPr lang="en-US" b="1" dirty="0"/>
              <a:t>Completion of the Project</a:t>
            </a:r>
          </a:p>
        </p:txBody>
      </p:sp>
      <p:pic>
        <p:nvPicPr>
          <p:cNvPr id="4" name="Picture 3" descr="A diagram of a flag&#10;&#10;Description automatically generated">
            <a:extLst>
              <a:ext uri="{FF2B5EF4-FFF2-40B4-BE49-F238E27FC236}">
                <a16:creationId xmlns:a16="http://schemas.microsoft.com/office/drawing/2014/main" id="{DEFA623A-AC33-2145-2564-F7BC564E3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3" y="2543157"/>
            <a:ext cx="11246289" cy="2636195"/>
          </a:xfrm>
          <a:prstGeom prst="rect">
            <a:avLst/>
          </a:prstGeom>
        </p:spPr>
      </p:pic>
      <p:pic>
        <p:nvPicPr>
          <p:cNvPr id="1026" name="Picture 2" descr="30+ 100 Percent Complete Stock Illustrations, Royalty-Free Vector Graphics  &amp; Clip Art - iStock">
            <a:extLst>
              <a:ext uri="{FF2B5EF4-FFF2-40B4-BE49-F238E27FC236}">
                <a16:creationId xmlns:a16="http://schemas.microsoft.com/office/drawing/2014/main" id="{EC14A98F-5331-FD2D-5B15-8062C3A79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0366">
            <a:off x="9857068" y="363864"/>
            <a:ext cx="1971067" cy="19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977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348dae663_1_41"/>
          <p:cNvSpPr txBox="1">
            <a:spLocks noGrp="1"/>
          </p:cNvSpPr>
          <p:nvPr>
            <p:ph type="title"/>
          </p:nvPr>
        </p:nvSpPr>
        <p:spPr>
          <a:xfrm>
            <a:off x="304365" y="206618"/>
            <a:ext cx="116841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MODEL IMPLEMENTATION - CNN</a:t>
            </a:r>
          </a:p>
        </p:txBody>
      </p:sp>
      <p:sp>
        <p:nvSpPr>
          <p:cNvPr id="179" name="Google Shape;179;ge348dae663_1_41"/>
          <p:cNvSpPr txBox="1">
            <a:spLocks noGrp="1"/>
          </p:cNvSpPr>
          <p:nvPr>
            <p:ph type="body" idx="1"/>
          </p:nvPr>
        </p:nvSpPr>
        <p:spPr>
          <a:xfrm>
            <a:off x="304800" y="1143000"/>
            <a:ext cx="116841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100" dirty="0"/>
              <a:t>    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  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A9DB7-DC6E-4954-9855-F68916E42D39}"/>
              </a:ext>
            </a:extLst>
          </p:cNvPr>
          <p:cNvSpPr txBox="1"/>
          <p:nvPr/>
        </p:nvSpPr>
        <p:spPr>
          <a:xfrm>
            <a:off x="6099296" y="1181579"/>
            <a:ext cx="5889169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,Sans-Serif"/>
              <a:buChar char="§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Dataset: Cardiovascular Disease Risk </a:t>
            </a: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Prediction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Dataset</a:t>
            </a:r>
          </a:p>
          <a:p>
            <a:pPr marL="342900" indent="-342900">
              <a:buFont typeface="Wingdings,Sans-Serif"/>
              <a:buChar char="§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 preprocessing: 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Exploratory Data Analysis (EDA)</a:t>
            </a: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Feature Identification and Categorization</a:t>
            </a: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Feature Selection (Based on Cardiologist expert opinion)</a:t>
            </a: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 Balancing (SMOTE &amp; Random under sampling combination)</a:t>
            </a:r>
          </a:p>
          <a:p>
            <a:pPr lvl="1"/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Model Architecture: CNN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Optimizer used – Adam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 cross entropy loss function was used for training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Activation Functions –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Sigmoid </a:t>
            </a:r>
            <a:endParaRPr lang="en-US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Training Accuracy: 76%</a:t>
            </a:r>
          </a:p>
          <a:p>
            <a:endParaRPr lang="en-US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Testing Accuracy: 81%</a:t>
            </a:r>
          </a:p>
        </p:txBody>
      </p:sp>
      <p:pic>
        <p:nvPicPr>
          <p:cNvPr id="4" name="Picture 3" descr="A diagram of a block diagram&#10;&#10;Description automatically generated">
            <a:extLst>
              <a:ext uri="{FF2B5EF4-FFF2-40B4-BE49-F238E27FC236}">
                <a16:creationId xmlns:a16="http://schemas.microsoft.com/office/drawing/2014/main" id="{28E87366-A2BD-7B26-AE6D-36A6C07E1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69" y="1105408"/>
            <a:ext cx="4833532" cy="525678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348dae663_1_41"/>
          <p:cNvSpPr txBox="1">
            <a:spLocks noGrp="1"/>
          </p:cNvSpPr>
          <p:nvPr>
            <p:ph type="title"/>
          </p:nvPr>
        </p:nvSpPr>
        <p:spPr>
          <a:xfrm>
            <a:off x="92572" y="137250"/>
            <a:ext cx="116841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MODEL IMPLEMENTATION - DNN</a:t>
            </a:r>
          </a:p>
        </p:txBody>
      </p:sp>
      <p:sp>
        <p:nvSpPr>
          <p:cNvPr id="179" name="Google Shape;179;ge348dae663_1_41"/>
          <p:cNvSpPr txBox="1">
            <a:spLocks noGrp="1"/>
          </p:cNvSpPr>
          <p:nvPr>
            <p:ph type="body" idx="1"/>
          </p:nvPr>
        </p:nvSpPr>
        <p:spPr>
          <a:xfrm>
            <a:off x="304800" y="1143000"/>
            <a:ext cx="116841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100" dirty="0"/>
              <a:t>    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  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A9DB7-DC6E-4954-9855-F68916E42D39}"/>
              </a:ext>
            </a:extLst>
          </p:cNvPr>
          <p:cNvSpPr txBox="1"/>
          <p:nvPr/>
        </p:nvSpPr>
        <p:spPr>
          <a:xfrm>
            <a:off x="6099296" y="1181579"/>
            <a:ext cx="5889169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,Sans-Serif"/>
              <a:buChar char="§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Dataset: Cardiovascular Disease Risk </a:t>
            </a: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Prediction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Dataset</a:t>
            </a:r>
          </a:p>
          <a:p>
            <a:pPr marL="342900" indent="-342900">
              <a:buFont typeface="Wingdings,Sans-Serif"/>
              <a:buChar char="§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 preprocessing: 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Exploratory Data Analysis (EDA)</a:t>
            </a: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Feature Identification and Categorization</a:t>
            </a: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Feature Selection (Based on Cardiologist expert opinion)</a:t>
            </a:r>
          </a:p>
          <a:p>
            <a:pPr marL="800100" lvl="1" indent="-342900">
              <a:buFont typeface="Wingdings,Sans-Serif"/>
              <a:buChar char="§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Data Balancing (SMOTE &amp; Random under sampling combination)</a:t>
            </a:r>
          </a:p>
          <a:p>
            <a:pPr lvl="1"/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Model Architecture: DNN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Optimizer used – Adam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 cross entropy loss function was used for training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Activation Functions –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Sigmoid </a:t>
            </a:r>
            <a:endParaRPr lang="en-US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Training Accuracy: 79%</a:t>
            </a:r>
          </a:p>
          <a:p>
            <a:endParaRPr lang="en-US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marL="342900" indent="-342900">
              <a:buFont typeface="Wingdings,Sans-Serif"/>
              <a:buChar char="§"/>
            </a:pPr>
            <a:r>
              <a:rPr lang="en-US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Testing Accuracy: 76%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D80C3-84E0-16D3-AB3F-8822D05F6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75" y="1018374"/>
            <a:ext cx="5465147" cy="501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13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ADVERSARIAL ATTACKS – CNN Model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178158" y="1216388"/>
            <a:ext cx="479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Project Gradient Descent Attack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767EB6-7322-4CDE-8B61-B74DA837F816}"/>
              </a:ext>
            </a:extLst>
          </p:cNvPr>
          <p:cNvSpPr txBox="1"/>
          <p:nvPr/>
        </p:nvSpPr>
        <p:spPr>
          <a:xfrm>
            <a:off x="8935537" y="1890648"/>
            <a:ext cx="2218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Testing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34CE39-B0EC-76B9-6882-479C14779E2C}"/>
              </a:ext>
            </a:extLst>
          </p:cNvPr>
          <p:cNvSpPr/>
          <p:nvPr/>
        </p:nvSpPr>
        <p:spPr>
          <a:xfrm>
            <a:off x="375557" y="3110592"/>
            <a:ext cx="1796142" cy="631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ea typeface="Cambria"/>
              </a:rPr>
              <a:t>Train CNN Model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D18E040-E1C5-F5A6-C94F-35C2EB80682F}"/>
              </a:ext>
            </a:extLst>
          </p:cNvPr>
          <p:cNvSpPr/>
          <p:nvPr/>
        </p:nvSpPr>
        <p:spPr>
          <a:xfrm>
            <a:off x="2427381" y="3367933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0665B15-CD4F-618C-C02A-DBA282834471}"/>
              </a:ext>
            </a:extLst>
          </p:cNvPr>
          <p:cNvSpPr/>
          <p:nvPr/>
        </p:nvSpPr>
        <p:spPr>
          <a:xfrm>
            <a:off x="4977293" y="3380943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B7B462-9A01-5591-CF50-892AC7DF4D0A}"/>
              </a:ext>
            </a:extLst>
          </p:cNvPr>
          <p:cNvSpPr/>
          <p:nvPr/>
        </p:nvSpPr>
        <p:spPr>
          <a:xfrm>
            <a:off x="5502729" y="3212812"/>
            <a:ext cx="1796142" cy="63137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ea typeface="Cambria"/>
              </a:rPr>
              <a:t>Apply Attack in Test Phase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7465521-ADBD-14A3-D39A-72BEE503C38C}"/>
              </a:ext>
            </a:extLst>
          </p:cNvPr>
          <p:cNvSpPr/>
          <p:nvPr/>
        </p:nvSpPr>
        <p:spPr>
          <a:xfrm>
            <a:off x="7380381" y="3377226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91E14C-205E-4E0B-B3E1-277774BA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319" y="2286001"/>
            <a:ext cx="4294681" cy="29491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A839FDC-E610-A3C0-3662-E109BCB8CC41}"/>
                  </a:ext>
                </a:extLst>
              </p14:cNvPr>
              <p14:cNvContentPartPr/>
              <p14:nvPr/>
            </p14:nvContentPartPr>
            <p14:xfrm>
              <a:off x="9153490" y="4688165"/>
              <a:ext cx="866160" cy="21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A839FDC-E610-A3C0-3662-E109BCB8CC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35490" y="4652525"/>
                <a:ext cx="90180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55C27E9-203E-2ECE-7145-6C2C3B457A69}"/>
                  </a:ext>
                </a:extLst>
              </p14:cNvPr>
              <p14:cNvContentPartPr/>
              <p14:nvPr/>
            </p14:nvContentPartPr>
            <p14:xfrm>
              <a:off x="9123970" y="5174885"/>
              <a:ext cx="84024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55C27E9-203E-2ECE-7145-6C2C3B457A6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06330" y="5139245"/>
                <a:ext cx="87588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A diagram of a process flow&#10;&#10;Description automatically generated">
            <a:extLst>
              <a:ext uri="{FF2B5EF4-FFF2-40B4-BE49-F238E27FC236}">
                <a16:creationId xmlns:a16="http://schemas.microsoft.com/office/drawing/2014/main" id="{C0458098-83CD-0E90-112B-51BF757B44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13" y="1743850"/>
            <a:ext cx="1993276" cy="403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39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ADVERSARIAL ATTACKS – DNN Model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178158" y="1216388"/>
            <a:ext cx="4799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PROJECT GRADIENT DECENT ATTACK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767EB6-7322-4CDE-8B61-B74DA837F816}"/>
              </a:ext>
            </a:extLst>
          </p:cNvPr>
          <p:cNvSpPr txBox="1"/>
          <p:nvPr/>
        </p:nvSpPr>
        <p:spPr>
          <a:xfrm>
            <a:off x="8682618" y="2000926"/>
            <a:ext cx="2218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Testing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34CE39-B0EC-76B9-6882-479C14779E2C}"/>
              </a:ext>
            </a:extLst>
          </p:cNvPr>
          <p:cNvSpPr/>
          <p:nvPr/>
        </p:nvSpPr>
        <p:spPr>
          <a:xfrm>
            <a:off x="375557" y="3110592"/>
            <a:ext cx="1796142" cy="631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ea typeface="Cambria"/>
              </a:rPr>
              <a:t>Train DNN Model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D18E040-E1C5-F5A6-C94F-35C2EB80682F}"/>
              </a:ext>
            </a:extLst>
          </p:cNvPr>
          <p:cNvSpPr/>
          <p:nvPr/>
        </p:nvSpPr>
        <p:spPr>
          <a:xfrm>
            <a:off x="2427381" y="3367933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0665B15-CD4F-618C-C02A-DBA282834471}"/>
              </a:ext>
            </a:extLst>
          </p:cNvPr>
          <p:cNvSpPr/>
          <p:nvPr/>
        </p:nvSpPr>
        <p:spPr>
          <a:xfrm>
            <a:off x="4977293" y="3380943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B7B462-9A01-5591-CF50-892AC7DF4D0A}"/>
              </a:ext>
            </a:extLst>
          </p:cNvPr>
          <p:cNvSpPr/>
          <p:nvPr/>
        </p:nvSpPr>
        <p:spPr>
          <a:xfrm>
            <a:off x="5502729" y="3212812"/>
            <a:ext cx="1796142" cy="63137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ea typeface="Cambria"/>
              </a:rPr>
              <a:t>Apply Attack in Test Phase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7465521-ADBD-14A3-D39A-72BEE503C38C}"/>
              </a:ext>
            </a:extLst>
          </p:cNvPr>
          <p:cNvSpPr/>
          <p:nvPr/>
        </p:nvSpPr>
        <p:spPr>
          <a:xfrm>
            <a:off x="7380381" y="3377226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BCF793-BA54-7210-3D7A-D81612CC7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319" y="2885243"/>
            <a:ext cx="4294681" cy="13125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101F57F-6431-8B36-DB66-FC2FCCDB903B}"/>
                  </a:ext>
                </a:extLst>
              </p14:cNvPr>
              <p14:cNvContentPartPr/>
              <p14:nvPr/>
            </p14:nvContentPartPr>
            <p14:xfrm>
              <a:off x="9396490" y="3968525"/>
              <a:ext cx="90324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101F57F-6431-8B36-DB66-FC2FCCDB90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78850" y="3932885"/>
                <a:ext cx="93888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diagram of a process flow&#10;&#10;Description automatically generated">
            <a:extLst>
              <a:ext uri="{FF2B5EF4-FFF2-40B4-BE49-F238E27FC236}">
                <a16:creationId xmlns:a16="http://schemas.microsoft.com/office/drawing/2014/main" id="{FE0454B6-34F9-073A-1CCF-2BBDDA259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13" y="1725214"/>
            <a:ext cx="1993276" cy="403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77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99007-A06E-4147-A840-51895B9D2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343538"/>
            <a:ext cx="11684000" cy="7921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+mn-lt"/>
              </a:rPr>
              <a:t>Defense on PGD Attack</a:t>
            </a: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A53530AE-A53D-44C5-951B-79239A181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514249"/>
              </p:ext>
            </p:extLst>
          </p:nvPr>
        </p:nvGraphicFramePr>
        <p:xfrm>
          <a:off x="83634" y="1356731"/>
          <a:ext cx="11983430" cy="3230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67194">
                  <a:extLst>
                    <a:ext uri="{9D8B030D-6E8A-4147-A177-3AD203B41FA5}">
                      <a16:colId xmlns:a16="http://schemas.microsoft.com/office/drawing/2014/main" val="3188319089"/>
                    </a:ext>
                  </a:extLst>
                </a:gridCol>
                <a:gridCol w="5083097">
                  <a:extLst>
                    <a:ext uri="{9D8B030D-6E8A-4147-A177-3AD203B41FA5}">
                      <a16:colId xmlns:a16="http://schemas.microsoft.com/office/drawing/2014/main" val="2880661273"/>
                    </a:ext>
                  </a:extLst>
                </a:gridCol>
                <a:gridCol w="4033139">
                  <a:extLst>
                    <a:ext uri="{9D8B030D-6E8A-4147-A177-3AD203B41FA5}">
                      <a16:colId xmlns:a16="http://schemas.microsoft.com/office/drawing/2014/main" val="2787797888"/>
                    </a:ext>
                  </a:extLst>
                </a:gridCol>
              </a:tblGrid>
              <a:tr h="57614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u="none" strike="noStrike" noProof="0" dirty="0">
                          <a:solidFill>
                            <a:srgbClr val="FFFFFF"/>
                          </a:solidFill>
                        </a:rPr>
                        <a:t>Defense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u="none" strike="noStrike" noProof="0">
                          <a:solidFill>
                            <a:srgbClr val="FFFFFF"/>
                          </a:solidFill>
                        </a:rPr>
                        <a:t>Description</a:t>
                      </a:r>
                    </a:p>
                    <a:p>
                      <a:pPr lvl="0">
                        <a:buNone/>
                      </a:pPr>
                      <a:endParaRPr lang="en-US" sz="140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u="none" strike="noStrike" noProof="0" dirty="0">
                          <a:solidFill>
                            <a:srgbClr val="FFFFFF"/>
                          </a:solidFill>
                        </a:rPr>
                        <a:t>Results of Applying Defense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38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Stochastic Distillation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400" b="0" u="none" strike="noStrike" noProof="0" dirty="0">
                          <a:solidFill>
                            <a:srgbClr val="000000"/>
                          </a:solidFill>
                        </a:rPr>
                        <a:t>Uses a custom loss function called  </a:t>
                      </a:r>
                      <a:r>
                        <a:rPr lang="en-US" sz="1400" b="0" u="none" strike="noStrike" noProof="0" dirty="0" err="1">
                          <a:solidFill>
                            <a:srgbClr val="000000"/>
                          </a:solidFill>
                        </a:rPr>
                        <a:t>stochastic_distillation_loss</a:t>
                      </a:r>
                      <a:r>
                        <a:rPr lang="en-US" sz="1400" b="0" u="none" strike="noStrike" noProof="0" dirty="0">
                          <a:solidFill>
                            <a:srgbClr val="000000"/>
                          </a:solidFill>
                        </a:rPr>
                        <a:t> to train a machine learning model as a regularization technique during training</a:t>
                      </a:r>
                      <a:endParaRPr lang="en-US" sz="1400" dirty="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n-US" sz="1400" b="0" u="none" strike="noStrike" noProof="0" dirty="0">
                        <a:solidFill>
                          <a:srgbClr val="000000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400" b="0" u="none" strike="noStrike" noProof="0" dirty="0">
                          <a:solidFill>
                            <a:srgbClr val="000000"/>
                          </a:solidFill>
                        </a:rPr>
                        <a:t>Stochastic distillation is a technique where the model's predictions are "softened" using a temperature parameter</a:t>
                      </a:r>
                      <a:endParaRPr lang="en-US" sz="1400" dirty="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n-US" sz="1400" b="0" u="none" strike="noStrike" noProof="0" dirty="0">
                        <a:solidFill>
                          <a:srgbClr val="000000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400" b="0" u="none" strike="noStrike" noProof="0" dirty="0">
                          <a:solidFill>
                            <a:srgbClr val="000000"/>
                          </a:solidFill>
                        </a:rPr>
                        <a:t>By softening the predictions, stochastic distillation introduces noise into the training process. This noise can act as a form of regularization, preventing the model from fitting too closely to the training data</a:t>
                      </a:r>
                      <a:endParaRPr lang="en-US" sz="1400" dirty="0"/>
                    </a:p>
                    <a:p>
                      <a:pPr lvl="0">
                        <a:buNone/>
                      </a:pPr>
                      <a:endParaRPr lang="en-US" sz="14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b="0" u="none" strike="noStrike" noProof="0" dirty="0">
                        <a:solidFill>
                          <a:srgbClr val="000000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</a:rPr>
                        <a:t>Model accuracy after attack: 8.08%</a:t>
                      </a:r>
                      <a:endParaRPr lang="en-US" dirty="0"/>
                    </a:p>
                    <a:p>
                      <a:pPr lvl="0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</a:rPr>
                        <a:t>Model accuracy after defense  91.9%</a:t>
                      </a:r>
                      <a:endParaRPr lang="en-US" sz="1600" dirty="0"/>
                    </a:p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0508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287FF9A-2315-9BA8-AA32-67CC97AB8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042" y="2874894"/>
            <a:ext cx="3826958" cy="162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2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ADVERSARIAL ATTACKS – CNN Model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308023" y="1220530"/>
            <a:ext cx="479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Tabular Boundary Attack</a:t>
            </a:r>
          </a:p>
        </p:txBody>
      </p:sp>
      <p:pic>
        <p:nvPicPr>
          <p:cNvPr id="3" name="Picture 2" descr="A diagram of a computer flow&#10;&#10;Description automatically generated">
            <a:extLst>
              <a:ext uri="{FF2B5EF4-FFF2-40B4-BE49-F238E27FC236}">
                <a16:creationId xmlns:a16="http://schemas.microsoft.com/office/drawing/2014/main" id="{5B1E2CAF-8725-04BE-7D98-480642853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218" y="2035628"/>
            <a:ext cx="2343940" cy="43651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6CE1577-5EBA-B5AC-BF4A-9EC5C9203247}"/>
              </a:ext>
            </a:extLst>
          </p:cNvPr>
          <p:cNvSpPr/>
          <p:nvPr/>
        </p:nvSpPr>
        <p:spPr>
          <a:xfrm>
            <a:off x="5502729" y="3110592"/>
            <a:ext cx="1796142" cy="631371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Apply Attack in Test Phase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F4AEF5-B5FC-16C9-AFEB-1A4020727D21}"/>
              </a:ext>
            </a:extLst>
          </p:cNvPr>
          <p:cNvSpPr/>
          <p:nvPr/>
        </p:nvSpPr>
        <p:spPr>
          <a:xfrm>
            <a:off x="375557" y="3110592"/>
            <a:ext cx="1796142" cy="63137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Train CNN Model</a:t>
            </a:r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936F9BD-D16D-60B1-43AA-1D3F8DB671A9}"/>
              </a:ext>
            </a:extLst>
          </p:cNvPr>
          <p:cNvSpPr/>
          <p:nvPr/>
        </p:nvSpPr>
        <p:spPr>
          <a:xfrm>
            <a:off x="2585357" y="3265714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DACE2CE-DEBD-40AB-1B54-515524E01D8B}"/>
              </a:ext>
            </a:extLst>
          </p:cNvPr>
          <p:cNvSpPr/>
          <p:nvPr/>
        </p:nvSpPr>
        <p:spPr>
          <a:xfrm>
            <a:off x="4936671" y="330925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0165532-1EBD-6AC9-BA8E-EAFEB28550F0}"/>
              </a:ext>
            </a:extLst>
          </p:cNvPr>
          <p:cNvSpPr/>
          <p:nvPr/>
        </p:nvSpPr>
        <p:spPr>
          <a:xfrm>
            <a:off x="7538356" y="3320142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10B3CD-7348-FE7C-3900-65BF46E2E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69" y="2607590"/>
            <a:ext cx="4181931" cy="18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11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ADVERSARIAL ATTACKS – DNN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308023" y="1220530"/>
            <a:ext cx="479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Tabular Boundary Attack</a:t>
            </a:r>
          </a:p>
        </p:txBody>
      </p:sp>
      <p:pic>
        <p:nvPicPr>
          <p:cNvPr id="3" name="Picture 2" descr="A diagram of a computer flow&#10;&#10;Description automatically generated">
            <a:extLst>
              <a:ext uri="{FF2B5EF4-FFF2-40B4-BE49-F238E27FC236}">
                <a16:creationId xmlns:a16="http://schemas.microsoft.com/office/drawing/2014/main" id="{5B1E2CAF-8725-04BE-7D98-480642853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218" y="2035628"/>
            <a:ext cx="2343940" cy="43651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6CE1577-5EBA-B5AC-BF4A-9EC5C9203247}"/>
              </a:ext>
            </a:extLst>
          </p:cNvPr>
          <p:cNvSpPr/>
          <p:nvPr/>
        </p:nvSpPr>
        <p:spPr>
          <a:xfrm>
            <a:off x="5502729" y="3110592"/>
            <a:ext cx="1796142" cy="631371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Apply Attack in Test Phase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F4AEF5-B5FC-16C9-AFEB-1A4020727D21}"/>
              </a:ext>
            </a:extLst>
          </p:cNvPr>
          <p:cNvSpPr/>
          <p:nvPr/>
        </p:nvSpPr>
        <p:spPr>
          <a:xfrm>
            <a:off x="375557" y="3110592"/>
            <a:ext cx="1796142" cy="63137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Train DNN Model</a:t>
            </a:r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936F9BD-D16D-60B1-43AA-1D3F8DB671A9}"/>
              </a:ext>
            </a:extLst>
          </p:cNvPr>
          <p:cNvSpPr/>
          <p:nvPr/>
        </p:nvSpPr>
        <p:spPr>
          <a:xfrm>
            <a:off x="2585357" y="3265714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DACE2CE-DEBD-40AB-1B54-515524E01D8B}"/>
              </a:ext>
            </a:extLst>
          </p:cNvPr>
          <p:cNvSpPr/>
          <p:nvPr/>
        </p:nvSpPr>
        <p:spPr>
          <a:xfrm>
            <a:off x="4936671" y="330925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0165532-1EBD-6AC9-BA8E-EAFEB28550F0}"/>
              </a:ext>
            </a:extLst>
          </p:cNvPr>
          <p:cNvSpPr/>
          <p:nvPr/>
        </p:nvSpPr>
        <p:spPr>
          <a:xfrm>
            <a:off x="7538356" y="3320142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CC1E6-F509-BA50-AF2A-A94189D89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784" y="2436135"/>
            <a:ext cx="4218216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51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E84C43F-408B-483F-B195-F85EE49AF32D}"/>
              </a:ext>
            </a:extLst>
          </p:cNvPr>
          <p:cNvSpPr txBox="1">
            <a:spLocks/>
          </p:cNvSpPr>
          <p:nvPr/>
        </p:nvSpPr>
        <p:spPr>
          <a:xfrm>
            <a:off x="339969" y="289719"/>
            <a:ext cx="116840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dobe Devanagari" pitchFamily="18" charset="0"/>
                <a:ea typeface="+mj-ea"/>
                <a:cs typeface="Adobe Devanagari" pitchFamily="18" charset="0"/>
              </a:defRPr>
            </a:lvl1pPr>
          </a:lstStyle>
          <a:p>
            <a:r>
              <a:rPr lang="en-US" sz="2800" b="1">
                <a:solidFill>
                  <a:srgbClr val="002060"/>
                </a:solidFill>
                <a:latin typeface="+mn-lt"/>
              </a:rPr>
              <a:t>Defense on Boundary Attack</a:t>
            </a: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2E0A9B29-22F4-1903-D743-2E138598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89861"/>
              </p:ext>
            </p:extLst>
          </p:nvPr>
        </p:nvGraphicFramePr>
        <p:xfrm>
          <a:off x="435429" y="973805"/>
          <a:ext cx="11298624" cy="44901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66208">
                  <a:extLst>
                    <a:ext uri="{9D8B030D-6E8A-4147-A177-3AD203B41FA5}">
                      <a16:colId xmlns:a16="http://schemas.microsoft.com/office/drawing/2014/main" val="3188319089"/>
                    </a:ext>
                  </a:extLst>
                </a:gridCol>
                <a:gridCol w="3766208">
                  <a:extLst>
                    <a:ext uri="{9D8B030D-6E8A-4147-A177-3AD203B41FA5}">
                      <a16:colId xmlns:a16="http://schemas.microsoft.com/office/drawing/2014/main" val="2880661273"/>
                    </a:ext>
                  </a:extLst>
                </a:gridCol>
                <a:gridCol w="3766208">
                  <a:extLst>
                    <a:ext uri="{9D8B030D-6E8A-4147-A177-3AD203B41FA5}">
                      <a16:colId xmlns:a16="http://schemas.microsoft.com/office/drawing/2014/main" val="2787797888"/>
                    </a:ext>
                  </a:extLst>
                </a:gridCol>
              </a:tblGrid>
              <a:tr h="574324">
                <a:tc>
                  <a:txBody>
                    <a:bodyPr/>
                    <a:lstStyle/>
                    <a:p>
                      <a:r>
                        <a:rPr lang="en-US" dirty="0"/>
                        <a:t>Defense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Results of Applying Defense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05081"/>
                  </a:ext>
                </a:extLst>
              </a:tr>
              <a:tr h="2101499">
                <a:tc>
                  <a:txBody>
                    <a:bodyPr/>
                    <a:lstStyle/>
                    <a:p>
                      <a:r>
                        <a:rPr lang="en-US"/>
                        <a:t>Adversarial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/>
                        <a:t>Include adversarial examples to train model.</a:t>
                      </a: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Here, model is trained with 100 additional adversarial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Original Model Accuracy : 81.1%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Model Accuracy after Attack:8.1%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Model Accuracy after Defense:85.8%</a:t>
                      </a:r>
                    </a:p>
                    <a:p>
                      <a:pPr lvl="0">
                        <a:buNone/>
                      </a:pPr>
                      <a:endParaRPr lang="en-US" dirty="0"/>
                    </a:p>
                    <a:p>
                      <a:pPr lvl="0">
                        <a:buNone/>
                      </a:pPr>
                      <a:endParaRPr lang="en-US" dirty="0"/>
                    </a:p>
                    <a:p>
                      <a:pPr lvl="0">
                        <a:buNone/>
                      </a:pPr>
                      <a:endParaRPr lang="en-US" dirty="0"/>
                    </a:p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776394"/>
                  </a:ext>
                </a:extLst>
              </a:tr>
              <a:tr h="18143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Ensemble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-Original CNN model is combined with two more models a MLP model and Wide &amp; Deep Neural Network Model</a:t>
                      </a: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An ensemble model is formed with all three models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Ensemble Model Accuracy=80%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Ensemble Model After Attack=76.3%</a:t>
                      </a:r>
                    </a:p>
                    <a:p>
                      <a:pPr lvl="0">
                        <a:buNone/>
                      </a:pPr>
                      <a:endParaRPr lang="en-US" dirty="0"/>
                    </a:p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92437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F20FD6A-3DFF-7450-B253-5056D4B6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4208" y="2529762"/>
            <a:ext cx="3589801" cy="8992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4BCAD7-F114-38BE-1185-054F9C6F1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208" y="4552544"/>
            <a:ext cx="3307698" cy="70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82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C55E42-1D4E-4253-BA33-474BE936A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764" y="4419600"/>
            <a:ext cx="3051236" cy="203176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+mn-lt"/>
              </a:rPr>
              <a:t>ADVERSARIAL ATTACKS – CNN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139432" y="1096962"/>
            <a:ext cx="479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Carlini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7647F-6D06-A1BD-47B4-CDD352B631CB}"/>
              </a:ext>
            </a:extLst>
          </p:cNvPr>
          <p:cNvSpPr txBox="1"/>
          <p:nvPr/>
        </p:nvSpPr>
        <p:spPr>
          <a:xfrm>
            <a:off x="7875000" y="1524808"/>
            <a:ext cx="1778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mbria"/>
              </a:rPr>
              <a:t>Testing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2DFBA-B093-2423-7619-85256F86CDD3}"/>
              </a:ext>
            </a:extLst>
          </p:cNvPr>
          <p:cNvSpPr/>
          <p:nvPr/>
        </p:nvSpPr>
        <p:spPr>
          <a:xfrm>
            <a:off x="159897" y="2679271"/>
            <a:ext cx="1796142" cy="6313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Train CNN Model</a:t>
            </a:r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7B0DF83-3A8F-B341-5461-895270B4B48F}"/>
              </a:ext>
            </a:extLst>
          </p:cNvPr>
          <p:cNvSpPr/>
          <p:nvPr/>
        </p:nvSpPr>
        <p:spPr>
          <a:xfrm>
            <a:off x="2138688" y="290025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E5626F-9A87-0EDF-D040-514586EFD5C9}"/>
              </a:ext>
            </a:extLst>
          </p:cNvPr>
          <p:cNvSpPr/>
          <p:nvPr/>
        </p:nvSpPr>
        <p:spPr>
          <a:xfrm>
            <a:off x="5373331" y="2691318"/>
            <a:ext cx="1796142" cy="6313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ea typeface="Cambria"/>
              </a:rPr>
              <a:t>Apply Attack in Test Phase</a:t>
            </a:r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EDB5672-5951-0909-75F4-C7B0920E8A76}"/>
              </a:ext>
            </a:extLst>
          </p:cNvPr>
          <p:cNvSpPr/>
          <p:nvPr/>
        </p:nvSpPr>
        <p:spPr>
          <a:xfrm>
            <a:off x="4882043" y="2873251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2C8B86A-898D-962A-F156-BCB1DE6F8F00}"/>
              </a:ext>
            </a:extLst>
          </p:cNvPr>
          <p:cNvSpPr/>
          <p:nvPr/>
        </p:nvSpPr>
        <p:spPr>
          <a:xfrm>
            <a:off x="7268490" y="287577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7FD5EA-0EFD-3519-BDBA-0470EECF2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0788" y="2027888"/>
            <a:ext cx="4185865" cy="23917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42F4090-CF32-AAC5-9DCD-D969A0B773D2}"/>
                  </a:ext>
                </a:extLst>
              </p14:cNvPr>
              <p14:cNvContentPartPr/>
              <p14:nvPr/>
            </p14:nvContentPartPr>
            <p14:xfrm>
              <a:off x="9085450" y="4337885"/>
              <a:ext cx="821160" cy="11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42F4090-CF32-AAC5-9DCD-D969A0B773D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67810" y="4301885"/>
                <a:ext cx="856800" cy="828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 descr="A diagram of a graph&#10;&#10;Description automatically generated">
            <a:extLst>
              <a:ext uri="{FF2B5EF4-FFF2-40B4-BE49-F238E27FC236}">
                <a16:creationId xmlns:a16="http://schemas.microsoft.com/office/drawing/2014/main" id="{2570BF38-1325-DD9C-46FA-EDC66F3A7F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434" y="1167319"/>
            <a:ext cx="1881582" cy="51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59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C55E42-1D4E-4253-BA33-474BE936A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764" y="4419600"/>
            <a:ext cx="3051236" cy="203176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+mn-lt"/>
              </a:rPr>
              <a:t>ADVERSARIAL ATTACKS – DNN Model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139432" y="1096962"/>
            <a:ext cx="479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Carlini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7647F-6D06-A1BD-47B4-CDD352B631CB}"/>
              </a:ext>
            </a:extLst>
          </p:cNvPr>
          <p:cNvSpPr txBox="1"/>
          <p:nvPr/>
        </p:nvSpPr>
        <p:spPr>
          <a:xfrm>
            <a:off x="7875000" y="1524808"/>
            <a:ext cx="1778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mbria"/>
              </a:rPr>
              <a:t>Testing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2DFBA-B093-2423-7619-85256F86CDD3}"/>
              </a:ext>
            </a:extLst>
          </p:cNvPr>
          <p:cNvSpPr/>
          <p:nvPr/>
        </p:nvSpPr>
        <p:spPr>
          <a:xfrm>
            <a:off x="159897" y="2679271"/>
            <a:ext cx="1796142" cy="6313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Train DNN Model</a:t>
            </a:r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7B0DF83-3A8F-B341-5461-895270B4B48F}"/>
              </a:ext>
            </a:extLst>
          </p:cNvPr>
          <p:cNvSpPr/>
          <p:nvPr/>
        </p:nvSpPr>
        <p:spPr>
          <a:xfrm>
            <a:off x="2138688" y="290025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E5626F-9A87-0EDF-D040-514586EFD5C9}"/>
              </a:ext>
            </a:extLst>
          </p:cNvPr>
          <p:cNvSpPr/>
          <p:nvPr/>
        </p:nvSpPr>
        <p:spPr>
          <a:xfrm>
            <a:off x="5373331" y="2691318"/>
            <a:ext cx="1796142" cy="6313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ea typeface="Cambria"/>
              </a:rPr>
              <a:t>Apply Attack in Test Phase</a:t>
            </a:r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EDB5672-5951-0909-75F4-C7B0920E8A76}"/>
              </a:ext>
            </a:extLst>
          </p:cNvPr>
          <p:cNvSpPr/>
          <p:nvPr/>
        </p:nvSpPr>
        <p:spPr>
          <a:xfrm>
            <a:off x="4882043" y="2873251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2C8B86A-898D-962A-F156-BCB1DE6F8F00}"/>
              </a:ext>
            </a:extLst>
          </p:cNvPr>
          <p:cNvSpPr/>
          <p:nvPr/>
        </p:nvSpPr>
        <p:spPr>
          <a:xfrm>
            <a:off x="7268490" y="287577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0B1E82-1D17-EEE9-9BFC-4E616F8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2935" y="1916838"/>
            <a:ext cx="4389065" cy="23700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077A369-2D9C-061C-E518-3A90EA9FEECF}"/>
                  </a:ext>
                </a:extLst>
              </p14:cNvPr>
              <p14:cNvContentPartPr/>
              <p14:nvPr/>
            </p14:nvContentPartPr>
            <p14:xfrm>
              <a:off x="9970690" y="4084805"/>
              <a:ext cx="943560" cy="50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077A369-2D9C-061C-E518-3A90EA9FEE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52690" y="4048805"/>
                <a:ext cx="97920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A24ABBA-A7C8-81FB-0032-689B5BA19860}"/>
                  </a:ext>
                </a:extLst>
              </p14:cNvPr>
              <p14:cNvContentPartPr/>
              <p14:nvPr/>
            </p14:nvContentPartPr>
            <p14:xfrm>
              <a:off x="10292170" y="4093445"/>
              <a:ext cx="631800" cy="31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A24ABBA-A7C8-81FB-0032-689B5BA198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274530" y="4057805"/>
                <a:ext cx="667440" cy="10296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diagram of a graph&#10;&#10;Description automatically generated">
            <a:extLst>
              <a:ext uri="{FF2B5EF4-FFF2-40B4-BE49-F238E27FC236}">
                <a16:creationId xmlns:a16="http://schemas.microsoft.com/office/drawing/2014/main" id="{5AE93FAA-FC17-55C3-DBC9-6177FCC65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6" y="1327794"/>
            <a:ext cx="1881582" cy="51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81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E83CAED-2FDD-4918-AEF2-9217ABC2FE45}"/>
              </a:ext>
            </a:extLst>
          </p:cNvPr>
          <p:cNvSpPr txBox="1">
            <a:spLocks/>
          </p:cNvSpPr>
          <p:nvPr/>
        </p:nvSpPr>
        <p:spPr>
          <a:xfrm>
            <a:off x="152400" y="228600"/>
            <a:ext cx="116840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dobe Devanagari" pitchFamily="18" charset="0"/>
                <a:ea typeface="+mj-ea"/>
                <a:cs typeface="Adobe Devanagari" pitchFamily="18" charset="0"/>
              </a:defRPr>
            </a:lvl1pPr>
          </a:lstStyle>
          <a:p>
            <a:r>
              <a:rPr lang="en-US" sz="2800" b="1" dirty="0">
                <a:solidFill>
                  <a:srgbClr val="002060"/>
                </a:solidFill>
                <a:latin typeface="+mn-lt"/>
              </a:rPr>
              <a:t>Defense on </a:t>
            </a:r>
            <a:r>
              <a:rPr lang="en-US" sz="2800" b="1" dirty="0" err="1">
                <a:solidFill>
                  <a:srgbClr val="002060"/>
                </a:solidFill>
                <a:latin typeface="+mn-lt"/>
              </a:rPr>
              <a:t>Carlini</a:t>
            </a:r>
            <a:r>
              <a:rPr lang="en-US" sz="2800" b="1" dirty="0">
                <a:solidFill>
                  <a:srgbClr val="002060"/>
                </a:solidFill>
                <a:latin typeface="+mn-lt"/>
              </a:rPr>
              <a:t> &amp; Wanger Attack</a:t>
            </a: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28886717-F40A-F94C-CC0F-46C006D9F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865387"/>
              </p:ext>
            </p:extLst>
          </p:nvPr>
        </p:nvGraphicFramePr>
        <p:xfrm>
          <a:off x="439953" y="1498138"/>
          <a:ext cx="11534795" cy="2184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0861">
                  <a:extLst>
                    <a:ext uri="{9D8B030D-6E8A-4147-A177-3AD203B41FA5}">
                      <a16:colId xmlns:a16="http://schemas.microsoft.com/office/drawing/2014/main" val="3188319089"/>
                    </a:ext>
                  </a:extLst>
                </a:gridCol>
                <a:gridCol w="5709029">
                  <a:extLst>
                    <a:ext uri="{9D8B030D-6E8A-4147-A177-3AD203B41FA5}">
                      <a16:colId xmlns:a16="http://schemas.microsoft.com/office/drawing/2014/main" val="2880661273"/>
                    </a:ext>
                  </a:extLst>
                </a:gridCol>
                <a:gridCol w="3374905">
                  <a:extLst>
                    <a:ext uri="{9D8B030D-6E8A-4147-A177-3AD203B41FA5}">
                      <a16:colId xmlns:a16="http://schemas.microsoft.com/office/drawing/2014/main" val="2787797888"/>
                    </a:ext>
                  </a:extLst>
                </a:gridCol>
              </a:tblGrid>
              <a:tr h="721178">
                <a:tc>
                  <a:txBody>
                    <a:bodyPr/>
                    <a:lstStyle/>
                    <a:p>
                      <a:r>
                        <a:rPr lang="en-US"/>
                        <a:t>Defense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Results of Applying Defense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05081"/>
                  </a:ext>
                </a:extLst>
              </a:tr>
              <a:tr h="639535">
                <a:tc>
                  <a:txBody>
                    <a:bodyPr/>
                    <a:lstStyle/>
                    <a:p>
                      <a:r>
                        <a:rPr lang="en-US"/>
                        <a:t>Adversarial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Divide the training data into batches(batch size=100).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Apply the attack to generate perturbated batches.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Combine both clean and perturbated batches.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Train the model using this data set which provide the model the ability to identify perturbated data.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Original Accuracy- 0.833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Accuracy after defense -0.919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77639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61E1140-65C5-339B-DE72-336CF9F9B702}"/>
              </a:ext>
            </a:extLst>
          </p:cNvPr>
          <p:cNvSpPr txBox="1"/>
          <p:nvPr/>
        </p:nvSpPr>
        <p:spPr>
          <a:xfrm>
            <a:off x="4283718" y="4159732"/>
            <a:ext cx="32134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mbria"/>
              </a:rPr>
              <a:t>Adversarial Training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FD0D7-DB09-0168-1D4E-64CB8DF06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893" y="4636444"/>
            <a:ext cx="4514240" cy="14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69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C55E42-1D4E-4253-BA33-474BE936A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764" y="4419600"/>
            <a:ext cx="3051236" cy="203176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+mn-lt"/>
              </a:rPr>
              <a:t>ADVERSARIAL ATTACKS – DNN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203200" y="1063143"/>
            <a:ext cx="3676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Brendel &amp;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Bethge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7647F-6D06-A1BD-47B4-CDD352B631CB}"/>
              </a:ext>
            </a:extLst>
          </p:cNvPr>
          <p:cNvSpPr txBox="1"/>
          <p:nvPr/>
        </p:nvSpPr>
        <p:spPr>
          <a:xfrm>
            <a:off x="7875000" y="1524808"/>
            <a:ext cx="1778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mbria"/>
              </a:rPr>
              <a:t>Testing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2DFBA-B093-2423-7619-85256F86CDD3}"/>
              </a:ext>
            </a:extLst>
          </p:cNvPr>
          <p:cNvSpPr/>
          <p:nvPr/>
        </p:nvSpPr>
        <p:spPr>
          <a:xfrm>
            <a:off x="159897" y="2679271"/>
            <a:ext cx="1796142" cy="6313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Train CNN Model</a:t>
            </a:r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7B0DF83-3A8F-B341-5461-895270B4B48F}"/>
              </a:ext>
            </a:extLst>
          </p:cNvPr>
          <p:cNvSpPr/>
          <p:nvPr/>
        </p:nvSpPr>
        <p:spPr>
          <a:xfrm>
            <a:off x="2138688" y="290025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E5626F-9A87-0EDF-D040-514586EFD5C9}"/>
              </a:ext>
            </a:extLst>
          </p:cNvPr>
          <p:cNvSpPr/>
          <p:nvPr/>
        </p:nvSpPr>
        <p:spPr>
          <a:xfrm>
            <a:off x="5373331" y="2691318"/>
            <a:ext cx="1796142" cy="6313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Apply Attack in Test Phase</a:t>
            </a:r>
            <a:endParaRPr lang="en-US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EDB5672-5951-0909-75F4-C7B0920E8A76}"/>
              </a:ext>
            </a:extLst>
          </p:cNvPr>
          <p:cNvSpPr/>
          <p:nvPr/>
        </p:nvSpPr>
        <p:spPr>
          <a:xfrm>
            <a:off x="4882043" y="2873251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2C8B86A-898D-962A-F156-BCB1DE6F8F00}"/>
              </a:ext>
            </a:extLst>
          </p:cNvPr>
          <p:cNvSpPr/>
          <p:nvPr/>
        </p:nvSpPr>
        <p:spPr>
          <a:xfrm>
            <a:off x="7268490" y="287577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5A7BFC-0208-B06B-14D5-08219113E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949" y="2311667"/>
            <a:ext cx="4122777" cy="1443209"/>
          </a:xfrm>
          <a:prstGeom prst="rect">
            <a:avLst/>
          </a:prstGeom>
        </p:spPr>
      </p:pic>
      <p:pic>
        <p:nvPicPr>
          <p:cNvPr id="5" name="Picture 4" descr="A diagram of a model&#10;&#10;Description automatically generated">
            <a:extLst>
              <a:ext uri="{FF2B5EF4-FFF2-40B4-BE49-F238E27FC236}">
                <a16:creationId xmlns:a16="http://schemas.microsoft.com/office/drawing/2014/main" id="{FC0AA020-6799-4C7D-B08A-389928CC5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069" y="1429966"/>
            <a:ext cx="2166021" cy="419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270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C55E42-1D4E-4253-BA33-474BE936A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764" y="4419600"/>
            <a:ext cx="3051236" cy="203176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E2FD9DE-006B-4241-9122-AD2A6247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+mn-lt"/>
              </a:rPr>
              <a:t>ADVERSARIAL ATTACKS – DNN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8AE83-FE6B-4009-BBD9-9E3A74136494}"/>
              </a:ext>
            </a:extLst>
          </p:cNvPr>
          <p:cNvSpPr txBox="1"/>
          <p:nvPr/>
        </p:nvSpPr>
        <p:spPr>
          <a:xfrm>
            <a:off x="65351" y="1063143"/>
            <a:ext cx="4114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Brendel &amp;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Bethge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7647F-6D06-A1BD-47B4-CDD352B631CB}"/>
              </a:ext>
            </a:extLst>
          </p:cNvPr>
          <p:cNvSpPr txBox="1"/>
          <p:nvPr/>
        </p:nvSpPr>
        <p:spPr>
          <a:xfrm>
            <a:off x="7875000" y="1524808"/>
            <a:ext cx="1778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mbria"/>
              </a:rPr>
              <a:t>Testing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2DFBA-B093-2423-7619-85256F86CDD3}"/>
              </a:ext>
            </a:extLst>
          </p:cNvPr>
          <p:cNvSpPr/>
          <p:nvPr/>
        </p:nvSpPr>
        <p:spPr>
          <a:xfrm>
            <a:off x="159897" y="2679271"/>
            <a:ext cx="1796142" cy="6313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Train DNN Model</a:t>
            </a:r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7B0DF83-3A8F-B341-5461-895270B4B48F}"/>
              </a:ext>
            </a:extLst>
          </p:cNvPr>
          <p:cNvSpPr/>
          <p:nvPr/>
        </p:nvSpPr>
        <p:spPr>
          <a:xfrm>
            <a:off x="2138688" y="290025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E5626F-9A87-0EDF-D040-514586EFD5C9}"/>
              </a:ext>
            </a:extLst>
          </p:cNvPr>
          <p:cNvSpPr/>
          <p:nvPr/>
        </p:nvSpPr>
        <p:spPr>
          <a:xfrm>
            <a:off x="5373331" y="2691318"/>
            <a:ext cx="1796142" cy="6313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mbria"/>
              </a:rPr>
              <a:t>Apply Attack in Test Phase</a:t>
            </a:r>
            <a:endParaRPr lang="en-US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EDB5672-5951-0909-75F4-C7B0920E8A76}"/>
              </a:ext>
            </a:extLst>
          </p:cNvPr>
          <p:cNvSpPr/>
          <p:nvPr/>
        </p:nvSpPr>
        <p:spPr>
          <a:xfrm>
            <a:off x="4882043" y="2873251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2C8B86A-898D-962A-F156-BCB1DE6F8F00}"/>
              </a:ext>
            </a:extLst>
          </p:cNvPr>
          <p:cNvSpPr/>
          <p:nvPr/>
        </p:nvSpPr>
        <p:spPr>
          <a:xfrm>
            <a:off x="7268490" y="2875777"/>
            <a:ext cx="435428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C145EE-8B0A-C30D-BF49-CF0D5BBDE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2935" y="2312850"/>
            <a:ext cx="4389065" cy="16852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F63656D-9207-A7DD-430A-CDC0E44A35B6}"/>
                  </a:ext>
                </a:extLst>
              </p14:cNvPr>
              <p14:cNvContentPartPr/>
              <p14:nvPr/>
            </p14:nvContentPartPr>
            <p14:xfrm>
              <a:off x="9182290" y="3809045"/>
              <a:ext cx="905760" cy="24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F63656D-9207-A7DD-430A-CDC0E44A35B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64650" y="3773045"/>
                <a:ext cx="94140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9305CD5-49DF-F5F3-AE70-AEE3E1946EF0}"/>
                  </a:ext>
                </a:extLst>
              </p14:cNvPr>
              <p14:cNvContentPartPr/>
              <p14:nvPr/>
            </p14:nvContentPartPr>
            <p14:xfrm>
              <a:off x="9240970" y="3844685"/>
              <a:ext cx="812160" cy="46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9305CD5-49DF-F5F3-AE70-AEE3E1946EF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22970" y="3809045"/>
                <a:ext cx="847800" cy="11808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diagram of a model&#10;&#10;Description automatically generated">
            <a:extLst>
              <a:ext uri="{FF2B5EF4-FFF2-40B4-BE49-F238E27FC236}">
                <a16:creationId xmlns:a16="http://schemas.microsoft.com/office/drawing/2014/main" id="{02C4BA08-BC37-9743-0B8C-712935D032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092" y="1524808"/>
            <a:ext cx="2166021" cy="419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70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E83CAED-2FDD-4918-AEF2-9217ABC2FE45}"/>
              </a:ext>
            </a:extLst>
          </p:cNvPr>
          <p:cNvSpPr txBox="1">
            <a:spLocks/>
          </p:cNvSpPr>
          <p:nvPr/>
        </p:nvSpPr>
        <p:spPr>
          <a:xfrm>
            <a:off x="152400" y="228600"/>
            <a:ext cx="116840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dobe Devanagari" pitchFamily="18" charset="0"/>
                <a:ea typeface="+mj-ea"/>
                <a:cs typeface="Adobe Devanagari" pitchFamily="18" charset="0"/>
              </a:defRPr>
            </a:lvl1pPr>
          </a:lstStyle>
          <a:p>
            <a:r>
              <a:rPr lang="en-US" sz="2800" b="1" dirty="0">
                <a:solidFill>
                  <a:srgbClr val="002060"/>
                </a:solidFill>
                <a:latin typeface="+mn-lt"/>
              </a:rPr>
              <a:t>Defense on </a:t>
            </a:r>
            <a:r>
              <a:rPr lang="en-US" sz="2800" b="1" dirty="0" err="1">
                <a:solidFill>
                  <a:srgbClr val="002060"/>
                </a:solidFill>
                <a:latin typeface="+mn-lt"/>
              </a:rPr>
              <a:t>Carlini</a:t>
            </a:r>
            <a:r>
              <a:rPr lang="en-US" sz="2800" b="1" dirty="0">
                <a:solidFill>
                  <a:srgbClr val="002060"/>
                </a:solidFill>
                <a:latin typeface="+mn-lt"/>
              </a:rPr>
              <a:t> &amp; Wanger Attack</a:t>
            </a: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28886717-F40A-F94C-CC0F-46C006D9F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017596"/>
              </p:ext>
            </p:extLst>
          </p:nvPr>
        </p:nvGraphicFramePr>
        <p:xfrm>
          <a:off x="459409" y="1264673"/>
          <a:ext cx="11534795" cy="246102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50861">
                  <a:extLst>
                    <a:ext uri="{9D8B030D-6E8A-4147-A177-3AD203B41FA5}">
                      <a16:colId xmlns:a16="http://schemas.microsoft.com/office/drawing/2014/main" val="3188319089"/>
                    </a:ext>
                  </a:extLst>
                </a:gridCol>
                <a:gridCol w="5709029">
                  <a:extLst>
                    <a:ext uri="{9D8B030D-6E8A-4147-A177-3AD203B41FA5}">
                      <a16:colId xmlns:a16="http://schemas.microsoft.com/office/drawing/2014/main" val="2880661273"/>
                    </a:ext>
                  </a:extLst>
                </a:gridCol>
                <a:gridCol w="3374905">
                  <a:extLst>
                    <a:ext uri="{9D8B030D-6E8A-4147-A177-3AD203B41FA5}">
                      <a16:colId xmlns:a16="http://schemas.microsoft.com/office/drawing/2014/main" val="2787797888"/>
                    </a:ext>
                  </a:extLst>
                </a:gridCol>
              </a:tblGrid>
              <a:tr h="812572">
                <a:tc>
                  <a:txBody>
                    <a:bodyPr/>
                    <a:lstStyle/>
                    <a:p>
                      <a:r>
                        <a:rPr lang="en-US"/>
                        <a:t>Defense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Results of Applying Defense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05081"/>
                  </a:ext>
                </a:extLst>
              </a:tr>
              <a:tr h="1648449">
                <a:tc>
                  <a:txBody>
                    <a:bodyPr/>
                    <a:lstStyle/>
                    <a:p>
                      <a:r>
                        <a:rPr lang="en-US" dirty="0"/>
                        <a:t>Defensive Distillation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Train a teacher model(CNN) and obtain the softened labels and temperatures.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Train a student model(CNN) using these temperatures and softened labels which is more robust.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Original Accuracy- 0.833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Accuracy after defense -0.919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77639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B548D17-6B94-316E-A595-D8A15AEFF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247" y="4455170"/>
            <a:ext cx="4310434" cy="20137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8F8F4A-E257-1F89-F401-C98DF958E331}"/>
              </a:ext>
            </a:extLst>
          </p:cNvPr>
          <p:cNvSpPr txBox="1"/>
          <p:nvPr/>
        </p:nvSpPr>
        <p:spPr>
          <a:xfrm>
            <a:off x="4283718" y="4085838"/>
            <a:ext cx="32134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Defensive Distillation</a:t>
            </a:r>
          </a:p>
        </p:txBody>
      </p:sp>
    </p:spTree>
    <p:extLst>
      <p:ext uri="{BB962C8B-B14F-4D97-AF65-F5344CB8AC3E}">
        <p14:creationId xmlns:p14="http://schemas.microsoft.com/office/powerpoint/2010/main" val="2844487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99007-A06E-4147-A840-51895B9D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+mn-lt"/>
              </a:rPr>
              <a:t>Defense Strategies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2027E4-7217-4301-B23B-1485F8E04B68}"/>
              </a:ext>
            </a:extLst>
          </p:cNvPr>
          <p:cNvSpPr txBox="1"/>
          <p:nvPr/>
        </p:nvSpPr>
        <p:spPr>
          <a:xfrm>
            <a:off x="172166" y="1415456"/>
            <a:ext cx="11847667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With relevance to the selected attacks, the following defense strategies were identified and tested to make our model robust.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714500" lvl="3" indent="-3429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/>
              <a:t>Adversarial Training</a:t>
            </a:r>
          </a:p>
          <a:p>
            <a:pPr marL="1714500" lvl="3" indent="-3429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dirty="0"/>
          </a:p>
          <a:p>
            <a:pPr marL="1714500" lvl="3" indent="-3429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/>
              <a:t>Stochastic Distillation</a:t>
            </a:r>
          </a:p>
          <a:p>
            <a:pPr marL="1714500" lvl="3" indent="-3429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dirty="0"/>
          </a:p>
          <a:p>
            <a:pPr marL="1714500" lvl="3" indent="-3429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/>
              <a:t>Defensive Distillation</a:t>
            </a:r>
          </a:p>
          <a:p>
            <a:pPr lvl="3">
              <a:buClr>
                <a:schemeClr val="accent1">
                  <a:lumMod val="75000"/>
                </a:schemeClr>
              </a:buClr>
            </a:pPr>
            <a:endParaRPr lang="en-US" dirty="0"/>
          </a:p>
          <a:p>
            <a:pPr marL="1714500" lvl="3" indent="-3429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/>
              <a:t>Ensemble Model With Squeezed Features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C48676-0B2B-42AB-89D4-A2D497947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672" y="3657600"/>
            <a:ext cx="3296803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89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9A8A277-215D-458D-9F4C-EDFD8FE24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792162"/>
          </a:xfrm>
        </p:spPr>
        <p:txBody>
          <a:bodyPr anchor="ctr"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IMPLEMENTATION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034F6842-4483-A02C-C102-4FCC7D828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83" y="1447158"/>
            <a:ext cx="10213033" cy="4870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2010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10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3246FBD-7D87-4F9F-B22F-DA51B75F70D7}"/>
              </a:ext>
            </a:extLst>
          </p:cNvPr>
          <p:cNvSpPr txBox="1"/>
          <p:nvPr/>
        </p:nvSpPr>
        <p:spPr>
          <a:xfrm>
            <a:off x="2196920" y="954722"/>
            <a:ext cx="196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Boundary Attack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DAFDDB-627A-46D8-952A-9DBE310B7590}"/>
              </a:ext>
            </a:extLst>
          </p:cNvPr>
          <p:cNvSpPr txBox="1"/>
          <p:nvPr/>
        </p:nvSpPr>
        <p:spPr>
          <a:xfrm>
            <a:off x="7898643" y="956356"/>
            <a:ext cx="163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Carlini</a:t>
            </a:r>
            <a:r>
              <a:rPr lang="en-US" b="1" dirty="0"/>
              <a:t> Attack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A8A277-215D-458D-9F4C-EDFD8FE24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64" y="24053"/>
            <a:ext cx="11684000" cy="7921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SYSTEM IMPLEMENTATION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DCF53FB-6037-9D1F-EA26-6419DA435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48" y="1347327"/>
            <a:ext cx="3821901" cy="5122014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61C67C8E-5D8E-C75C-C0F6-5DA5E6BB1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249" y="1347327"/>
            <a:ext cx="3821903" cy="511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41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10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F68B8CD-D3FE-4A80-A2E2-2B4B69A70611}"/>
              </a:ext>
            </a:extLst>
          </p:cNvPr>
          <p:cNvSpPr txBox="1"/>
          <p:nvPr/>
        </p:nvSpPr>
        <p:spPr>
          <a:xfrm>
            <a:off x="2174999" y="881127"/>
            <a:ext cx="1370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PGD Attack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46FBD-7D87-4F9F-B22F-DA51B75F70D7}"/>
              </a:ext>
            </a:extLst>
          </p:cNvPr>
          <p:cNvSpPr txBox="1"/>
          <p:nvPr/>
        </p:nvSpPr>
        <p:spPr>
          <a:xfrm>
            <a:off x="7502418" y="873602"/>
            <a:ext cx="2776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Brendel &amp; </a:t>
            </a:r>
            <a:r>
              <a:rPr lang="en-US" b="1" dirty="0" err="1"/>
              <a:t>Bethge</a:t>
            </a:r>
            <a:r>
              <a:rPr lang="en-US" b="1" dirty="0"/>
              <a:t> Attack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A8A277-215D-458D-9F4C-EDFD8FE24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64" y="24053"/>
            <a:ext cx="11684000" cy="7921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SYSTEM IMPLEMENTATION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0E92E32-6EF5-FC5F-BC02-99FE4F540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993" y="1300322"/>
            <a:ext cx="3775253" cy="5071986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694EA0B3-D307-AF5B-5413-7372083ED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35" y="1300322"/>
            <a:ext cx="3775252" cy="507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51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A107-B42B-4765-9B8D-C428114C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TEST ON OTHER MODELS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043F6F-E944-53BC-9D7E-35697DCFCCED}"/>
              </a:ext>
            </a:extLst>
          </p:cNvPr>
          <p:cNvSpPr txBox="1"/>
          <p:nvPr/>
        </p:nvSpPr>
        <p:spPr>
          <a:xfrm>
            <a:off x="2060179" y="1169021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a typeface="Cambria"/>
              </a:rPr>
              <a:t>Boundary Attack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9A59A-B8B7-6D33-9867-68FB6F2409F5}"/>
              </a:ext>
            </a:extLst>
          </p:cNvPr>
          <p:cNvSpPr txBox="1"/>
          <p:nvPr/>
        </p:nvSpPr>
        <p:spPr>
          <a:xfrm>
            <a:off x="8111708" y="1118193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ea typeface="Cambria"/>
              </a:rPr>
              <a:t>Carlini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ea typeface="Cambria"/>
              </a:rPr>
              <a:t> Attack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0A3F50-558F-0362-113F-CFB9CE469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765" y="1606840"/>
            <a:ext cx="3964482" cy="48036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FB4CF4-E7B5-0F5E-06DE-5752B9A70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116" y="1534781"/>
            <a:ext cx="3951792" cy="48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79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A107-B42B-4765-9B8D-C428114C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TEST ON OTHER MODELS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6DB356-8357-5949-3550-E96A99C1BBEA}"/>
              </a:ext>
            </a:extLst>
          </p:cNvPr>
          <p:cNvSpPr txBox="1"/>
          <p:nvPr/>
        </p:nvSpPr>
        <p:spPr>
          <a:xfrm>
            <a:off x="2222770" y="1171143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a typeface="Cambria"/>
              </a:rPr>
              <a:t>PGD Attack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9A59A-B8B7-6D33-9867-68FB6F2409F5}"/>
              </a:ext>
            </a:extLst>
          </p:cNvPr>
          <p:cNvSpPr txBox="1"/>
          <p:nvPr/>
        </p:nvSpPr>
        <p:spPr>
          <a:xfrm>
            <a:off x="7640940" y="1165307"/>
            <a:ext cx="30264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ea typeface="Cambria"/>
              </a:rPr>
              <a:t>Brendel &amp;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ea typeface="Cambria"/>
              </a:rPr>
              <a:t>Bethge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ea typeface="Cambria"/>
              </a:rPr>
              <a:t> Attack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01359C-7798-F26F-F1BB-4C6BD1E1C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70" y="1611084"/>
            <a:ext cx="3895190" cy="47994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B10934-7C3D-65E9-E48B-B735BB5A9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576" y="1611084"/>
            <a:ext cx="3895190" cy="479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0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50B45-2C40-4258-B2C4-EE02D866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Deployed System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20C19-3817-4436-923E-2AE782020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14300" indent="0">
              <a:buNone/>
            </a:pPr>
            <a:r>
              <a:rPr lang="en-US"/>
              <a:t>Frontend </a:t>
            </a:r>
          </a:p>
          <a:p>
            <a:r>
              <a:rPr lang="en-US" err="1">
                <a:ea typeface="Cambria"/>
              </a:rPr>
              <a:t>Streamlit</a:t>
            </a:r>
            <a:endParaRPr lang="en-US" err="1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r>
              <a:rPr lang="en-US">
                <a:ea typeface="Cambria"/>
              </a:rPr>
              <a:t>Deployment</a:t>
            </a:r>
          </a:p>
          <a:p>
            <a:r>
              <a:rPr lang="en-US" err="1">
                <a:ea typeface="Cambria"/>
              </a:rPr>
              <a:t>Streamlit</a:t>
            </a:r>
            <a:r>
              <a:rPr lang="en-US">
                <a:ea typeface="Cambria"/>
              </a:rPr>
              <a:t> Cloud</a:t>
            </a:r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>
              <a:ea typeface="Cambria"/>
            </a:endParaRP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CE87CB5-F3BD-4F78-8429-58D8180D6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897" y="2892283"/>
            <a:ext cx="4547936" cy="2981272"/>
          </a:xfrm>
          <a:prstGeom prst="rect">
            <a:avLst/>
          </a:prstGeom>
        </p:spPr>
      </p:pic>
      <p:pic>
        <p:nvPicPr>
          <p:cNvPr id="8" name="Picture 7" descr="A logo with a crown&#10;&#10;Description automatically generated">
            <a:extLst>
              <a:ext uri="{FF2B5EF4-FFF2-40B4-BE49-F238E27FC236}">
                <a16:creationId xmlns:a16="http://schemas.microsoft.com/office/drawing/2014/main" id="{7ABF579F-A453-8F00-7F10-EE6ABE839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818" y="1282238"/>
            <a:ext cx="3661559" cy="190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25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F6FBBB-4C77-4A4B-BE54-96D3B0DF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Tools and Technologies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E461F4-E6D8-4801-94AA-9B72FC99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164"/>
            <a:ext cx="116840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Technologies </a:t>
            </a:r>
          </a:p>
          <a:p>
            <a:pPr marL="0" indent="0">
              <a:buNone/>
            </a:pPr>
            <a:r>
              <a:rPr lang="en-US" sz="1800" dirty="0"/>
              <a:t>      Development - Python </a:t>
            </a:r>
          </a:p>
          <a:p>
            <a:pPr marL="0" indent="0">
              <a:buNone/>
            </a:pPr>
            <a:r>
              <a:rPr lang="en-US" sz="1800" dirty="0"/>
              <a:t>      Building model – </a:t>
            </a:r>
            <a:r>
              <a:rPr lang="en-US" sz="1800" dirty="0" err="1"/>
              <a:t>Conda</a:t>
            </a:r>
            <a:r>
              <a:rPr lang="en-US" sz="1800" dirty="0"/>
              <a:t> Notebook,  Google </a:t>
            </a:r>
            <a:r>
              <a:rPr lang="en-US" sz="1800" dirty="0" err="1"/>
              <a:t>Colab</a:t>
            </a:r>
            <a:r>
              <a:rPr lang="en-US" sz="1800" dirty="0"/>
              <a:t> , Visual Studio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Technology stack:</a:t>
            </a:r>
          </a:p>
          <a:p>
            <a:pPr marL="0" indent="0">
              <a:buNone/>
            </a:pPr>
            <a:r>
              <a:rPr lang="en-US" sz="1800" dirty="0"/>
              <a:t>      Version controlling – GitLab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Algorithm</a:t>
            </a:r>
          </a:p>
          <a:p>
            <a:pPr marL="0" indent="0">
              <a:buNone/>
            </a:pPr>
            <a:r>
              <a:rPr lang="en-US" sz="1800" dirty="0"/>
              <a:t>     CNN</a:t>
            </a:r>
          </a:p>
          <a:p>
            <a:pPr marL="0" indent="0">
              <a:buNone/>
            </a:pPr>
            <a:r>
              <a:rPr lang="en-US" sz="1800" dirty="0"/>
              <a:t>     Feed forward algorithm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539C"/>
                </a:solidFill>
              </a:rPr>
              <a:t>Libraries 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  <a:p>
            <a:pPr marL="0" indent="0">
              <a:buNone/>
            </a:pPr>
            <a:r>
              <a:rPr lang="en-US" sz="1800" dirty="0">
                <a:ea typeface="+mn-lt"/>
                <a:cs typeface="+mn-lt"/>
              </a:rPr>
              <a:t>     Scikit-learn ,TensorFlow </a:t>
            </a:r>
          </a:p>
          <a:p>
            <a:pPr marL="0" indent="0">
              <a:buNone/>
            </a:pPr>
            <a:r>
              <a:rPr lang="en-US" sz="1800" dirty="0">
                <a:ea typeface="+mn-lt"/>
                <a:cs typeface="+mn-lt"/>
              </a:rPr>
              <a:t>     Art (Adversarial robustness toolbox)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ea typeface="+mn-lt"/>
                <a:cs typeface="+mn-lt"/>
              </a:rPr>
              <a:t>     Matplotlib, </a:t>
            </a:r>
            <a:r>
              <a:rPr lang="en-US" sz="1800" dirty="0" err="1">
                <a:ea typeface="+mn-lt"/>
                <a:cs typeface="+mn-lt"/>
              </a:rPr>
              <a:t>Numpy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dirty="0" err="1">
                <a:ea typeface="+mn-lt"/>
                <a:cs typeface="+mn-lt"/>
              </a:rPr>
              <a:t>Pandas,Keras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ea typeface="+mn-lt"/>
                <a:cs typeface="+mn-lt"/>
              </a:rPr>
              <a:t>     Stream Lit</a:t>
            </a:r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A8E297-1790-47D2-A33E-525202E59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342072"/>
            <a:ext cx="2448267" cy="6001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2BB0E8-EA2F-4FBD-825A-40C890ADF2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2"/>
          <a:stretch/>
        </p:blipFill>
        <p:spPr>
          <a:xfrm>
            <a:off x="7378188" y="4706975"/>
            <a:ext cx="3548197" cy="1038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7AE27B-90A4-4CAD-98A7-51FFA93CCF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4" t="2120"/>
          <a:stretch/>
        </p:blipFill>
        <p:spPr>
          <a:xfrm>
            <a:off x="7018686" y="1839825"/>
            <a:ext cx="1355025" cy="14029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FB2BDA-885B-4845-A9F6-435128F80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9800" y="2742220"/>
            <a:ext cx="1865468" cy="8436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3A43BF-A8EB-472F-98DE-5E811BF1A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9787" y="3068667"/>
            <a:ext cx="1126425" cy="124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e357944b64_9_12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11684100" cy="79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Commercialization</a:t>
            </a:r>
            <a:endParaRPr b="1"/>
          </a:p>
        </p:txBody>
      </p:sp>
      <p:pic>
        <p:nvPicPr>
          <p:cNvPr id="846" name="Google Shape;846;ge357944b64_9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9083" y="4563777"/>
            <a:ext cx="3164583" cy="17810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CC93EFAF-0CC9-4C60-9680-53D4FAC2F2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335313"/>
              </p:ext>
            </p:extLst>
          </p:nvPr>
        </p:nvGraphicFramePr>
        <p:xfrm>
          <a:off x="874058" y="1297642"/>
          <a:ext cx="7732058" cy="4811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FE6EC0-3AA3-41B2-9BE2-DA4F3C767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7" t="3529"/>
          <a:stretch/>
        </p:blipFill>
        <p:spPr>
          <a:xfrm>
            <a:off x="1066800" y="228600"/>
            <a:ext cx="104394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6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078239-15F8-42C0-92FF-6E52D1818D59}"/>
              </a:ext>
            </a:extLst>
          </p:cNvPr>
          <p:cNvSpPr txBox="1"/>
          <p:nvPr/>
        </p:nvSpPr>
        <p:spPr>
          <a:xfrm>
            <a:off x="3505200" y="838200"/>
            <a:ext cx="8305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>
                <a:solidFill>
                  <a:srgbClr val="00B0F0"/>
                </a:solidFill>
              </a:rPr>
              <a:t>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F7AE08-618B-4DBA-83D9-4A23E41F1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57400"/>
            <a:ext cx="3504895" cy="35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23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BC7899-9AB5-4E19-81FB-744168840155}"/>
              </a:ext>
            </a:extLst>
          </p:cNvPr>
          <p:cNvSpPr txBox="1"/>
          <p:nvPr/>
        </p:nvSpPr>
        <p:spPr>
          <a:xfrm>
            <a:off x="3124200" y="2286000"/>
            <a:ext cx="594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solidFill>
                  <a:srgbClr val="00B0F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9299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08376A6-FCE2-4A8E-BFFF-11B69BD93976}" vid="{0A5F165D-9E14-4628-BA29-A51D7051FD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5583</TotalTime>
  <Words>1234</Words>
  <Application>Microsoft Office PowerPoint</Application>
  <PresentationFormat>Widescreen</PresentationFormat>
  <Paragraphs>250</Paragraphs>
  <Slides>36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Adobe Devanagari</vt:lpstr>
      <vt:lpstr>-apple-system</vt:lpstr>
      <vt:lpstr>Arial</vt:lpstr>
      <vt:lpstr>Calibri</vt:lpstr>
      <vt:lpstr>Cambria</vt:lpstr>
      <vt:lpstr>Times New Roman</vt:lpstr>
      <vt:lpstr>Wingdings</vt:lpstr>
      <vt:lpstr>Wingdings,Sans-Serif</vt:lpstr>
      <vt:lpstr>Office Theme</vt:lpstr>
      <vt:lpstr>Strengthening Heart Disease Prediction with CNN: Adversarial Robustness against Multiple Attacks</vt:lpstr>
      <vt:lpstr>OUR TEAM  </vt:lpstr>
      <vt:lpstr>What led to this research?</vt:lpstr>
      <vt:lpstr>INTRODUCTION</vt:lpstr>
      <vt:lpstr>Research problem</vt:lpstr>
      <vt:lpstr>PowerPoint Presentation</vt:lpstr>
      <vt:lpstr>Main Objective</vt:lpstr>
      <vt:lpstr>Sub Objectives</vt:lpstr>
      <vt:lpstr>System Diagram</vt:lpstr>
      <vt:lpstr>Completion of the Project</vt:lpstr>
      <vt:lpstr>MODEL IMPLEMENTATION - CNN</vt:lpstr>
      <vt:lpstr>MODEL IMPLEMENTATION - DNN</vt:lpstr>
      <vt:lpstr>ADVERSARIAL ATTACKS – CNN Model </vt:lpstr>
      <vt:lpstr>ADVERSARIAL ATTACKS – DNN Model </vt:lpstr>
      <vt:lpstr>Defense on PGD Attack</vt:lpstr>
      <vt:lpstr>ADVERSARIAL ATTACKS – CNN Model </vt:lpstr>
      <vt:lpstr>ADVERSARIAL ATTACKS – DNN Model</vt:lpstr>
      <vt:lpstr>PowerPoint Presentation</vt:lpstr>
      <vt:lpstr>ADVERSARIAL ATTACKS – CNN Model</vt:lpstr>
      <vt:lpstr>ADVERSARIAL ATTACKS – DNN Model </vt:lpstr>
      <vt:lpstr>PowerPoint Presentation</vt:lpstr>
      <vt:lpstr>ADVERSARIAL ATTACKS – DNN Model</vt:lpstr>
      <vt:lpstr>ADVERSARIAL ATTACKS – DNN Model</vt:lpstr>
      <vt:lpstr>PowerPoint Presentation</vt:lpstr>
      <vt:lpstr>Defense Strategies </vt:lpstr>
      <vt:lpstr>SYSTEM IMPLEMENTATION</vt:lpstr>
      <vt:lpstr>SYSTEM IMPLEMENTATION</vt:lpstr>
      <vt:lpstr>SYSTEM IMPLEMENTATION</vt:lpstr>
      <vt:lpstr>TEST ON OTHER MODELS</vt:lpstr>
      <vt:lpstr>TEST ON OTHER MODELS</vt:lpstr>
      <vt:lpstr>Deployed System </vt:lpstr>
      <vt:lpstr>Tools and Technologies</vt:lpstr>
      <vt:lpstr>Commercialization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CHURN  Assessing Adversarial Attacks Against Churn Prediction Models</dc:title>
  <dc:creator>Kaleem F.A. it20268244</dc:creator>
  <cp:lastModifiedBy>Karandawala D N it21023514</cp:lastModifiedBy>
  <cp:revision>13</cp:revision>
  <dcterms:created xsi:type="dcterms:W3CDTF">2023-10-25T17:37:20Z</dcterms:created>
  <dcterms:modified xsi:type="dcterms:W3CDTF">2024-10-19T15:17:42Z</dcterms:modified>
</cp:coreProperties>
</file>