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25"/>
  </p:notesMasterIdLst>
  <p:handoutMasterIdLst>
    <p:handoutMasterId r:id="rId126"/>
  </p:handoutMasterIdLst>
  <p:sldIdLst>
    <p:sldId id="367" r:id="rId5"/>
    <p:sldId id="368" r:id="rId6"/>
    <p:sldId id="369" r:id="rId7"/>
    <p:sldId id="542" r:id="rId8"/>
    <p:sldId id="370" r:id="rId9"/>
    <p:sldId id="372" r:id="rId10"/>
    <p:sldId id="373" r:id="rId11"/>
    <p:sldId id="312" r:id="rId12"/>
    <p:sldId id="313" r:id="rId13"/>
    <p:sldId id="541" r:id="rId14"/>
    <p:sldId id="420" r:id="rId15"/>
    <p:sldId id="264" r:id="rId16"/>
    <p:sldId id="391" r:id="rId17"/>
    <p:sldId id="354" r:id="rId18"/>
    <p:sldId id="540" r:id="rId19"/>
    <p:sldId id="356" r:id="rId20"/>
    <p:sldId id="357" r:id="rId21"/>
    <p:sldId id="358" r:id="rId22"/>
    <p:sldId id="359" r:id="rId23"/>
    <p:sldId id="450" r:id="rId24"/>
    <p:sldId id="451" r:id="rId25"/>
    <p:sldId id="452" r:id="rId26"/>
    <p:sldId id="459" r:id="rId27"/>
    <p:sldId id="460" r:id="rId28"/>
    <p:sldId id="461" r:id="rId29"/>
    <p:sldId id="494" r:id="rId30"/>
    <p:sldId id="453" r:id="rId31"/>
    <p:sldId id="454" r:id="rId32"/>
    <p:sldId id="504" r:id="rId33"/>
    <p:sldId id="455" r:id="rId34"/>
    <p:sldId id="456" r:id="rId35"/>
    <p:sldId id="505" r:id="rId36"/>
    <p:sldId id="507" r:id="rId37"/>
    <p:sldId id="539" r:id="rId38"/>
    <p:sldId id="508" r:id="rId39"/>
    <p:sldId id="416" r:id="rId40"/>
    <p:sldId id="509" r:id="rId41"/>
    <p:sldId id="463" r:id="rId42"/>
    <p:sldId id="458" r:id="rId43"/>
    <p:sldId id="362" r:id="rId44"/>
    <p:sldId id="364" r:id="rId45"/>
    <p:sldId id="349" r:id="rId46"/>
    <p:sldId id="430" r:id="rId47"/>
    <p:sldId id="431" r:id="rId48"/>
    <p:sldId id="432" r:id="rId49"/>
    <p:sldId id="306" r:id="rId50"/>
    <p:sldId id="292" r:id="rId51"/>
    <p:sldId id="295" r:id="rId52"/>
    <p:sldId id="285" r:id="rId53"/>
    <p:sldId id="298" r:id="rId54"/>
    <p:sldId id="536" r:id="rId55"/>
    <p:sldId id="466" r:id="rId56"/>
    <p:sldId id="468" r:id="rId57"/>
    <p:sldId id="495" r:id="rId58"/>
    <p:sldId id="440" r:id="rId59"/>
    <p:sldId id="469" r:id="rId60"/>
    <p:sldId id="530" r:id="rId61"/>
    <p:sldId id="470" r:id="rId62"/>
    <p:sldId id="512" r:id="rId63"/>
    <p:sldId id="531" r:id="rId64"/>
    <p:sldId id="532" r:id="rId65"/>
    <p:sldId id="520" r:id="rId66"/>
    <p:sldId id="307" r:id="rId67"/>
    <p:sldId id="332" r:id="rId68"/>
    <p:sldId id="422" r:id="rId69"/>
    <p:sldId id="423" r:id="rId70"/>
    <p:sldId id="424" r:id="rId71"/>
    <p:sldId id="426" r:id="rId72"/>
    <p:sldId id="337" r:id="rId73"/>
    <p:sldId id="425" r:id="rId74"/>
    <p:sldId id="341" r:id="rId75"/>
    <p:sldId id="377" r:id="rId76"/>
    <p:sldId id="537" r:id="rId77"/>
    <p:sldId id="486" r:id="rId78"/>
    <p:sldId id="493" r:id="rId79"/>
    <p:sldId id="487" r:id="rId80"/>
    <p:sldId id="496" r:id="rId81"/>
    <p:sldId id="488" r:id="rId82"/>
    <p:sldId id="515" r:id="rId83"/>
    <p:sldId id="516" r:id="rId84"/>
    <p:sldId id="503" r:id="rId85"/>
    <p:sldId id="502" r:id="rId86"/>
    <p:sldId id="528" r:id="rId87"/>
    <p:sldId id="518" r:id="rId88"/>
    <p:sldId id="529" r:id="rId89"/>
    <p:sldId id="521" r:id="rId90"/>
    <p:sldId id="429" r:id="rId91"/>
    <p:sldId id="374" r:id="rId92"/>
    <p:sldId id="433" r:id="rId93"/>
    <p:sldId id="405" r:id="rId94"/>
    <p:sldId id="406" r:id="rId95"/>
    <p:sldId id="407" r:id="rId96"/>
    <p:sldId id="411" r:id="rId97"/>
    <p:sldId id="409" r:id="rId98"/>
    <p:sldId id="434" r:id="rId99"/>
    <p:sldId id="435" r:id="rId100"/>
    <p:sldId id="538" r:id="rId101"/>
    <p:sldId id="476" r:id="rId102"/>
    <p:sldId id="477" r:id="rId103"/>
    <p:sldId id="478" r:id="rId104"/>
    <p:sldId id="497" r:id="rId105"/>
    <p:sldId id="479" r:id="rId106"/>
    <p:sldId id="480" r:id="rId107"/>
    <p:sldId id="522" r:id="rId108"/>
    <p:sldId id="481" r:id="rId109"/>
    <p:sldId id="523" r:id="rId110"/>
    <p:sldId id="533" r:id="rId111"/>
    <p:sldId id="534" r:id="rId112"/>
    <p:sldId id="535" r:id="rId113"/>
    <p:sldId id="526" r:id="rId114"/>
    <p:sldId id="436" r:id="rId115"/>
    <p:sldId id="499" r:id="rId116"/>
    <p:sldId id="413" r:id="rId117"/>
    <p:sldId id="419" r:id="rId118"/>
    <p:sldId id="465" r:id="rId119"/>
    <p:sldId id="527" r:id="rId120"/>
    <p:sldId id="314" r:id="rId121"/>
    <p:sldId id="410" r:id="rId122"/>
    <p:sldId id="365" r:id="rId123"/>
    <p:sldId id="366" r:id="rId1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19DA3-BD03-3097-FA3F-F137753D40EA}" v="1" dt="2024-09-10T05:14:26.9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50" autoAdjust="0"/>
    <p:restoredTop sz="89290" autoAdjust="0"/>
  </p:normalViewPr>
  <p:slideViewPr>
    <p:cSldViewPr>
      <p:cViewPr varScale="1">
        <p:scale>
          <a:sx n="74" d="100"/>
          <a:sy n="74" d="100"/>
        </p:scale>
        <p:origin x="1099" y="77"/>
      </p:cViewPr>
      <p:guideLst>
        <p:guide orient="horz" pos="2160"/>
        <p:guide pos="3840"/>
      </p:guideLst>
    </p:cSldViewPr>
  </p:slideViewPr>
  <p:notesTextViewPr>
    <p:cViewPr>
      <p:scale>
        <a:sx n="1" d="1"/>
        <a:sy n="1" d="1"/>
      </p:scale>
      <p:origin x="0" y="0"/>
    </p:cViewPr>
  </p:notesTextViewPr>
  <p:notesViewPr>
    <p:cSldViewPr>
      <p:cViewPr varScale="1">
        <p:scale>
          <a:sx n="69" d="100"/>
          <a:sy n="69" d="100"/>
        </p:scale>
        <p:origin x="2568" y="33"/>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r>
              <a:rPr lang="en-US" sz="4400" dirty="0">
                <a:solidFill>
                  <a:schemeClr val="tx1"/>
                </a:solidFill>
                <a:effectLst>
                  <a:outerShdw blurRad="38100" dist="38100" dir="2700000" algn="tl">
                    <a:srgbClr val="000000">
                      <a:alpha val="43137"/>
                    </a:srgbClr>
                  </a:outerShdw>
                </a:effectLst>
                <a:latin typeface="Adobe Devanagari"/>
              </a:rPr>
              <a:t>Completion Status</a:t>
            </a:r>
          </a:p>
        </c:rich>
      </c:tx>
      <c:layout>
        <c:manualLayout>
          <c:xMode val="edge"/>
          <c:yMode val="edge"/>
          <c:x val="0.23099747627700384"/>
          <c:y val="9.2369581253323712E-3"/>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manualLayout>
          <c:layoutTarget val="inner"/>
          <c:xMode val="edge"/>
          <c:yMode val="edge"/>
          <c:x val="0.27952053690657092"/>
          <c:y val="0.17249847193758314"/>
          <c:w val="0.4555789243449832"/>
          <c:h val="0.71145201884011078"/>
        </c:manualLayout>
      </c:layout>
      <c:doughnutChart>
        <c:varyColors val="1"/>
        <c:ser>
          <c:idx val="0"/>
          <c:order val="0"/>
          <c:tx>
            <c:strRef>
              <c:f>Sheet1!$B$1</c:f>
              <c:strCache>
                <c:ptCount val="1"/>
                <c:pt idx="0">
                  <c:v>Completion Status</c:v>
                </c:pt>
              </c:strCache>
            </c:strRef>
          </c:tx>
          <c:dPt>
            <c:idx val="0"/>
            <c:bubble3D val="0"/>
            <c:spPr>
              <a:solidFill>
                <a:schemeClr val="accent5">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469-4350-B49F-89FCB29DF225}"/>
              </c:ext>
            </c:extLst>
          </c:dPt>
          <c:dPt>
            <c:idx val="1"/>
            <c:bubble3D val="0"/>
            <c:spPr>
              <a:solidFill>
                <a:schemeClr val="accent5">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469-4350-B49F-89FCB29DF22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Overall Project</c:v>
                </c:pt>
                <c:pt idx="1">
                  <c:v>Integration &amp; System Building</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0-63E3-45A3-AA13-6C58708169CB}"/>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6235009085402772"/>
          <c:y val="0.49882421560050094"/>
          <c:w val="0.22098324247930548"/>
          <c:h val="8.6686909234384921E-2"/>
        </c:manualLayout>
      </c:layout>
      <c:overlay val="0"/>
      <c:spPr>
        <a:solidFill>
          <a:schemeClr val="accent5">
            <a:lumMod val="20000"/>
            <a:lumOff val="80000"/>
            <a:alpha val="35000"/>
          </a:schemeClr>
        </a:solidFill>
        <a:ln>
          <a:noFill/>
        </a:ln>
        <a:effectLst>
          <a:glow>
            <a:schemeClr val="accent5">
              <a:lumMod val="75000"/>
              <a:alpha val="40000"/>
            </a:schemeClr>
          </a:glow>
        </a:effectLst>
      </c:spPr>
      <c:txPr>
        <a:bodyPr rot="0" spcFirstLastPara="1" vertOverflow="ellipsis" vert="horz" wrap="square" anchor="ctr" anchorCtr="1"/>
        <a:lstStyle/>
        <a:p>
          <a:pPr>
            <a:defRPr sz="1197" b="0" i="0" u="none" strike="noStrike" kern="1200" baseline="0">
              <a:ln>
                <a:solidFill>
                  <a:schemeClr val="tx1">
                    <a:lumMod val="95000"/>
                    <a:lumOff val="5000"/>
                  </a:schemeClr>
                </a:solidFill>
              </a:ln>
              <a:solidFill>
                <a:schemeClr val="tx1">
                  <a:lumMod val="95000"/>
                  <a:lumOff val="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r>
              <a:rPr lang="en-US" sz="4400" dirty="0">
                <a:solidFill>
                  <a:schemeClr val="tx1"/>
                </a:solidFill>
                <a:effectLst>
                  <a:outerShdw blurRad="38100" dist="38100" dir="2700000" algn="tl">
                    <a:srgbClr val="000000">
                      <a:alpha val="43137"/>
                    </a:srgbClr>
                  </a:outerShdw>
                </a:effectLst>
                <a:latin typeface="Adobe Devanagari"/>
              </a:rPr>
              <a:t>Completion Status</a:t>
            </a:r>
          </a:p>
        </c:rich>
      </c:tx>
      <c:layout>
        <c:manualLayout>
          <c:xMode val="edge"/>
          <c:yMode val="edge"/>
          <c:x val="0.23099747627700384"/>
          <c:y val="9.2369581253323712E-3"/>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manualLayout>
          <c:layoutTarget val="inner"/>
          <c:xMode val="edge"/>
          <c:yMode val="edge"/>
          <c:x val="0.27952053690657092"/>
          <c:y val="0.17249847193758314"/>
          <c:w val="0.4555789243449832"/>
          <c:h val="0.71145201884011078"/>
        </c:manualLayout>
      </c:layout>
      <c:doughnutChart>
        <c:varyColors val="1"/>
        <c:ser>
          <c:idx val="0"/>
          <c:order val="0"/>
          <c:tx>
            <c:strRef>
              <c:f>Sheet1!$B$1</c:f>
              <c:strCache>
                <c:ptCount val="1"/>
                <c:pt idx="0">
                  <c:v>Completion Status</c:v>
                </c:pt>
              </c:strCache>
            </c:strRef>
          </c:tx>
          <c:dPt>
            <c:idx val="0"/>
            <c:bubble3D val="0"/>
            <c:spPr>
              <a:solidFill>
                <a:schemeClr val="accent5">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5AF5-4FEF-9637-4E5341D7D180}"/>
              </c:ext>
            </c:extLst>
          </c:dPt>
          <c:dPt>
            <c:idx val="1"/>
            <c:bubble3D val="0"/>
            <c:spPr>
              <a:solidFill>
                <a:schemeClr val="accent5">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5AF5-4FEF-9637-4E5341D7D180}"/>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Overall Project</c:v>
                </c:pt>
                <c:pt idx="1">
                  <c:v>Integration &amp; System Building</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4-5AF5-4FEF-9637-4E5341D7D180}"/>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6235009085402772"/>
          <c:y val="0.49882421560050094"/>
          <c:w val="0.22098324247930548"/>
          <c:h val="8.6686909234384921E-2"/>
        </c:manualLayout>
      </c:layout>
      <c:overlay val="0"/>
      <c:spPr>
        <a:solidFill>
          <a:schemeClr val="accent5">
            <a:lumMod val="20000"/>
            <a:lumOff val="80000"/>
            <a:alpha val="35000"/>
          </a:schemeClr>
        </a:solidFill>
        <a:ln>
          <a:noFill/>
        </a:ln>
        <a:effectLst>
          <a:glow>
            <a:schemeClr val="accent5">
              <a:lumMod val="75000"/>
              <a:alpha val="40000"/>
            </a:schemeClr>
          </a:glow>
        </a:effectLst>
      </c:spPr>
      <c:txPr>
        <a:bodyPr rot="0" spcFirstLastPara="1" vertOverflow="ellipsis" vert="horz" wrap="square" anchor="ctr" anchorCtr="1"/>
        <a:lstStyle/>
        <a:p>
          <a:pPr>
            <a:defRPr sz="1197" b="0" i="0" u="none" strike="noStrike" kern="1200" baseline="0">
              <a:ln>
                <a:solidFill>
                  <a:schemeClr val="tx1">
                    <a:lumMod val="95000"/>
                    <a:lumOff val="5000"/>
                  </a:schemeClr>
                </a:solidFill>
              </a:ln>
              <a:solidFill>
                <a:schemeClr val="tx1">
                  <a:lumMod val="95000"/>
                  <a:lumOff val="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r>
              <a:rPr lang="en-US" sz="4400" dirty="0">
                <a:solidFill>
                  <a:schemeClr val="tx1"/>
                </a:solidFill>
                <a:effectLst>
                  <a:outerShdw blurRad="38100" dist="38100" dir="2700000" algn="tl">
                    <a:srgbClr val="000000">
                      <a:alpha val="43137"/>
                    </a:srgbClr>
                  </a:outerShdw>
                </a:effectLst>
                <a:latin typeface="Adobe Devanagari"/>
              </a:rPr>
              <a:t>Completion Status</a:t>
            </a:r>
          </a:p>
        </c:rich>
      </c:tx>
      <c:layout>
        <c:manualLayout>
          <c:xMode val="edge"/>
          <c:yMode val="edge"/>
          <c:x val="0.23099747627700384"/>
          <c:y val="9.2369581253323712E-3"/>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manualLayout>
          <c:layoutTarget val="inner"/>
          <c:xMode val="edge"/>
          <c:yMode val="edge"/>
          <c:x val="0.28053987482333936"/>
          <c:y val="0.20299950251316626"/>
          <c:w val="0.4555789243449832"/>
          <c:h val="0.71145201884011078"/>
        </c:manualLayout>
      </c:layout>
      <c:doughnutChart>
        <c:varyColors val="1"/>
        <c:ser>
          <c:idx val="0"/>
          <c:order val="0"/>
          <c:tx>
            <c:strRef>
              <c:f>Sheet1!$B$1</c:f>
              <c:strCache>
                <c:ptCount val="1"/>
                <c:pt idx="0">
                  <c:v>Completion Status</c:v>
                </c:pt>
              </c:strCache>
            </c:strRef>
          </c:tx>
          <c:dPt>
            <c:idx val="0"/>
            <c:bubble3D val="0"/>
            <c:spPr>
              <a:solidFill>
                <a:schemeClr val="accent5">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AB2A-4A91-826F-BFE07328B11B}"/>
              </c:ext>
            </c:extLst>
          </c:dPt>
          <c:dPt>
            <c:idx val="1"/>
            <c:bubble3D val="0"/>
            <c:spPr>
              <a:solidFill>
                <a:schemeClr val="accent5">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AB2A-4A91-826F-BFE07328B11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Overall Project</c:v>
                </c:pt>
                <c:pt idx="1">
                  <c:v>Integration &amp; System Building</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4-AB2A-4A91-826F-BFE07328B11B}"/>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6235009085402772"/>
          <c:y val="0.49882421560050094"/>
          <c:w val="0.22098324247930548"/>
          <c:h val="8.6686909234384921E-2"/>
        </c:manualLayout>
      </c:layout>
      <c:overlay val="0"/>
      <c:spPr>
        <a:solidFill>
          <a:schemeClr val="accent5">
            <a:lumMod val="20000"/>
            <a:lumOff val="80000"/>
            <a:alpha val="35000"/>
          </a:schemeClr>
        </a:solidFill>
        <a:ln>
          <a:noFill/>
        </a:ln>
        <a:effectLst>
          <a:glow>
            <a:schemeClr val="accent5">
              <a:lumMod val="75000"/>
              <a:alpha val="40000"/>
            </a:schemeClr>
          </a:glow>
        </a:effectLst>
      </c:spPr>
      <c:txPr>
        <a:bodyPr rot="0" spcFirstLastPara="1" vertOverflow="ellipsis" vert="horz" wrap="square" anchor="ctr" anchorCtr="1"/>
        <a:lstStyle/>
        <a:p>
          <a:pPr>
            <a:defRPr sz="1197" b="0" i="0" u="none" strike="noStrike" kern="1200" baseline="0">
              <a:ln>
                <a:solidFill>
                  <a:schemeClr val="tx1">
                    <a:lumMod val="95000"/>
                    <a:lumOff val="5000"/>
                  </a:schemeClr>
                </a:solidFill>
              </a:ln>
              <a:solidFill>
                <a:schemeClr val="tx1">
                  <a:lumMod val="95000"/>
                  <a:lumOff val="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r>
              <a:rPr lang="en-US" sz="4400" dirty="0">
                <a:solidFill>
                  <a:schemeClr val="tx1"/>
                </a:solidFill>
                <a:effectLst>
                  <a:outerShdw blurRad="38100" dist="38100" dir="2700000" algn="tl">
                    <a:srgbClr val="000000">
                      <a:alpha val="43137"/>
                    </a:srgbClr>
                  </a:outerShdw>
                </a:effectLst>
                <a:latin typeface="Adobe Devanagari"/>
              </a:rPr>
              <a:t>Completion Status</a:t>
            </a:r>
          </a:p>
        </c:rich>
      </c:tx>
      <c:layout>
        <c:manualLayout>
          <c:xMode val="edge"/>
          <c:yMode val="edge"/>
          <c:x val="0.23099747627700384"/>
          <c:y val="9.2369581253323712E-3"/>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manualLayout>
          <c:layoutTarget val="inner"/>
          <c:xMode val="edge"/>
          <c:yMode val="edge"/>
          <c:x val="0.2623284877851807"/>
          <c:y val="0.18121301013843857"/>
          <c:w val="0.4555789243449832"/>
          <c:h val="0.71145201884011078"/>
        </c:manualLayout>
      </c:layout>
      <c:doughnutChart>
        <c:varyColors val="1"/>
        <c:ser>
          <c:idx val="0"/>
          <c:order val="0"/>
          <c:tx>
            <c:strRef>
              <c:f>Sheet1!$B$1</c:f>
              <c:strCache>
                <c:ptCount val="1"/>
                <c:pt idx="0">
                  <c:v>Completion Status</c:v>
                </c:pt>
              </c:strCache>
            </c:strRef>
          </c:tx>
          <c:dPt>
            <c:idx val="0"/>
            <c:bubble3D val="0"/>
            <c:spPr>
              <a:solidFill>
                <a:schemeClr val="accent5">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45D-48AA-90AD-4F7915C27E25}"/>
              </c:ext>
            </c:extLst>
          </c:dPt>
          <c:dPt>
            <c:idx val="1"/>
            <c:bubble3D val="0"/>
            <c:spPr>
              <a:solidFill>
                <a:schemeClr val="accent5">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45D-48AA-90AD-4F7915C27E2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Overall Project</c:v>
                </c:pt>
                <c:pt idx="1">
                  <c:v>Integration &amp; System Building</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4-445D-48AA-90AD-4F7915C27E2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6235009085402772"/>
          <c:y val="0.49882421560050094"/>
          <c:w val="0.22098324247930548"/>
          <c:h val="8.6686909234384921E-2"/>
        </c:manualLayout>
      </c:layout>
      <c:overlay val="0"/>
      <c:spPr>
        <a:solidFill>
          <a:schemeClr val="accent5">
            <a:lumMod val="20000"/>
            <a:lumOff val="80000"/>
            <a:alpha val="35000"/>
          </a:schemeClr>
        </a:solidFill>
        <a:ln>
          <a:noFill/>
        </a:ln>
        <a:effectLst>
          <a:glow>
            <a:schemeClr val="accent5">
              <a:lumMod val="75000"/>
              <a:alpha val="40000"/>
            </a:schemeClr>
          </a:glow>
        </a:effectLst>
      </c:spPr>
      <c:txPr>
        <a:bodyPr rot="0" spcFirstLastPara="1" vertOverflow="ellipsis" vert="horz" wrap="square" anchor="ctr" anchorCtr="1"/>
        <a:lstStyle/>
        <a:p>
          <a:pPr>
            <a:defRPr sz="1197" b="0" i="0" u="none" strike="noStrike" kern="1200" baseline="0">
              <a:ln>
                <a:solidFill>
                  <a:schemeClr val="tx1">
                    <a:lumMod val="95000"/>
                    <a:lumOff val="5000"/>
                  </a:schemeClr>
                </a:solidFill>
              </a:ln>
              <a:solidFill>
                <a:schemeClr val="tx1">
                  <a:lumMod val="95000"/>
                  <a:lumOff val="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319427-9626-44C1-8E0D-3A968868C141}" type="doc">
      <dgm:prSet loTypeId="urn:microsoft.com/office/officeart/2018/2/layout/IconVerticalSolidList" loCatId="icon" qsTypeId="urn:microsoft.com/office/officeart/2005/8/quickstyle/simple2" qsCatId="simple" csTypeId="urn:microsoft.com/office/officeart/2005/8/colors/accent6_2" csCatId="accent6" phldr="1"/>
      <dgm:spPr/>
      <dgm:t>
        <a:bodyPr/>
        <a:lstStyle/>
        <a:p>
          <a:endParaRPr lang="en-US"/>
        </a:p>
      </dgm:t>
    </dgm:pt>
    <dgm:pt modelId="{B3F4FF03-E2D2-445A-857A-F7DECDB6D165}">
      <dgm:prSet/>
      <dgm:spPr/>
      <dgm:t>
        <a:bodyPr/>
        <a:lstStyle/>
        <a:p>
          <a:pPr>
            <a:lnSpc>
              <a:spcPct val="100000"/>
            </a:lnSpc>
          </a:pPr>
          <a:r>
            <a:rPr lang="en-US" dirty="0"/>
            <a:t>INTRODUCTION AND BACKGROUND</a:t>
          </a:r>
        </a:p>
      </dgm:t>
    </dgm:pt>
    <dgm:pt modelId="{BA6E24D1-91F0-4E31-82EB-C54D3F75C482}" type="parTrans" cxnId="{6FE037CB-9DD0-4DB5-B750-DEF6E2EBE7E6}">
      <dgm:prSet/>
      <dgm:spPr/>
      <dgm:t>
        <a:bodyPr/>
        <a:lstStyle/>
        <a:p>
          <a:endParaRPr lang="en-US"/>
        </a:p>
      </dgm:t>
    </dgm:pt>
    <dgm:pt modelId="{243AA027-F456-4779-A2FC-36331CCA734E}" type="sibTrans" cxnId="{6FE037CB-9DD0-4DB5-B750-DEF6E2EBE7E6}">
      <dgm:prSet/>
      <dgm:spPr/>
      <dgm:t>
        <a:bodyPr/>
        <a:lstStyle/>
        <a:p>
          <a:endParaRPr lang="en-US"/>
        </a:p>
      </dgm:t>
    </dgm:pt>
    <dgm:pt modelId="{5BA783A8-8DC3-4D00-8B68-11293976ED7A}">
      <dgm:prSet/>
      <dgm:spPr/>
      <dgm:t>
        <a:bodyPr/>
        <a:lstStyle/>
        <a:p>
          <a:pPr>
            <a:lnSpc>
              <a:spcPct val="100000"/>
            </a:lnSpc>
          </a:pPr>
          <a:r>
            <a:rPr lang="en-US" dirty="0"/>
            <a:t>RESEAECH PROBLEM</a:t>
          </a:r>
        </a:p>
      </dgm:t>
    </dgm:pt>
    <dgm:pt modelId="{DFC0B99B-C345-4227-A8C4-3217D4DEF860}" type="parTrans" cxnId="{C46CAEBC-47C6-456E-9E4E-1A8A7D1D9B53}">
      <dgm:prSet/>
      <dgm:spPr/>
      <dgm:t>
        <a:bodyPr/>
        <a:lstStyle/>
        <a:p>
          <a:endParaRPr lang="en-US"/>
        </a:p>
      </dgm:t>
    </dgm:pt>
    <dgm:pt modelId="{3AEA1349-1B24-4B38-8830-2A2CFE317861}" type="sibTrans" cxnId="{C46CAEBC-47C6-456E-9E4E-1A8A7D1D9B53}">
      <dgm:prSet/>
      <dgm:spPr/>
      <dgm:t>
        <a:bodyPr/>
        <a:lstStyle/>
        <a:p>
          <a:endParaRPr lang="en-US"/>
        </a:p>
      </dgm:t>
    </dgm:pt>
    <dgm:pt modelId="{4C20B969-8738-4350-BE9C-606FA2950E06}">
      <dgm:prSet/>
      <dgm:spPr/>
      <dgm:t>
        <a:bodyPr/>
        <a:lstStyle/>
        <a:p>
          <a:pPr>
            <a:lnSpc>
              <a:spcPct val="100000"/>
            </a:lnSpc>
          </a:pPr>
          <a:r>
            <a:rPr lang="en-US" dirty="0"/>
            <a:t>PROJECT OBJECTIVES</a:t>
          </a:r>
        </a:p>
      </dgm:t>
    </dgm:pt>
    <dgm:pt modelId="{85750489-683D-4D19-816F-79F002B6A02E}" type="parTrans" cxnId="{19CFB386-6A2B-43C1-8F89-C917F6940E63}">
      <dgm:prSet/>
      <dgm:spPr/>
      <dgm:t>
        <a:bodyPr/>
        <a:lstStyle/>
        <a:p>
          <a:endParaRPr lang="en-US"/>
        </a:p>
      </dgm:t>
    </dgm:pt>
    <dgm:pt modelId="{FA3D4425-C9F2-4FC7-8AB8-B8B0D137A429}" type="sibTrans" cxnId="{19CFB386-6A2B-43C1-8F89-C917F6940E63}">
      <dgm:prSet/>
      <dgm:spPr/>
      <dgm:t>
        <a:bodyPr/>
        <a:lstStyle/>
        <a:p>
          <a:endParaRPr lang="en-US"/>
        </a:p>
      </dgm:t>
    </dgm:pt>
    <dgm:pt modelId="{1A022F9D-CE33-4FA2-84A4-52EB7E09E72C}">
      <dgm:prSet/>
      <dgm:spPr/>
      <dgm:t>
        <a:bodyPr/>
        <a:lstStyle/>
        <a:p>
          <a:pPr>
            <a:lnSpc>
              <a:spcPct val="100000"/>
            </a:lnSpc>
          </a:pPr>
          <a:r>
            <a:rPr lang="en-US" dirty="0"/>
            <a:t>RESEARCH COMPONENTS</a:t>
          </a:r>
        </a:p>
      </dgm:t>
    </dgm:pt>
    <dgm:pt modelId="{78B883A2-85D0-46C4-A7A5-F572B9CC33AE}" type="parTrans" cxnId="{3281DFEE-7A83-492F-8F6B-F6D83168AFF0}">
      <dgm:prSet/>
      <dgm:spPr/>
      <dgm:t>
        <a:bodyPr/>
        <a:lstStyle/>
        <a:p>
          <a:endParaRPr lang="en-US"/>
        </a:p>
      </dgm:t>
    </dgm:pt>
    <dgm:pt modelId="{6C611EF9-6D92-4DB4-B5BB-589A8E62F386}" type="sibTrans" cxnId="{3281DFEE-7A83-492F-8F6B-F6D83168AFF0}">
      <dgm:prSet/>
      <dgm:spPr/>
      <dgm:t>
        <a:bodyPr/>
        <a:lstStyle/>
        <a:p>
          <a:endParaRPr lang="en-US"/>
        </a:p>
      </dgm:t>
    </dgm:pt>
    <dgm:pt modelId="{A7C3BC56-7BC3-4114-AB46-A5E3DD9F2635}">
      <dgm:prSet/>
      <dgm:spPr/>
      <dgm:t>
        <a:bodyPr/>
        <a:lstStyle/>
        <a:p>
          <a:pPr>
            <a:lnSpc>
              <a:spcPct val="100000"/>
            </a:lnSpc>
          </a:pPr>
          <a:r>
            <a:rPr lang="en-US" dirty="0"/>
            <a:t>COMMECIALZATION</a:t>
          </a:r>
        </a:p>
      </dgm:t>
    </dgm:pt>
    <dgm:pt modelId="{86FF4959-D522-4D1D-B8B1-38F5C5204524}" type="parTrans" cxnId="{43498C46-E95A-43FD-9739-0441383E947E}">
      <dgm:prSet/>
      <dgm:spPr/>
      <dgm:t>
        <a:bodyPr/>
        <a:lstStyle/>
        <a:p>
          <a:endParaRPr lang="en-US"/>
        </a:p>
      </dgm:t>
    </dgm:pt>
    <dgm:pt modelId="{9D4F1862-6FD5-4168-87B9-B89DE71335F0}" type="sibTrans" cxnId="{43498C46-E95A-43FD-9739-0441383E947E}">
      <dgm:prSet/>
      <dgm:spPr/>
      <dgm:t>
        <a:bodyPr/>
        <a:lstStyle/>
        <a:p>
          <a:endParaRPr lang="en-US"/>
        </a:p>
      </dgm:t>
    </dgm:pt>
    <dgm:pt modelId="{435A4866-6263-4A5E-BBB5-85C53A8C532C}">
      <dgm:prSet/>
      <dgm:spPr/>
      <dgm:t>
        <a:bodyPr/>
        <a:lstStyle/>
        <a:p>
          <a:pPr>
            <a:lnSpc>
              <a:spcPct val="100000"/>
            </a:lnSpc>
          </a:pPr>
          <a:r>
            <a:rPr lang="en-US" dirty="0"/>
            <a:t>SYSTEM DIAGRAM</a:t>
          </a:r>
        </a:p>
      </dgm:t>
    </dgm:pt>
    <dgm:pt modelId="{536FEBF6-69D6-4849-97A5-141EF88FC194}" type="parTrans" cxnId="{6A7538AF-AD02-447C-A8DD-3BAA03E927ED}">
      <dgm:prSet/>
      <dgm:spPr/>
      <dgm:t>
        <a:bodyPr/>
        <a:lstStyle/>
        <a:p>
          <a:endParaRPr lang="en-US"/>
        </a:p>
      </dgm:t>
    </dgm:pt>
    <dgm:pt modelId="{FD64F214-CD77-401A-9321-EAE25A958F59}" type="sibTrans" cxnId="{6A7538AF-AD02-447C-A8DD-3BAA03E927ED}">
      <dgm:prSet/>
      <dgm:spPr/>
      <dgm:t>
        <a:bodyPr/>
        <a:lstStyle/>
        <a:p>
          <a:endParaRPr lang="en-US"/>
        </a:p>
      </dgm:t>
    </dgm:pt>
    <dgm:pt modelId="{273637FC-4725-4A3C-9ABF-C068BAB09A19}" type="pres">
      <dgm:prSet presAssocID="{21319427-9626-44C1-8E0D-3A968868C141}" presName="root" presStyleCnt="0">
        <dgm:presLayoutVars>
          <dgm:dir/>
          <dgm:resizeHandles val="exact"/>
        </dgm:presLayoutVars>
      </dgm:prSet>
      <dgm:spPr/>
    </dgm:pt>
    <dgm:pt modelId="{BA147DB7-D4AA-4B9E-94C2-DE29474125E5}" type="pres">
      <dgm:prSet presAssocID="{B3F4FF03-E2D2-445A-857A-F7DECDB6D165}" presName="compNode" presStyleCnt="0"/>
      <dgm:spPr/>
    </dgm:pt>
    <dgm:pt modelId="{83B05FDA-6EA5-4E43-BC8D-22821AAA9B99}" type="pres">
      <dgm:prSet presAssocID="{B3F4FF03-E2D2-445A-857A-F7DECDB6D165}" presName="bgRect" presStyleLbl="bgShp" presStyleIdx="0" presStyleCnt="6"/>
      <dgm:spPr/>
    </dgm:pt>
    <dgm:pt modelId="{0B2F926D-2EEA-446D-99B4-BAD084055379}" type="pres">
      <dgm:prSet presAssocID="{B3F4FF03-E2D2-445A-857A-F7DECDB6D16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98F3255B-58BF-47B3-832A-AEEB280E841D}" type="pres">
      <dgm:prSet presAssocID="{B3F4FF03-E2D2-445A-857A-F7DECDB6D165}" presName="spaceRect" presStyleCnt="0"/>
      <dgm:spPr/>
    </dgm:pt>
    <dgm:pt modelId="{AB893824-6635-4A6D-98C6-7A019B4D76F0}" type="pres">
      <dgm:prSet presAssocID="{B3F4FF03-E2D2-445A-857A-F7DECDB6D165}" presName="parTx" presStyleLbl="revTx" presStyleIdx="0" presStyleCnt="6">
        <dgm:presLayoutVars>
          <dgm:chMax val="0"/>
          <dgm:chPref val="0"/>
        </dgm:presLayoutVars>
      </dgm:prSet>
      <dgm:spPr/>
    </dgm:pt>
    <dgm:pt modelId="{C80BDD3C-ACEA-4A1A-9BA6-4C057139D879}" type="pres">
      <dgm:prSet presAssocID="{243AA027-F456-4779-A2FC-36331CCA734E}" presName="sibTrans" presStyleCnt="0"/>
      <dgm:spPr/>
    </dgm:pt>
    <dgm:pt modelId="{3CA38108-22F1-4999-A566-4988AD256F1D}" type="pres">
      <dgm:prSet presAssocID="{5BA783A8-8DC3-4D00-8B68-11293976ED7A}" presName="compNode" presStyleCnt="0"/>
      <dgm:spPr/>
    </dgm:pt>
    <dgm:pt modelId="{D38C962E-F89A-4498-94AF-C4B7A96ED95C}" type="pres">
      <dgm:prSet presAssocID="{5BA783A8-8DC3-4D00-8B68-11293976ED7A}" presName="bgRect" presStyleLbl="bgShp" presStyleIdx="1" presStyleCnt="6"/>
      <dgm:spPr/>
    </dgm:pt>
    <dgm:pt modelId="{16713C72-441E-41BF-BEC8-0BE0FB4608AA}" type="pres">
      <dgm:prSet presAssocID="{5BA783A8-8DC3-4D00-8B68-11293976ED7A}" presName="iconRect" presStyleLbl="node1" presStyleIdx="1" presStyleCnt="6" custLinFactNeighborX="-6796" custLinFactNeighborY="41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614EDE62-3DCA-4B31-A8FB-939D9F3255AD}" type="pres">
      <dgm:prSet presAssocID="{5BA783A8-8DC3-4D00-8B68-11293976ED7A}" presName="spaceRect" presStyleCnt="0"/>
      <dgm:spPr/>
    </dgm:pt>
    <dgm:pt modelId="{D8A0AD51-59C8-4F76-8ED3-1CFF524636FF}" type="pres">
      <dgm:prSet presAssocID="{5BA783A8-8DC3-4D00-8B68-11293976ED7A}" presName="parTx" presStyleLbl="revTx" presStyleIdx="1" presStyleCnt="6">
        <dgm:presLayoutVars>
          <dgm:chMax val="0"/>
          <dgm:chPref val="0"/>
        </dgm:presLayoutVars>
      </dgm:prSet>
      <dgm:spPr/>
    </dgm:pt>
    <dgm:pt modelId="{D9F164D9-C3E7-4FEE-8B72-21D1E4A9906C}" type="pres">
      <dgm:prSet presAssocID="{3AEA1349-1B24-4B38-8830-2A2CFE317861}" presName="sibTrans" presStyleCnt="0"/>
      <dgm:spPr/>
    </dgm:pt>
    <dgm:pt modelId="{E31C1B9F-3D2D-4B5B-B959-9EDB3AC26CE4}" type="pres">
      <dgm:prSet presAssocID="{4C20B969-8738-4350-BE9C-606FA2950E06}" presName="compNode" presStyleCnt="0"/>
      <dgm:spPr/>
    </dgm:pt>
    <dgm:pt modelId="{06711949-8B68-495A-AC38-0844C630DEE4}" type="pres">
      <dgm:prSet presAssocID="{4C20B969-8738-4350-BE9C-606FA2950E06}" presName="bgRect" presStyleLbl="bgShp" presStyleIdx="2" presStyleCnt="6"/>
      <dgm:spPr/>
    </dgm:pt>
    <dgm:pt modelId="{DD19458E-D04F-496D-A950-6F1F4D6F86CB}" type="pres">
      <dgm:prSet presAssocID="{4C20B969-8738-4350-BE9C-606FA2950E06}" presName="iconRect" presStyleLbl="node1" presStyleIdx="2" presStyleCnt="6" custLinFactNeighborX="-6796" custLinFactNeighborY="179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99954C8F-B7ED-4294-9B3E-87BBB7421AF6}" type="pres">
      <dgm:prSet presAssocID="{4C20B969-8738-4350-BE9C-606FA2950E06}" presName="spaceRect" presStyleCnt="0"/>
      <dgm:spPr/>
    </dgm:pt>
    <dgm:pt modelId="{64425833-E868-418F-9F72-72E834FF2764}" type="pres">
      <dgm:prSet presAssocID="{4C20B969-8738-4350-BE9C-606FA2950E06}" presName="parTx" presStyleLbl="revTx" presStyleIdx="2" presStyleCnt="6">
        <dgm:presLayoutVars>
          <dgm:chMax val="0"/>
          <dgm:chPref val="0"/>
        </dgm:presLayoutVars>
      </dgm:prSet>
      <dgm:spPr/>
    </dgm:pt>
    <dgm:pt modelId="{6C6EE4C6-4430-4ACA-922C-B387BE4993F3}" type="pres">
      <dgm:prSet presAssocID="{FA3D4425-C9F2-4FC7-8AB8-B8B0D137A429}" presName="sibTrans" presStyleCnt="0"/>
      <dgm:spPr/>
    </dgm:pt>
    <dgm:pt modelId="{87414BA6-CCA3-4CD7-A560-A4AD9D92052B}" type="pres">
      <dgm:prSet presAssocID="{435A4866-6263-4A5E-BBB5-85C53A8C532C}" presName="compNode" presStyleCnt="0"/>
      <dgm:spPr/>
    </dgm:pt>
    <dgm:pt modelId="{4DEC4C99-EB2E-4B45-8BA6-6DB7D18B8D36}" type="pres">
      <dgm:prSet presAssocID="{435A4866-6263-4A5E-BBB5-85C53A8C532C}" presName="bgRect" presStyleLbl="bgShp" presStyleIdx="3" presStyleCnt="6"/>
      <dgm:spPr/>
    </dgm:pt>
    <dgm:pt modelId="{36ED63FA-A2A0-4820-9B3E-D5F34EFF1EBC}" type="pres">
      <dgm:prSet presAssocID="{435A4866-6263-4A5E-BBB5-85C53A8C532C}"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ranching diagram with solid fill"/>
        </a:ext>
      </dgm:extLst>
    </dgm:pt>
    <dgm:pt modelId="{6FECC807-C7D3-4319-83AC-B8EA5AD72069}" type="pres">
      <dgm:prSet presAssocID="{435A4866-6263-4A5E-BBB5-85C53A8C532C}" presName="spaceRect" presStyleCnt="0"/>
      <dgm:spPr/>
    </dgm:pt>
    <dgm:pt modelId="{9E5AE1E9-5ED6-4761-A265-4DF3356D3550}" type="pres">
      <dgm:prSet presAssocID="{435A4866-6263-4A5E-BBB5-85C53A8C532C}" presName="parTx" presStyleLbl="revTx" presStyleIdx="3" presStyleCnt="6">
        <dgm:presLayoutVars>
          <dgm:chMax val="0"/>
          <dgm:chPref val="0"/>
        </dgm:presLayoutVars>
      </dgm:prSet>
      <dgm:spPr/>
    </dgm:pt>
    <dgm:pt modelId="{6996E082-6660-4EE8-A682-B3DA079462C5}" type="pres">
      <dgm:prSet presAssocID="{FD64F214-CD77-401A-9321-EAE25A958F59}" presName="sibTrans" presStyleCnt="0"/>
      <dgm:spPr/>
    </dgm:pt>
    <dgm:pt modelId="{EC49D52D-9AB2-4F44-A8BB-8D32D792762E}" type="pres">
      <dgm:prSet presAssocID="{1A022F9D-CE33-4FA2-84A4-52EB7E09E72C}" presName="compNode" presStyleCnt="0"/>
      <dgm:spPr/>
    </dgm:pt>
    <dgm:pt modelId="{647C485E-F9B8-4ACB-AA83-B72D453E56E8}" type="pres">
      <dgm:prSet presAssocID="{1A022F9D-CE33-4FA2-84A4-52EB7E09E72C}" presName="bgRect" presStyleLbl="bgShp" presStyleIdx="4" presStyleCnt="6"/>
      <dgm:spPr/>
    </dgm:pt>
    <dgm:pt modelId="{BDF1993B-B97E-45A0-90EC-CFCE4454AD0C}" type="pres">
      <dgm:prSet presAssocID="{1A022F9D-CE33-4FA2-84A4-52EB7E09E72C}"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Inventory with solid fill"/>
        </a:ext>
      </dgm:extLst>
    </dgm:pt>
    <dgm:pt modelId="{E7941114-A163-4A21-BDC3-25B1AA68558F}" type="pres">
      <dgm:prSet presAssocID="{1A022F9D-CE33-4FA2-84A4-52EB7E09E72C}" presName="spaceRect" presStyleCnt="0"/>
      <dgm:spPr/>
    </dgm:pt>
    <dgm:pt modelId="{6BEE9318-4538-4440-BD3A-6549BE2458C2}" type="pres">
      <dgm:prSet presAssocID="{1A022F9D-CE33-4FA2-84A4-52EB7E09E72C}" presName="parTx" presStyleLbl="revTx" presStyleIdx="4" presStyleCnt="6">
        <dgm:presLayoutVars>
          <dgm:chMax val="0"/>
          <dgm:chPref val="0"/>
        </dgm:presLayoutVars>
      </dgm:prSet>
      <dgm:spPr/>
    </dgm:pt>
    <dgm:pt modelId="{BCE88430-6E16-491C-A56D-2D0F5E1B16F2}" type="pres">
      <dgm:prSet presAssocID="{6C611EF9-6D92-4DB4-B5BB-589A8E62F386}" presName="sibTrans" presStyleCnt="0"/>
      <dgm:spPr/>
    </dgm:pt>
    <dgm:pt modelId="{013C7217-9C83-46FC-B5A2-D58F65FF317C}" type="pres">
      <dgm:prSet presAssocID="{A7C3BC56-7BC3-4114-AB46-A5E3DD9F2635}" presName="compNode" presStyleCnt="0"/>
      <dgm:spPr/>
    </dgm:pt>
    <dgm:pt modelId="{76A3738A-CB5F-479B-BDAF-038E6F3CC6B6}" type="pres">
      <dgm:prSet presAssocID="{A7C3BC56-7BC3-4114-AB46-A5E3DD9F2635}" presName="bgRect" presStyleLbl="bgShp" presStyleIdx="5" presStyleCnt="6"/>
      <dgm:spPr/>
    </dgm:pt>
    <dgm:pt modelId="{FBFBFEF1-255B-49F1-B283-887ED341CB9B}" type="pres">
      <dgm:prSet presAssocID="{A7C3BC56-7BC3-4114-AB46-A5E3DD9F263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Online meeting with solid fill"/>
        </a:ext>
      </dgm:extLst>
    </dgm:pt>
    <dgm:pt modelId="{61EB3EC0-AE56-448B-A1C9-81E6A1ED70C4}" type="pres">
      <dgm:prSet presAssocID="{A7C3BC56-7BC3-4114-AB46-A5E3DD9F2635}" presName="spaceRect" presStyleCnt="0"/>
      <dgm:spPr/>
    </dgm:pt>
    <dgm:pt modelId="{A0B383A7-A76F-4D53-9316-6A5B65D7AD3F}" type="pres">
      <dgm:prSet presAssocID="{A7C3BC56-7BC3-4114-AB46-A5E3DD9F2635}" presName="parTx" presStyleLbl="revTx" presStyleIdx="5" presStyleCnt="6">
        <dgm:presLayoutVars>
          <dgm:chMax val="0"/>
          <dgm:chPref val="0"/>
        </dgm:presLayoutVars>
      </dgm:prSet>
      <dgm:spPr/>
    </dgm:pt>
  </dgm:ptLst>
  <dgm:cxnLst>
    <dgm:cxn modelId="{A4236610-EC8B-4549-A041-4929AD8D5D3F}" type="presOf" srcId="{5BA783A8-8DC3-4D00-8B68-11293976ED7A}" destId="{D8A0AD51-59C8-4F76-8ED3-1CFF524636FF}" srcOrd="0" destOrd="0" presId="urn:microsoft.com/office/officeart/2018/2/layout/IconVerticalSolidList"/>
    <dgm:cxn modelId="{EC18552D-6784-4D5B-B55E-187C1880F84C}" type="presOf" srcId="{435A4866-6263-4A5E-BBB5-85C53A8C532C}" destId="{9E5AE1E9-5ED6-4761-A265-4DF3356D3550}" srcOrd="0" destOrd="0" presId="urn:microsoft.com/office/officeart/2018/2/layout/IconVerticalSolidList"/>
    <dgm:cxn modelId="{7449A234-4B2D-4A87-B642-2DCC571CA92C}" type="presOf" srcId="{A7C3BC56-7BC3-4114-AB46-A5E3DD9F2635}" destId="{A0B383A7-A76F-4D53-9316-6A5B65D7AD3F}" srcOrd="0" destOrd="0" presId="urn:microsoft.com/office/officeart/2018/2/layout/IconVerticalSolidList"/>
    <dgm:cxn modelId="{09C8F437-618A-4B41-BCE0-AB992EDFE603}" type="presOf" srcId="{B3F4FF03-E2D2-445A-857A-F7DECDB6D165}" destId="{AB893824-6635-4A6D-98C6-7A019B4D76F0}" srcOrd="0" destOrd="0" presId="urn:microsoft.com/office/officeart/2018/2/layout/IconVerticalSolidList"/>
    <dgm:cxn modelId="{43498C46-E95A-43FD-9739-0441383E947E}" srcId="{21319427-9626-44C1-8E0D-3A968868C141}" destId="{A7C3BC56-7BC3-4114-AB46-A5E3DD9F2635}" srcOrd="5" destOrd="0" parTransId="{86FF4959-D522-4D1D-B8B1-38F5C5204524}" sibTransId="{9D4F1862-6FD5-4168-87B9-B89DE71335F0}"/>
    <dgm:cxn modelId="{5E33B84C-EACB-42AA-9EE1-F1BDF5FAA677}" type="presOf" srcId="{1A022F9D-CE33-4FA2-84A4-52EB7E09E72C}" destId="{6BEE9318-4538-4440-BD3A-6549BE2458C2}" srcOrd="0" destOrd="0" presId="urn:microsoft.com/office/officeart/2018/2/layout/IconVerticalSolidList"/>
    <dgm:cxn modelId="{19CFB386-6A2B-43C1-8F89-C917F6940E63}" srcId="{21319427-9626-44C1-8E0D-3A968868C141}" destId="{4C20B969-8738-4350-BE9C-606FA2950E06}" srcOrd="2" destOrd="0" parTransId="{85750489-683D-4D19-816F-79F002B6A02E}" sibTransId="{FA3D4425-C9F2-4FC7-8AB8-B8B0D137A429}"/>
    <dgm:cxn modelId="{6A7538AF-AD02-447C-A8DD-3BAA03E927ED}" srcId="{21319427-9626-44C1-8E0D-3A968868C141}" destId="{435A4866-6263-4A5E-BBB5-85C53A8C532C}" srcOrd="3" destOrd="0" parTransId="{536FEBF6-69D6-4849-97A5-141EF88FC194}" sibTransId="{FD64F214-CD77-401A-9321-EAE25A958F59}"/>
    <dgm:cxn modelId="{C46CAEBC-47C6-456E-9E4E-1A8A7D1D9B53}" srcId="{21319427-9626-44C1-8E0D-3A968868C141}" destId="{5BA783A8-8DC3-4D00-8B68-11293976ED7A}" srcOrd="1" destOrd="0" parTransId="{DFC0B99B-C345-4227-A8C4-3217D4DEF860}" sibTransId="{3AEA1349-1B24-4B38-8830-2A2CFE317861}"/>
    <dgm:cxn modelId="{6FE037CB-9DD0-4DB5-B750-DEF6E2EBE7E6}" srcId="{21319427-9626-44C1-8E0D-3A968868C141}" destId="{B3F4FF03-E2D2-445A-857A-F7DECDB6D165}" srcOrd="0" destOrd="0" parTransId="{BA6E24D1-91F0-4E31-82EB-C54D3F75C482}" sibTransId="{243AA027-F456-4779-A2FC-36331CCA734E}"/>
    <dgm:cxn modelId="{7B0B19CF-D1FC-4F9D-A5FE-E841FFDD5743}" type="presOf" srcId="{21319427-9626-44C1-8E0D-3A968868C141}" destId="{273637FC-4725-4A3C-9ABF-C068BAB09A19}" srcOrd="0" destOrd="0" presId="urn:microsoft.com/office/officeart/2018/2/layout/IconVerticalSolidList"/>
    <dgm:cxn modelId="{3281DFEE-7A83-492F-8F6B-F6D83168AFF0}" srcId="{21319427-9626-44C1-8E0D-3A968868C141}" destId="{1A022F9D-CE33-4FA2-84A4-52EB7E09E72C}" srcOrd="4" destOrd="0" parTransId="{78B883A2-85D0-46C4-A7A5-F572B9CC33AE}" sibTransId="{6C611EF9-6D92-4DB4-B5BB-589A8E62F386}"/>
    <dgm:cxn modelId="{B9F67BFF-6C1F-424D-AB8C-BAE5C27146DC}" type="presOf" srcId="{4C20B969-8738-4350-BE9C-606FA2950E06}" destId="{64425833-E868-418F-9F72-72E834FF2764}" srcOrd="0" destOrd="0" presId="urn:microsoft.com/office/officeart/2018/2/layout/IconVerticalSolidList"/>
    <dgm:cxn modelId="{B4118253-43EB-4D23-B9D4-FB53D515FAC5}" type="presParOf" srcId="{273637FC-4725-4A3C-9ABF-C068BAB09A19}" destId="{BA147DB7-D4AA-4B9E-94C2-DE29474125E5}" srcOrd="0" destOrd="0" presId="urn:microsoft.com/office/officeart/2018/2/layout/IconVerticalSolidList"/>
    <dgm:cxn modelId="{DA6B78B0-9887-40B5-862B-068DAD18C15D}" type="presParOf" srcId="{BA147DB7-D4AA-4B9E-94C2-DE29474125E5}" destId="{83B05FDA-6EA5-4E43-BC8D-22821AAA9B99}" srcOrd="0" destOrd="0" presId="urn:microsoft.com/office/officeart/2018/2/layout/IconVerticalSolidList"/>
    <dgm:cxn modelId="{F12D61B0-C12F-47EC-AEB7-BF4E0B74D2C9}" type="presParOf" srcId="{BA147DB7-D4AA-4B9E-94C2-DE29474125E5}" destId="{0B2F926D-2EEA-446D-99B4-BAD084055379}" srcOrd="1" destOrd="0" presId="urn:microsoft.com/office/officeart/2018/2/layout/IconVerticalSolidList"/>
    <dgm:cxn modelId="{F1488FD5-7E6E-4FC5-84BE-06938A208AFB}" type="presParOf" srcId="{BA147DB7-D4AA-4B9E-94C2-DE29474125E5}" destId="{98F3255B-58BF-47B3-832A-AEEB280E841D}" srcOrd="2" destOrd="0" presId="urn:microsoft.com/office/officeart/2018/2/layout/IconVerticalSolidList"/>
    <dgm:cxn modelId="{17E524EE-46C2-4D9F-8B08-583E3602CF4E}" type="presParOf" srcId="{BA147DB7-D4AA-4B9E-94C2-DE29474125E5}" destId="{AB893824-6635-4A6D-98C6-7A019B4D76F0}" srcOrd="3" destOrd="0" presId="urn:microsoft.com/office/officeart/2018/2/layout/IconVerticalSolidList"/>
    <dgm:cxn modelId="{394A48F0-3672-4750-A235-CC731F959B4A}" type="presParOf" srcId="{273637FC-4725-4A3C-9ABF-C068BAB09A19}" destId="{C80BDD3C-ACEA-4A1A-9BA6-4C057139D879}" srcOrd="1" destOrd="0" presId="urn:microsoft.com/office/officeart/2018/2/layout/IconVerticalSolidList"/>
    <dgm:cxn modelId="{E85FB795-CF5B-4627-B54F-513ED75F1615}" type="presParOf" srcId="{273637FC-4725-4A3C-9ABF-C068BAB09A19}" destId="{3CA38108-22F1-4999-A566-4988AD256F1D}" srcOrd="2" destOrd="0" presId="urn:microsoft.com/office/officeart/2018/2/layout/IconVerticalSolidList"/>
    <dgm:cxn modelId="{A22EB5E8-4E2F-4498-B93E-C88D438F99D0}" type="presParOf" srcId="{3CA38108-22F1-4999-A566-4988AD256F1D}" destId="{D38C962E-F89A-4498-94AF-C4B7A96ED95C}" srcOrd="0" destOrd="0" presId="urn:microsoft.com/office/officeart/2018/2/layout/IconVerticalSolidList"/>
    <dgm:cxn modelId="{0EB8B7B9-A221-4EE5-8A7C-66D440176531}" type="presParOf" srcId="{3CA38108-22F1-4999-A566-4988AD256F1D}" destId="{16713C72-441E-41BF-BEC8-0BE0FB4608AA}" srcOrd="1" destOrd="0" presId="urn:microsoft.com/office/officeart/2018/2/layout/IconVerticalSolidList"/>
    <dgm:cxn modelId="{58008EC5-B2EB-4B4C-98BC-13F597400139}" type="presParOf" srcId="{3CA38108-22F1-4999-A566-4988AD256F1D}" destId="{614EDE62-3DCA-4B31-A8FB-939D9F3255AD}" srcOrd="2" destOrd="0" presId="urn:microsoft.com/office/officeart/2018/2/layout/IconVerticalSolidList"/>
    <dgm:cxn modelId="{E6A80133-90C9-4302-8D89-01B204841F70}" type="presParOf" srcId="{3CA38108-22F1-4999-A566-4988AD256F1D}" destId="{D8A0AD51-59C8-4F76-8ED3-1CFF524636FF}" srcOrd="3" destOrd="0" presId="urn:microsoft.com/office/officeart/2018/2/layout/IconVerticalSolidList"/>
    <dgm:cxn modelId="{2AC4C849-D688-4F0C-8A8F-63DC5DD71967}" type="presParOf" srcId="{273637FC-4725-4A3C-9ABF-C068BAB09A19}" destId="{D9F164D9-C3E7-4FEE-8B72-21D1E4A9906C}" srcOrd="3" destOrd="0" presId="urn:microsoft.com/office/officeart/2018/2/layout/IconVerticalSolidList"/>
    <dgm:cxn modelId="{EFD02AB6-FF7A-4E2B-858D-E140CE619F1C}" type="presParOf" srcId="{273637FC-4725-4A3C-9ABF-C068BAB09A19}" destId="{E31C1B9F-3D2D-4B5B-B959-9EDB3AC26CE4}" srcOrd="4" destOrd="0" presId="urn:microsoft.com/office/officeart/2018/2/layout/IconVerticalSolidList"/>
    <dgm:cxn modelId="{55D94CB8-9371-4980-9214-DDB79E1AE38C}" type="presParOf" srcId="{E31C1B9F-3D2D-4B5B-B959-9EDB3AC26CE4}" destId="{06711949-8B68-495A-AC38-0844C630DEE4}" srcOrd="0" destOrd="0" presId="urn:microsoft.com/office/officeart/2018/2/layout/IconVerticalSolidList"/>
    <dgm:cxn modelId="{DD3ED20A-ACF3-4E24-A687-F326BC5F35F0}" type="presParOf" srcId="{E31C1B9F-3D2D-4B5B-B959-9EDB3AC26CE4}" destId="{DD19458E-D04F-496D-A950-6F1F4D6F86CB}" srcOrd="1" destOrd="0" presId="urn:microsoft.com/office/officeart/2018/2/layout/IconVerticalSolidList"/>
    <dgm:cxn modelId="{F4AD1A00-1801-4034-854E-6E436B1B55AD}" type="presParOf" srcId="{E31C1B9F-3D2D-4B5B-B959-9EDB3AC26CE4}" destId="{99954C8F-B7ED-4294-9B3E-87BBB7421AF6}" srcOrd="2" destOrd="0" presId="urn:microsoft.com/office/officeart/2018/2/layout/IconVerticalSolidList"/>
    <dgm:cxn modelId="{31C4D677-5F3E-47A6-891D-23D046B070DC}" type="presParOf" srcId="{E31C1B9F-3D2D-4B5B-B959-9EDB3AC26CE4}" destId="{64425833-E868-418F-9F72-72E834FF2764}" srcOrd="3" destOrd="0" presId="urn:microsoft.com/office/officeart/2018/2/layout/IconVerticalSolidList"/>
    <dgm:cxn modelId="{9E360E69-AE2B-4C1D-90C0-568259FA5D4A}" type="presParOf" srcId="{273637FC-4725-4A3C-9ABF-C068BAB09A19}" destId="{6C6EE4C6-4430-4ACA-922C-B387BE4993F3}" srcOrd="5" destOrd="0" presId="urn:microsoft.com/office/officeart/2018/2/layout/IconVerticalSolidList"/>
    <dgm:cxn modelId="{639936DC-8002-46D7-850A-9D7C4E28EC68}" type="presParOf" srcId="{273637FC-4725-4A3C-9ABF-C068BAB09A19}" destId="{87414BA6-CCA3-4CD7-A560-A4AD9D92052B}" srcOrd="6" destOrd="0" presId="urn:microsoft.com/office/officeart/2018/2/layout/IconVerticalSolidList"/>
    <dgm:cxn modelId="{8AF0C9CA-D829-498A-A824-1BDA500A5922}" type="presParOf" srcId="{87414BA6-CCA3-4CD7-A560-A4AD9D92052B}" destId="{4DEC4C99-EB2E-4B45-8BA6-6DB7D18B8D36}" srcOrd="0" destOrd="0" presId="urn:microsoft.com/office/officeart/2018/2/layout/IconVerticalSolidList"/>
    <dgm:cxn modelId="{68F62747-338E-46ED-AB15-1B3E8BC240C1}" type="presParOf" srcId="{87414BA6-CCA3-4CD7-A560-A4AD9D92052B}" destId="{36ED63FA-A2A0-4820-9B3E-D5F34EFF1EBC}" srcOrd="1" destOrd="0" presId="urn:microsoft.com/office/officeart/2018/2/layout/IconVerticalSolidList"/>
    <dgm:cxn modelId="{442A191F-8CC3-4FB1-8ACE-523193113013}" type="presParOf" srcId="{87414BA6-CCA3-4CD7-A560-A4AD9D92052B}" destId="{6FECC807-C7D3-4319-83AC-B8EA5AD72069}" srcOrd="2" destOrd="0" presId="urn:microsoft.com/office/officeart/2018/2/layout/IconVerticalSolidList"/>
    <dgm:cxn modelId="{1D82DAE3-ED07-409D-8338-CEE6A4DDF0C7}" type="presParOf" srcId="{87414BA6-CCA3-4CD7-A560-A4AD9D92052B}" destId="{9E5AE1E9-5ED6-4761-A265-4DF3356D3550}" srcOrd="3" destOrd="0" presId="urn:microsoft.com/office/officeart/2018/2/layout/IconVerticalSolidList"/>
    <dgm:cxn modelId="{0070520F-9379-4275-996F-FB093CC71431}" type="presParOf" srcId="{273637FC-4725-4A3C-9ABF-C068BAB09A19}" destId="{6996E082-6660-4EE8-A682-B3DA079462C5}" srcOrd="7" destOrd="0" presId="urn:microsoft.com/office/officeart/2018/2/layout/IconVerticalSolidList"/>
    <dgm:cxn modelId="{50E416B3-81CE-41C0-A616-F147BE059583}" type="presParOf" srcId="{273637FC-4725-4A3C-9ABF-C068BAB09A19}" destId="{EC49D52D-9AB2-4F44-A8BB-8D32D792762E}" srcOrd="8" destOrd="0" presId="urn:microsoft.com/office/officeart/2018/2/layout/IconVerticalSolidList"/>
    <dgm:cxn modelId="{9E29CB89-08E7-41F6-9E97-31DC50832597}" type="presParOf" srcId="{EC49D52D-9AB2-4F44-A8BB-8D32D792762E}" destId="{647C485E-F9B8-4ACB-AA83-B72D453E56E8}" srcOrd="0" destOrd="0" presId="urn:microsoft.com/office/officeart/2018/2/layout/IconVerticalSolidList"/>
    <dgm:cxn modelId="{E6E2C7D7-3216-42BD-908B-539B94AC649B}" type="presParOf" srcId="{EC49D52D-9AB2-4F44-A8BB-8D32D792762E}" destId="{BDF1993B-B97E-45A0-90EC-CFCE4454AD0C}" srcOrd="1" destOrd="0" presId="urn:microsoft.com/office/officeart/2018/2/layout/IconVerticalSolidList"/>
    <dgm:cxn modelId="{07F3E3F2-69C6-4F0F-9E9D-701C555E7CFB}" type="presParOf" srcId="{EC49D52D-9AB2-4F44-A8BB-8D32D792762E}" destId="{E7941114-A163-4A21-BDC3-25B1AA68558F}" srcOrd="2" destOrd="0" presId="urn:microsoft.com/office/officeart/2018/2/layout/IconVerticalSolidList"/>
    <dgm:cxn modelId="{773A24AC-E467-45C9-BA59-40B2BA897344}" type="presParOf" srcId="{EC49D52D-9AB2-4F44-A8BB-8D32D792762E}" destId="{6BEE9318-4538-4440-BD3A-6549BE2458C2}" srcOrd="3" destOrd="0" presId="urn:microsoft.com/office/officeart/2018/2/layout/IconVerticalSolidList"/>
    <dgm:cxn modelId="{E9EC7F4A-0D2F-4640-BC8C-DFEB5F49EEB8}" type="presParOf" srcId="{273637FC-4725-4A3C-9ABF-C068BAB09A19}" destId="{BCE88430-6E16-491C-A56D-2D0F5E1B16F2}" srcOrd="9" destOrd="0" presId="urn:microsoft.com/office/officeart/2018/2/layout/IconVerticalSolidList"/>
    <dgm:cxn modelId="{C71E15AE-B718-4404-AA33-2A07B1FFF91F}" type="presParOf" srcId="{273637FC-4725-4A3C-9ABF-C068BAB09A19}" destId="{013C7217-9C83-46FC-B5A2-D58F65FF317C}" srcOrd="10" destOrd="0" presId="urn:microsoft.com/office/officeart/2018/2/layout/IconVerticalSolidList"/>
    <dgm:cxn modelId="{3AD0AFF7-13C2-4CA9-9E6D-E148E71B05B3}" type="presParOf" srcId="{013C7217-9C83-46FC-B5A2-D58F65FF317C}" destId="{76A3738A-CB5F-479B-BDAF-038E6F3CC6B6}" srcOrd="0" destOrd="0" presId="urn:microsoft.com/office/officeart/2018/2/layout/IconVerticalSolidList"/>
    <dgm:cxn modelId="{1FA561B1-D96E-47C4-B7E9-977060B668A0}" type="presParOf" srcId="{013C7217-9C83-46FC-B5A2-D58F65FF317C}" destId="{FBFBFEF1-255B-49F1-B283-887ED341CB9B}" srcOrd="1" destOrd="0" presId="urn:microsoft.com/office/officeart/2018/2/layout/IconVerticalSolidList"/>
    <dgm:cxn modelId="{52DA485B-56F0-4E99-B0A1-B9499F4CD150}" type="presParOf" srcId="{013C7217-9C83-46FC-B5A2-D58F65FF317C}" destId="{61EB3EC0-AE56-448B-A1C9-81E6A1ED70C4}" srcOrd="2" destOrd="0" presId="urn:microsoft.com/office/officeart/2018/2/layout/IconVerticalSolidList"/>
    <dgm:cxn modelId="{F427AE09-33D3-49C3-89B9-AA0EEFB95204}" type="presParOf" srcId="{013C7217-9C83-46FC-B5A2-D58F65FF317C}" destId="{A0B383A7-A76F-4D53-9316-6A5B65D7AD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05FDA-6EA5-4E43-BC8D-22821AAA9B99}">
      <dsp:nvSpPr>
        <dsp:cNvPr id="0" name=""/>
        <dsp:cNvSpPr/>
      </dsp:nvSpPr>
      <dsp:spPr>
        <a:xfrm>
          <a:off x="0" y="1528"/>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F926D-2EEA-446D-99B4-BAD084055379}">
      <dsp:nvSpPr>
        <dsp:cNvPr id="0" name=""/>
        <dsp:cNvSpPr/>
      </dsp:nvSpPr>
      <dsp:spPr>
        <a:xfrm>
          <a:off x="196993" y="148052"/>
          <a:ext cx="358170" cy="3581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B893824-6635-4A6D-98C6-7A019B4D76F0}">
      <dsp:nvSpPr>
        <dsp:cNvPr id="0" name=""/>
        <dsp:cNvSpPr/>
      </dsp:nvSpPr>
      <dsp:spPr>
        <a:xfrm>
          <a:off x="752158" y="1528"/>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INTRODUCTION AND BACKGROUND</a:t>
          </a:r>
        </a:p>
      </dsp:txBody>
      <dsp:txXfrm>
        <a:off x="752158" y="1528"/>
        <a:ext cx="10830241" cy="651219"/>
      </dsp:txXfrm>
    </dsp:sp>
    <dsp:sp modelId="{D38C962E-F89A-4498-94AF-C4B7A96ED95C}">
      <dsp:nvSpPr>
        <dsp:cNvPr id="0" name=""/>
        <dsp:cNvSpPr/>
      </dsp:nvSpPr>
      <dsp:spPr>
        <a:xfrm>
          <a:off x="0" y="815553"/>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713C72-441E-41BF-BEC8-0BE0FB4608AA}">
      <dsp:nvSpPr>
        <dsp:cNvPr id="0" name=""/>
        <dsp:cNvSpPr/>
      </dsp:nvSpPr>
      <dsp:spPr>
        <a:xfrm>
          <a:off x="172652" y="976830"/>
          <a:ext cx="358170" cy="3581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D8A0AD51-59C8-4F76-8ED3-1CFF524636FF}">
      <dsp:nvSpPr>
        <dsp:cNvPr id="0" name=""/>
        <dsp:cNvSpPr/>
      </dsp:nvSpPr>
      <dsp:spPr>
        <a:xfrm>
          <a:off x="752158" y="815553"/>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RESEAECH PROBLEM</a:t>
          </a:r>
        </a:p>
      </dsp:txBody>
      <dsp:txXfrm>
        <a:off x="752158" y="815553"/>
        <a:ext cx="10830241" cy="651219"/>
      </dsp:txXfrm>
    </dsp:sp>
    <dsp:sp modelId="{06711949-8B68-495A-AC38-0844C630DEE4}">
      <dsp:nvSpPr>
        <dsp:cNvPr id="0" name=""/>
        <dsp:cNvSpPr/>
      </dsp:nvSpPr>
      <dsp:spPr>
        <a:xfrm>
          <a:off x="0" y="1629577"/>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19458E-D04F-496D-A950-6F1F4D6F86CB}">
      <dsp:nvSpPr>
        <dsp:cNvPr id="0" name=""/>
        <dsp:cNvSpPr/>
      </dsp:nvSpPr>
      <dsp:spPr>
        <a:xfrm>
          <a:off x="172652" y="1782534"/>
          <a:ext cx="358170" cy="35817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425833-E868-418F-9F72-72E834FF2764}">
      <dsp:nvSpPr>
        <dsp:cNvPr id="0" name=""/>
        <dsp:cNvSpPr/>
      </dsp:nvSpPr>
      <dsp:spPr>
        <a:xfrm>
          <a:off x="752158" y="1629577"/>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PROJECT OBJECTIVES</a:t>
          </a:r>
        </a:p>
      </dsp:txBody>
      <dsp:txXfrm>
        <a:off x="752158" y="1629577"/>
        <a:ext cx="10830241" cy="651219"/>
      </dsp:txXfrm>
    </dsp:sp>
    <dsp:sp modelId="{4DEC4C99-EB2E-4B45-8BA6-6DB7D18B8D36}">
      <dsp:nvSpPr>
        <dsp:cNvPr id="0" name=""/>
        <dsp:cNvSpPr/>
      </dsp:nvSpPr>
      <dsp:spPr>
        <a:xfrm>
          <a:off x="0" y="2443602"/>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ED63FA-A2A0-4820-9B3E-D5F34EFF1EBC}">
      <dsp:nvSpPr>
        <dsp:cNvPr id="0" name=""/>
        <dsp:cNvSpPr/>
      </dsp:nvSpPr>
      <dsp:spPr>
        <a:xfrm>
          <a:off x="196993" y="2590126"/>
          <a:ext cx="358170" cy="35817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E5AE1E9-5ED6-4761-A265-4DF3356D3550}">
      <dsp:nvSpPr>
        <dsp:cNvPr id="0" name=""/>
        <dsp:cNvSpPr/>
      </dsp:nvSpPr>
      <dsp:spPr>
        <a:xfrm>
          <a:off x="752158" y="2443602"/>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SYSTEM DIAGRAM</a:t>
          </a:r>
        </a:p>
      </dsp:txBody>
      <dsp:txXfrm>
        <a:off x="752158" y="2443602"/>
        <a:ext cx="10830241" cy="651219"/>
      </dsp:txXfrm>
    </dsp:sp>
    <dsp:sp modelId="{647C485E-F9B8-4ACB-AA83-B72D453E56E8}">
      <dsp:nvSpPr>
        <dsp:cNvPr id="0" name=""/>
        <dsp:cNvSpPr/>
      </dsp:nvSpPr>
      <dsp:spPr>
        <a:xfrm>
          <a:off x="0" y="3257627"/>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1993B-B97E-45A0-90EC-CFCE4454AD0C}">
      <dsp:nvSpPr>
        <dsp:cNvPr id="0" name=""/>
        <dsp:cNvSpPr/>
      </dsp:nvSpPr>
      <dsp:spPr>
        <a:xfrm>
          <a:off x="196993" y="3404151"/>
          <a:ext cx="358170" cy="35817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BEE9318-4538-4440-BD3A-6549BE2458C2}">
      <dsp:nvSpPr>
        <dsp:cNvPr id="0" name=""/>
        <dsp:cNvSpPr/>
      </dsp:nvSpPr>
      <dsp:spPr>
        <a:xfrm>
          <a:off x="752158" y="3257627"/>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RESEARCH COMPONENTS</a:t>
          </a:r>
        </a:p>
      </dsp:txBody>
      <dsp:txXfrm>
        <a:off x="752158" y="3257627"/>
        <a:ext cx="10830241" cy="651219"/>
      </dsp:txXfrm>
    </dsp:sp>
    <dsp:sp modelId="{76A3738A-CB5F-479B-BDAF-038E6F3CC6B6}">
      <dsp:nvSpPr>
        <dsp:cNvPr id="0" name=""/>
        <dsp:cNvSpPr/>
      </dsp:nvSpPr>
      <dsp:spPr>
        <a:xfrm>
          <a:off x="0" y="4071651"/>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FBFEF1-255B-49F1-B283-887ED341CB9B}">
      <dsp:nvSpPr>
        <dsp:cNvPr id="0" name=""/>
        <dsp:cNvSpPr/>
      </dsp:nvSpPr>
      <dsp:spPr>
        <a:xfrm>
          <a:off x="196993" y="4218176"/>
          <a:ext cx="358170" cy="35817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0B383A7-A76F-4D53-9316-6A5B65D7AD3F}">
      <dsp:nvSpPr>
        <dsp:cNvPr id="0" name=""/>
        <dsp:cNvSpPr/>
      </dsp:nvSpPr>
      <dsp:spPr>
        <a:xfrm>
          <a:off x="752158" y="4071651"/>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COMMECIALZATION</a:t>
          </a:r>
        </a:p>
      </dsp:txBody>
      <dsp:txXfrm>
        <a:off x="752158" y="4071651"/>
        <a:ext cx="10830241" cy="6512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AAE38-79BE-4082-9A4D-2BEC47341C04}" type="datetimeFigureOut">
              <a:rPr lang="en-US" smtClean="0"/>
              <a:t>9/10/2024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15613-D24F-46B4-9010-BD7B318E3C30}" type="slidenum">
              <a:rPr lang="en-US" smtClean="0"/>
              <a:t>‹#›</a:t>
            </a:fld>
            <a:endParaRPr lang="en-US"/>
          </a:p>
        </p:txBody>
      </p:sp>
    </p:spTree>
    <p:extLst>
      <p:ext uri="{BB962C8B-B14F-4D97-AF65-F5344CB8AC3E}">
        <p14:creationId xmlns:p14="http://schemas.microsoft.com/office/powerpoint/2010/main" val="2864050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BCF22-2D75-4779-9C8B-6270AA3FA919}" type="datetimeFigureOut">
              <a:rPr lang="en-US" smtClean="0"/>
              <a:t>9/10/2024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B8AC8-E212-48B2-9917-7448FC83DD17}" type="slidenum">
              <a:rPr lang="en-US" smtClean="0"/>
              <a:t>‹#›</a:t>
            </a:fld>
            <a:endParaRPr lang="en-US"/>
          </a:p>
        </p:txBody>
      </p:sp>
    </p:spTree>
    <p:extLst>
      <p:ext uri="{BB962C8B-B14F-4D97-AF65-F5344CB8AC3E}">
        <p14:creationId xmlns:p14="http://schemas.microsoft.com/office/powerpoint/2010/main" val="178659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a:t>
            </a:fld>
            <a:endParaRPr lang="en-US"/>
          </a:p>
        </p:txBody>
      </p:sp>
    </p:spTree>
    <p:extLst>
      <p:ext uri="{BB962C8B-B14F-4D97-AF65-F5344CB8AC3E}">
        <p14:creationId xmlns:p14="http://schemas.microsoft.com/office/powerpoint/2010/main" val="636749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a:t>
            </a:fld>
            <a:endParaRPr lang="en-US"/>
          </a:p>
        </p:txBody>
      </p:sp>
    </p:spTree>
    <p:extLst>
      <p:ext uri="{BB962C8B-B14F-4D97-AF65-F5344CB8AC3E}">
        <p14:creationId xmlns:p14="http://schemas.microsoft.com/office/powerpoint/2010/main" val="359421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7</a:t>
            </a:fld>
            <a:endParaRPr lang="en-US"/>
          </a:p>
        </p:txBody>
      </p:sp>
    </p:spTree>
    <p:extLst>
      <p:ext uri="{BB962C8B-B14F-4D97-AF65-F5344CB8AC3E}">
        <p14:creationId xmlns:p14="http://schemas.microsoft.com/office/powerpoint/2010/main" val="310516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12</a:t>
            </a:fld>
            <a:endParaRPr lang="en-US"/>
          </a:p>
        </p:txBody>
      </p:sp>
    </p:spTree>
    <p:extLst>
      <p:ext uri="{BB962C8B-B14F-4D97-AF65-F5344CB8AC3E}">
        <p14:creationId xmlns:p14="http://schemas.microsoft.com/office/powerpoint/2010/main" val="2623074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13</a:t>
            </a:fld>
            <a:endParaRPr lang="en-US"/>
          </a:p>
        </p:txBody>
      </p:sp>
    </p:spTree>
    <p:extLst>
      <p:ext uri="{BB962C8B-B14F-4D97-AF65-F5344CB8AC3E}">
        <p14:creationId xmlns:p14="http://schemas.microsoft.com/office/powerpoint/2010/main" val="202809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16</a:t>
            </a:fld>
            <a:endParaRPr lang="en-US"/>
          </a:p>
        </p:txBody>
      </p:sp>
    </p:spTree>
    <p:extLst>
      <p:ext uri="{BB962C8B-B14F-4D97-AF65-F5344CB8AC3E}">
        <p14:creationId xmlns:p14="http://schemas.microsoft.com/office/powerpoint/2010/main" val="4240018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17</a:t>
            </a:fld>
            <a:endParaRPr lang="en-US"/>
          </a:p>
        </p:txBody>
      </p:sp>
    </p:spTree>
    <p:extLst>
      <p:ext uri="{BB962C8B-B14F-4D97-AF65-F5344CB8AC3E}">
        <p14:creationId xmlns:p14="http://schemas.microsoft.com/office/powerpoint/2010/main" val="380836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18</a:t>
            </a:fld>
            <a:endParaRPr lang="en-US"/>
          </a:p>
        </p:txBody>
      </p:sp>
    </p:spTree>
    <p:extLst>
      <p:ext uri="{BB962C8B-B14F-4D97-AF65-F5344CB8AC3E}">
        <p14:creationId xmlns:p14="http://schemas.microsoft.com/office/powerpoint/2010/main" val="70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22</a:t>
            </a:fld>
            <a:endParaRPr lang="en-US"/>
          </a:p>
        </p:txBody>
      </p:sp>
    </p:spTree>
    <p:extLst>
      <p:ext uri="{BB962C8B-B14F-4D97-AF65-F5344CB8AC3E}">
        <p14:creationId xmlns:p14="http://schemas.microsoft.com/office/powerpoint/2010/main" val="77180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23</a:t>
            </a:fld>
            <a:endParaRPr lang="en-US"/>
          </a:p>
        </p:txBody>
      </p:sp>
    </p:spTree>
    <p:extLst>
      <p:ext uri="{BB962C8B-B14F-4D97-AF65-F5344CB8AC3E}">
        <p14:creationId xmlns:p14="http://schemas.microsoft.com/office/powerpoint/2010/main" val="2963263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24</a:t>
            </a:fld>
            <a:endParaRPr lang="en-US"/>
          </a:p>
        </p:txBody>
      </p:sp>
    </p:spTree>
    <p:extLst>
      <p:ext uri="{BB962C8B-B14F-4D97-AF65-F5344CB8AC3E}">
        <p14:creationId xmlns:p14="http://schemas.microsoft.com/office/powerpoint/2010/main" val="3353226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25</a:t>
            </a:fld>
            <a:endParaRPr lang="en-US"/>
          </a:p>
        </p:txBody>
      </p:sp>
    </p:spTree>
    <p:extLst>
      <p:ext uri="{BB962C8B-B14F-4D97-AF65-F5344CB8AC3E}">
        <p14:creationId xmlns:p14="http://schemas.microsoft.com/office/powerpoint/2010/main" val="2039858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26</a:t>
            </a:fld>
            <a:endParaRPr lang="en-US"/>
          </a:p>
        </p:txBody>
      </p:sp>
    </p:spTree>
    <p:extLst>
      <p:ext uri="{BB962C8B-B14F-4D97-AF65-F5344CB8AC3E}">
        <p14:creationId xmlns:p14="http://schemas.microsoft.com/office/powerpoint/2010/main" val="196436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33</a:t>
            </a:fld>
            <a:endParaRPr lang="en-US"/>
          </a:p>
        </p:txBody>
      </p:sp>
    </p:spTree>
    <p:extLst>
      <p:ext uri="{BB962C8B-B14F-4D97-AF65-F5344CB8AC3E}">
        <p14:creationId xmlns:p14="http://schemas.microsoft.com/office/powerpoint/2010/main" val="1815409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 component--&gt; Memorize specific details from examples rather than learning general patterns.</a:t>
            </a:r>
          </a:p>
          <a:p>
            <a:r>
              <a:rPr lang="en-US" dirty="0"/>
              <a:t>Deep component--&gt; The ability of a deep learning model to learn and properly predict the pattern of unseen data.</a:t>
            </a:r>
          </a:p>
        </p:txBody>
      </p:sp>
      <p:sp>
        <p:nvSpPr>
          <p:cNvPr id="4" name="Slide Number Placeholder 3"/>
          <p:cNvSpPr>
            <a:spLocks noGrp="1"/>
          </p:cNvSpPr>
          <p:nvPr>
            <p:ph type="sldNum" sz="quarter" idx="5"/>
          </p:nvPr>
        </p:nvSpPr>
        <p:spPr/>
        <p:txBody>
          <a:bodyPr/>
          <a:lstStyle/>
          <a:p>
            <a:fld id="{6C0B8AC8-E212-48B2-9917-7448FC83DD17}" type="slidenum">
              <a:rPr lang="en-US" smtClean="0"/>
              <a:t>35</a:t>
            </a:fld>
            <a:endParaRPr lang="en-US"/>
          </a:p>
        </p:txBody>
      </p:sp>
    </p:spTree>
    <p:extLst>
      <p:ext uri="{BB962C8B-B14F-4D97-AF65-F5344CB8AC3E}">
        <p14:creationId xmlns:p14="http://schemas.microsoft.com/office/powerpoint/2010/main" val="1297847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39</a:t>
            </a:fld>
            <a:endParaRPr lang="en-US"/>
          </a:p>
        </p:txBody>
      </p:sp>
    </p:spTree>
    <p:extLst>
      <p:ext uri="{BB962C8B-B14F-4D97-AF65-F5344CB8AC3E}">
        <p14:creationId xmlns:p14="http://schemas.microsoft.com/office/powerpoint/2010/main" val="569389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41</a:t>
            </a:fld>
            <a:endParaRPr lang="en-US"/>
          </a:p>
        </p:txBody>
      </p:sp>
    </p:spTree>
    <p:extLst>
      <p:ext uri="{BB962C8B-B14F-4D97-AF65-F5344CB8AC3E}">
        <p14:creationId xmlns:p14="http://schemas.microsoft.com/office/powerpoint/2010/main" val="1653989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42</a:t>
            </a:fld>
            <a:endParaRPr lang="en-US"/>
          </a:p>
        </p:txBody>
      </p:sp>
    </p:spTree>
    <p:extLst>
      <p:ext uri="{BB962C8B-B14F-4D97-AF65-F5344CB8AC3E}">
        <p14:creationId xmlns:p14="http://schemas.microsoft.com/office/powerpoint/2010/main" val="2578307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My research centered around two main questions.</a:t>
            </a:r>
          </a:p>
          <a:p>
            <a:pPr marL="228600" indent="-228600">
              <a:buAutoNum type="arabicPeriod"/>
            </a:pPr>
            <a:r>
              <a:rPr lang="en-US">
                <a:ea typeface="Calibri"/>
                <a:cs typeface="Calibri"/>
              </a:rPr>
              <a:t>Is the heart disease risk prediction model vulnerable to PGD attack?</a:t>
            </a:r>
          </a:p>
          <a:p>
            <a:pPr marL="228600" indent="-228600">
              <a:buAutoNum type="arabicPeriod"/>
            </a:pPr>
            <a:r>
              <a:rPr lang="en-US" dirty="0">
                <a:ea typeface="Calibri"/>
                <a:cs typeface="Calibri"/>
              </a:rPr>
              <a:t>How can we improve its robustness against PGD attack?</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45</a:t>
            </a:fld>
            <a:endParaRPr lang="en-US"/>
          </a:p>
        </p:txBody>
      </p:sp>
    </p:spTree>
    <p:extLst>
      <p:ext uri="{BB962C8B-B14F-4D97-AF65-F5344CB8AC3E}">
        <p14:creationId xmlns:p14="http://schemas.microsoft.com/office/powerpoint/2010/main" val="2138750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Explore the PGD attack's impact on our model and strengthen its robustness.</a:t>
            </a:r>
          </a:p>
        </p:txBody>
      </p:sp>
      <p:sp>
        <p:nvSpPr>
          <p:cNvPr id="4" name="Slide Number Placeholder 3"/>
          <p:cNvSpPr>
            <a:spLocks noGrp="1"/>
          </p:cNvSpPr>
          <p:nvPr>
            <p:ph type="sldNum" sz="quarter" idx="5"/>
          </p:nvPr>
        </p:nvSpPr>
        <p:spPr/>
        <p:txBody>
          <a:bodyPr/>
          <a:lstStyle/>
          <a:p>
            <a:fld id="{6C0B8AC8-E212-48B2-9917-7448FC83DD17}" type="slidenum">
              <a:rPr lang="en-US" smtClean="0"/>
              <a:t>46</a:t>
            </a:fld>
            <a:endParaRPr lang="en-US"/>
          </a:p>
        </p:txBody>
      </p:sp>
    </p:spTree>
    <p:extLst>
      <p:ext uri="{BB962C8B-B14F-4D97-AF65-F5344CB8AC3E}">
        <p14:creationId xmlns:p14="http://schemas.microsoft.com/office/powerpoint/2010/main" val="3853101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48</a:t>
            </a:fld>
            <a:endParaRPr lang="en-US"/>
          </a:p>
        </p:txBody>
      </p:sp>
    </p:spTree>
    <p:extLst>
      <p:ext uri="{BB962C8B-B14F-4D97-AF65-F5344CB8AC3E}">
        <p14:creationId xmlns:p14="http://schemas.microsoft.com/office/powerpoint/2010/main" val="2799036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Epsilon – linked with </a:t>
            </a:r>
            <a:r>
              <a:rPr lang="en-US" dirty="0" err="1">
                <a:ea typeface="Calibri"/>
                <a:cs typeface="Calibri"/>
              </a:rPr>
              <a:t>lp</a:t>
            </a:r>
            <a:r>
              <a:rPr lang="en-US" dirty="0">
                <a:ea typeface="Calibri"/>
                <a:cs typeface="Calibri"/>
              </a:rPr>
              <a:t> ball. Set a limit on how much we can change the input data.</a:t>
            </a:r>
          </a:p>
          <a:p>
            <a:r>
              <a:rPr lang="en-US" dirty="0">
                <a:ea typeface="Calibri"/>
                <a:cs typeface="Calibri"/>
              </a:rPr>
              <a:t>Step count – determines size of changes at each iteration.</a:t>
            </a:r>
          </a:p>
          <a:p>
            <a:r>
              <a:rPr lang="en-US" dirty="0">
                <a:ea typeface="Calibri"/>
                <a:cs typeface="Calibri"/>
              </a:rPr>
              <a:t>No of </a:t>
            </a:r>
            <a:r>
              <a:rPr lang="en-US" err="1">
                <a:ea typeface="Calibri"/>
                <a:cs typeface="Calibri"/>
              </a:rPr>
              <a:t>iter</a:t>
            </a:r>
            <a:r>
              <a:rPr lang="en-US" dirty="0">
                <a:ea typeface="Calibri"/>
                <a:cs typeface="Calibri"/>
              </a:rPr>
              <a:t> – How many times the </a:t>
            </a:r>
            <a:r>
              <a:rPr lang="en-US" err="1">
                <a:ea typeface="Calibri"/>
                <a:cs typeface="Calibri"/>
              </a:rPr>
              <a:t>pertubation</a:t>
            </a:r>
            <a:r>
              <a:rPr lang="en-US">
                <a:ea typeface="Calibri"/>
                <a:cs typeface="Calibri"/>
              </a:rPr>
              <a:t> process.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50</a:t>
            </a:fld>
            <a:endParaRPr lang="en-US"/>
          </a:p>
        </p:txBody>
      </p:sp>
    </p:spTree>
    <p:extLst>
      <p:ext uri="{BB962C8B-B14F-4D97-AF65-F5344CB8AC3E}">
        <p14:creationId xmlns:p14="http://schemas.microsoft.com/office/powerpoint/2010/main" val="3105485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52</a:t>
            </a:fld>
            <a:endParaRPr lang="en-US"/>
          </a:p>
        </p:txBody>
      </p:sp>
    </p:spTree>
    <p:extLst>
      <p:ext uri="{BB962C8B-B14F-4D97-AF65-F5344CB8AC3E}">
        <p14:creationId xmlns:p14="http://schemas.microsoft.com/office/powerpoint/2010/main" val="2150153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Libraries Imported  SS of the code snippet</a:t>
            </a:r>
          </a:p>
          <a:p>
            <a:r>
              <a:rPr lang="en-US" dirty="0">
                <a:sym typeface="Wingdings" panose="05000000000000000000" pitchFamily="2" charset="2"/>
              </a:rPr>
              <a:t>Data Preprocessing  SS of the code snippet and the Letter of the doctors confirmation on the features</a:t>
            </a:r>
          </a:p>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53</a:t>
            </a:fld>
            <a:endParaRPr lang="en-US"/>
          </a:p>
        </p:txBody>
      </p:sp>
    </p:spTree>
    <p:extLst>
      <p:ext uri="{BB962C8B-B14F-4D97-AF65-F5344CB8AC3E}">
        <p14:creationId xmlns:p14="http://schemas.microsoft.com/office/powerpoint/2010/main" val="3850775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54</a:t>
            </a:fld>
            <a:endParaRPr lang="en-US"/>
          </a:p>
        </p:txBody>
      </p:sp>
    </p:spTree>
    <p:extLst>
      <p:ext uri="{BB962C8B-B14F-4D97-AF65-F5344CB8AC3E}">
        <p14:creationId xmlns:p14="http://schemas.microsoft.com/office/powerpoint/2010/main" val="3683717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Data Preprocessing  SS of the code snippet and the Letter of the doctors confirmation on the features</a:t>
            </a:r>
          </a:p>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55</a:t>
            </a:fld>
            <a:endParaRPr lang="en-US"/>
          </a:p>
        </p:txBody>
      </p:sp>
    </p:spTree>
    <p:extLst>
      <p:ext uri="{BB962C8B-B14F-4D97-AF65-F5344CB8AC3E}">
        <p14:creationId xmlns:p14="http://schemas.microsoft.com/office/powerpoint/2010/main" val="563094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EDA</a:t>
            </a:r>
          </a:p>
        </p:txBody>
      </p:sp>
      <p:sp>
        <p:nvSpPr>
          <p:cNvPr id="4" name="Slide Number Placeholder 3"/>
          <p:cNvSpPr>
            <a:spLocks noGrp="1"/>
          </p:cNvSpPr>
          <p:nvPr>
            <p:ph type="sldNum" sz="quarter" idx="5"/>
          </p:nvPr>
        </p:nvSpPr>
        <p:spPr/>
        <p:txBody>
          <a:bodyPr/>
          <a:lstStyle/>
          <a:p>
            <a:fld id="{6C0B8AC8-E212-48B2-9917-7448FC83DD17}" type="slidenum">
              <a:rPr lang="en-US" smtClean="0"/>
              <a:t>56</a:t>
            </a:fld>
            <a:endParaRPr lang="en-US"/>
          </a:p>
        </p:txBody>
      </p:sp>
    </p:spTree>
    <p:extLst>
      <p:ext uri="{BB962C8B-B14F-4D97-AF65-F5344CB8AC3E}">
        <p14:creationId xmlns:p14="http://schemas.microsoft.com/office/powerpoint/2010/main" val="1735958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snippet of model building</a:t>
            </a:r>
          </a:p>
        </p:txBody>
      </p:sp>
      <p:sp>
        <p:nvSpPr>
          <p:cNvPr id="4" name="Slide Number Placeholder 3"/>
          <p:cNvSpPr>
            <a:spLocks noGrp="1"/>
          </p:cNvSpPr>
          <p:nvPr>
            <p:ph type="sldNum" sz="quarter" idx="5"/>
          </p:nvPr>
        </p:nvSpPr>
        <p:spPr/>
        <p:txBody>
          <a:bodyPr/>
          <a:lstStyle/>
          <a:p>
            <a:fld id="{6C0B8AC8-E212-48B2-9917-7448FC83DD17}" type="slidenum">
              <a:rPr lang="en-US" smtClean="0"/>
              <a:t>58</a:t>
            </a:fld>
            <a:endParaRPr lang="en-US"/>
          </a:p>
        </p:txBody>
      </p:sp>
    </p:spTree>
    <p:extLst>
      <p:ext uri="{BB962C8B-B14F-4D97-AF65-F5344CB8AC3E}">
        <p14:creationId xmlns:p14="http://schemas.microsoft.com/office/powerpoint/2010/main" val="842524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 per the panel's request, we will also try out a DNN model in addition to our CNN model.</a:t>
            </a:r>
          </a:p>
        </p:txBody>
      </p:sp>
      <p:sp>
        <p:nvSpPr>
          <p:cNvPr id="4" name="Slide Number Placeholder 3"/>
          <p:cNvSpPr>
            <a:spLocks noGrp="1"/>
          </p:cNvSpPr>
          <p:nvPr>
            <p:ph type="sldNum" sz="quarter" idx="5"/>
          </p:nvPr>
        </p:nvSpPr>
        <p:spPr/>
        <p:txBody>
          <a:bodyPr/>
          <a:lstStyle/>
          <a:p>
            <a:fld id="{6C0B8AC8-E212-48B2-9917-7448FC83DD17}" type="slidenum">
              <a:rPr lang="en-US" smtClean="0"/>
              <a:t>59</a:t>
            </a:fld>
            <a:endParaRPr lang="en-US"/>
          </a:p>
        </p:txBody>
      </p:sp>
    </p:spTree>
    <p:extLst>
      <p:ext uri="{BB962C8B-B14F-4D97-AF65-F5344CB8AC3E}">
        <p14:creationId xmlns:p14="http://schemas.microsoft.com/office/powerpoint/2010/main" val="1266855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adds randomness during training to make the model more robust. Temperature scaling softens predictions, and random shuffling prevents the model from memorizing patterns. This improves generalization and helps the model resist adversarial attacks.</a:t>
            </a:r>
          </a:p>
        </p:txBody>
      </p:sp>
      <p:sp>
        <p:nvSpPr>
          <p:cNvPr id="4" name="Slide Number Placeholder 3"/>
          <p:cNvSpPr>
            <a:spLocks noGrp="1"/>
          </p:cNvSpPr>
          <p:nvPr>
            <p:ph type="sldNum" sz="quarter" idx="5"/>
          </p:nvPr>
        </p:nvSpPr>
        <p:spPr/>
        <p:txBody>
          <a:bodyPr/>
          <a:lstStyle/>
          <a:p>
            <a:fld id="{6C0B8AC8-E212-48B2-9917-7448FC83DD17}" type="slidenum">
              <a:rPr lang="en-US" smtClean="0"/>
              <a:t>61</a:t>
            </a:fld>
            <a:endParaRPr lang="en-US"/>
          </a:p>
        </p:txBody>
      </p:sp>
    </p:spTree>
    <p:extLst>
      <p:ext uri="{BB962C8B-B14F-4D97-AF65-F5344CB8AC3E}">
        <p14:creationId xmlns:p14="http://schemas.microsoft.com/office/powerpoint/2010/main" val="1428742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63</a:t>
            </a:fld>
            <a:endParaRPr lang="en-US"/>
          </a:p>
        </p:txBody>
      </p:sp>
    </p:spTree>
    <p:extLst>
      <p:ext uri="{BB962C8B-B14F-4D97-AF65-F5344CB8AC3E}">
        <p14:creationId xmlns:p14="http://schemas.microsoft.com/office/powerpoint/2010/main" val="1256017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a:t>
            </a:r>
          </a:p>
        </p:txBody>
      </p:sp>
      <p:sp>
        <p:nvSpPr>
          <p:cNvPr id="4" name="Slide Number Placeholder 3"/>
          <p:cNvSpPr>
            <a:spLocks noGrp="1"/>
          </p:cNvSpPr>
          <p:nvPr>
            <p:ph type="sldNum" sz="quarter" idx="5"/>
          </p:nvPr>
        </p:nvSpPr>
        <p:spPr/>
        <p:txBody>
          <a:bodyPr/>
          <a:lstStyle/>
          <a:p>
            <a:fld id="{6C0B8AC8-E212-48B2-9917-7448FC83DD17}" type="slidenum">
              <a:rPr lang="en-US" smtClean="0"/>
              <a:t>70</a:t>
            </a:fld>
            <a:endParaRPr lang="en-US"/>
          </a:p>
        </p:txBody>
      </p:sp>
    </p:spTree>
    <p:extLst>
      <p:ext uri="{BB962C8B-B14F-4D97-AF65-F5344CB8AC3E}">
        <p14:creationId xmlns:p14="http://schemas.microsoft.com/office/powerpoint/2010/main" val="1262758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75</a:t>
            </a:fld>
            <a:endParaRPr lang="en-US"/>
          </a:p>
        </p:txBody>
      </p:sp>
    </p:spTree>
    <p:extLst>
      <p:ext uri="{BB962C8B-B14F-4D97-AF65-F5344CB8AC3E}">
        <p14:creationId xmlns:p14="http://schemas.microsoft.com/office/powerpoint/2010/main" val="635231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0B8AC8-E212-48B2-9917-7448FC83DD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25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77</a:t>
            </a:fld>
            <a:endParaRPr lang="en-US"/>
          </a:p>
        </p:txBody>
      </p:sp>
    </p:spTree>
    <p:extLst>
      <p:ext uri="{BB962C8B-B14F-4D97-AF65-F5344CB8AC3E}">
        <p14:creationId xmlns:p14="http://schemas.microsoft.com/office/powerpoint/2010/main" val="588578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Clean samples in the sense that the original input data given the model and adversarial samples are generated by the </a:t>
            </a:r>
            <a:r>
              <a:rPr lang="en-US" dirty="0" err="1">
                <a:ea typeface="Calibri"/>
                <a:cs typeface="Calibri"/>
              </a:rPr>
              <a:t>carlini</a:t>
            </a:r>
            <a:r>
              <a:rPr lang="en-US" dirty="0">
                <a:ea typeface="Calibri"/>
                <a:cs typeface="Calibri"/>
              </a:rPr>
              <a:t> attack. By providing both samples, we are encouraging model to give the exact output even if there are adversarial examples.</a:t>
            </a:r>
          </a:p>
        </p:txBody>
      </p:sp>
      <p:sp>
        <p:nvSpPr>
          <p:cNvPr id="4" name="Slide Number Placeholder 3"/>
          <p:cNvSpPr>
            <a:spLocks noGrp="1"/>
          </p:cNvSpPr>
          <p:nvPr>
            <p:ph type="sldNum" sz="quarter" idx="5"/>
          </p:nvPr>
        </p:nvSpPr>
        <p:spPr/>
        <p:txBody>
          <a:bodyPr/>
          <a:lstStyle/>
          <a:p>
            <a:fld id="{6C0B8AC8-E212-48B2-9917-7448FC83DD17}" type="slidenum">
              <a:rPr lang="en-US" smtClean="0"/>
              <a:t>84</a:t>
            </a:fld>
            <a:endParaRPr lang="en-US"/>
          </a:p>
        </p:txBody>
      </p:sp>
    </p:spTree>
    <p:extLst>
      <p:ext uri="{BB962C8B-B14F-4D97-AF65-F5344CB8AC3E}">
        <p14:creationId xmlns:p14="http://schemas.microsoft.com/office/powerpoint/2010/main" val="1908601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adversarial training is an effective method to overcome from the </a:t>
            </a:r>
            <a:r>
              <a:rPr lang="en-US" dirty="0" err="1">
                <a:ea typeface="Calibri"/>
                <a:cs typeface="Calibri"/>
              </a:rPr>
              <a:t>carlini</a:t>
            </a:r>
            <a:r>
              <a:rPr lang="en-US" dirty="0">
                <a:ea typeface="Calibri"/>
                <a:cs typeface="Calibri"/>
              </a:rPr>
              <a:t> and </a:t>
            </a:r>
            <a:r>
              <a:rPr lang="en-US" dirty="0" err="1">
                <a:ea typeface="Calibri"/>
                <a:cs typeface="Calibri"/>
              </a:rPr>
              <a:t>wagner</a:t>
            </a:r>
            <a:r>
              <a:rPr lang="en-US" dirty="0">
                <a:ea typeface="Calibri"/>
                <a:cs typeface="Calibri"/>
              </a:rPr>
              <a:t> attack.</a:t>
            </a:r>
          </a:p>
        </p:txBody>
      </p:sp>
      <p:sp>
        <p:nvSpPr>
          <p:cNvPr id="4" name="Slide Number Placeholder 3"/>
          <p:cNvSpPr>
            <a:spLocks noGrp="1"/>
          </p:cNvSpPr>
          <p:nvPr>
            <p:ph type="sldNum" sz="quarter" idx="5"/>
          </p:nvPr>
        </p:nvSpPr>
        <p:spPr/>
        <p:txBody>
          <a:bodyPr/>
          <a:lstStyle/>
          <a:p>
            <a:fld id="{6C0B8AC8-E212-48B2-9917-7448FC83DD17}" type="slidenum">
              <a:rPr lang="en-US" smtClean="0"/>
              <a:t>85</a:t>
            </a:fld>
            <a:endParaRPr lang="en-US"/>
          </a:p>
        </p:txBody>
      </p:sp>
    </p:spTree>
    <p:extLst>
      <p:ext uri="{BB962C8B-B14F-4D97-AF65-F5344CB8AC3E}">
        <p14:creationId xmlns:p14="http://schemas.microsoft.com/office/powerpoint/2010/main" val="17898486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EA21C-FE0E-4631-93B0-9580D3DB34D1}" type="slidenum">
              <a:rPr lang="en-US" smtClean="0"/>
              <a:t>89</a:t>
            </a:fld>
            <a:endParaRPr lang="en-US"/>
          </a:p>
        </p:txBody>
      </p:sp>
    </p:spTree>
    <p:extLst>
      <p:ext uri="{BB962C8B-B14F-4D97-AF65-F5344CB8AC3E}">
        <p14:creationId xmlns:p14="http://schemas.microsoft.com/office/powerpoint/2010/main" val="26678420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92</a:t>
            </a:fld>
            <a:endParaRPr lang="en-US"/>
          </a:p>
        </p:txBody>
      </p:sp>
    </p:spTree>
    <p:extLst>
      <p:ext uri="{BB962C8B-B14F-4D97-AF65-F5344CB8AC3E}">
        <p14:creationId xmlns:p14="http://schemas.microsoft.com/office/powerpoint/2010/main" val="36630658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99</a:t>
            </a:fld>
            <a:endParaRPr lang="en-US"/>
          </a:p>
        </p:txBody>
      </p:sp>
    </p:spTree>
    <p:extLst>
      <p:ext uri="{BB962C8B-B14F-4D97-AF65-F5344CB8AC3E}">
        <p14:creationId xmlns:p14="http://schemas.microsoft.com/office/powerpoint/2010/main" val="24980277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collection </a:t>
            </a:r>
            <a:r>
              <a:rPr lang="en-US" dirty="0">
                <a:sym typeface="Wingdings" panose="05000000000000000000" pitchFamily="2" charset="2"/>
              </a:rPr>
              <a:t> Include a Screenshot of the dataset with number of features and records (Original)</a:t>
            </a:r>
          </a:p>
          <a:p>
            <a:r>
              <a:rPr lang="en-US" dirty="0">
                <a:sym typeface="Wingdings" panose="05000000000000000000" pitchFamily="2" charset="2"/>
              </a:rPr>
              <a:t>Data Preprocessing  SS of the code snippet and the Letter of the doctors confirmation on the features</a:t>
            </a:r>
          </a:p>
        </p:txBody>
      </p:sp>
      <p:sp>
        <p:nvSpPr>
          <p:cNvPr id="4" name="Slide Number Placeholder 3"/>
          <p:cNvSpPr>
            <a:spLocks noGrp="1"/>
          </p:cNvSpPr>
          <p:nvPr>
            <p:ph type="sldNum" sz="quarter" idx="5"/>
          </p:nvPr>
        </p:nvSpPr>
        <p:spPr/>
        <p:txBody>
          <a:bodyPr/>
          <a:lstStyle/>
          <a:p>
            <a:fld id="{6C0B8AC8-E212-48B2-9917-7448FC83DD17}" type="slidenum">
              <a:rPr lang="en-US" smtClean="0"/>
              <a:t>100</a:t>
            </a:fld>
            <a:endParaRPr lang="en-US"/>
          </a:p>
        </p:txBody>
      </p:sp>
    </p:spTree>
    <p:extLst>
      <p:ext uri="{BB962C8B-B14F-4D97-AF65-F5344CB8AC3E}">
        <p14:creationId xmlns:p14="http://schemas.microsoft.com/office/powerpoint/2010/main" val="33487988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101</a:t>
            </a:fld>
            <a:endParaRPr lang="en-US"/>
          </a:p>
        </p:txBody>
      </p:sp>
    </p:spTree>
    <p:extLst>
      <p:ext uri="{BB962C8B-B14F-4D97-AF65-F5344CB8AC3E}">
        <p14:creationId xmlns:p14="http://schemas.microsoft.com/office/powerpoint/2010/main" val="922315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a:t>
            </a:r>
          </a:p>
        </p:txBody>
      </p:sp>
      <p:sp>
        <p:nvSpPr>
          <p:cNvPr id="4" name="Slide Number Placeholder 3"/>
          <p:cNvSpPr>
            <a:spLocks noGrp="1"/>
          </p:cNvSpPr>
          <p:nvPr>
            <p:ph type="sldNum" sz="quarter" idx="5"/>
          </p:nvPr>
        </p:nvSpPr>
        <p:spPr/>
        <p:txBody>
          <a:bodyPr/>
          <a:lstStyle/>
          <a:p>
            <a:fld id="{6C0B8AC8-E212-48B2-9917-7448FC83DD17}" type="slidenum">
              <a:rPr lang="en-US" smtClean="0"/>
              <a:t>112</a:t>
            </a:fld>
            <a:endParaRPr lang="en-US"/>
          </a:p>
        </p:txBody>
      </p:sp>
    </p:spTree>
    <p:extLst>
      <p:ext uri="{BB962C8B-B14F-4D97-AF65-F5344CB8AC3E}">
        <p14:creationId xmlns:p14="http://schemas.microsoft.com/office/powerpoint/2010/main" val="15452481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DA23-9D7A-D119-E398-717611BC64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EB6A0-A198-50B6-958C-F7BD10BC5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67F0A-6B70-5BDC-D80A-72A83326E2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C49321-A86C-BEAE-9D4C-D92017ABC434}"/>
              </a:ext>
            </a:extLst>
          </p:cNvPr>
          <p:cNvSpPr>
            <a:spLocks noGrp="1"/>
          </p:cNvSpPr>
          <p:nvPr>
            <p:ph type="sldNum" sz="quarter" idx="5"/>
          </p:nvPr>
        </p:nvSpPr>
        <p:spPr/>
        <p:txBody>
          <a:bodyPr/>
          <a:lstStyle/>
          <a:p>
            <a:fld id="{6C0B8AC8-E212-48B2-9917-7448FC83DD17}" type="slidenum">
              <a:rPr lang="en-US" smtClean="0"/>
              <a:t>114</a:t>
            </a:fld>
            <a:endParaRPr lang="en-US"/>
          </a:p>
        </p:txBody>
      </p:sp>
    </p:spTree>
    <p:extLst>
      <p:ext uri="{BB962C8B-B14F-4D97-AF65-F5344CB8AC3E}">
        <p14:creationId xmlns:p14="http://schemas.microsoft.com/office/powerpoint/2010/main" val="3145594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oject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62000"/>
            <a:ext cx="10363200" cy="1470025"/>
          </a:xfrm>
        </p:spPr>
        <p:txBody>
          <a:bodyPr/>
          <a:lstStyle>
            <a:lvl1pPr>
              <a:defRPr/>
            </a:lvl1pPr>
          </a:lstStyle>
          <a:p>
            <a:r>
              <a:rPr lang="en-US" dirty="0"/>
              <a:t>Add the Project Title</a:t>
            </a:r>
          </a:p>
        </p:txBody>
      </p:sp>
      <p:sp>
        <p:nvSpPr>
          <p:cNvPr id="3" name="Subtitle 2"/>
          <p:cNvSpPr>
            <a:spLocks noGrp="1"/>
          </p:cNvSpPr>
          <p:nvPr>
            <p:ph type="subTitle" idx="1" hasCustomPrompt="1"/>
          </p:nvPr>
        </p:nvSpPr>
        <p:spPr>
          <a:xfrm>
            <a:off x="1828800" y="25146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Project ID</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85644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24470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dividua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18889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al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23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Section Title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Section Sub-Titles</a:t>
            </a:r>
          </a:p>
        </p:txBody>
      </p:sp>
      <p:sp>
        <p:nvSpPr>
          <p:cNvPr id="19" name="Rectangle 18">
            <a:extLst>
              <a:ext uri="{FF2B5EF4-FFF2-40B4-BE49-F238E27FC236}">
                <a16:creationId xmlns:a16="http://schemas.microsoft.com/office/drawing/2014/main" id="{77C29E58-4878-471A-A8CF-FA8607A4052E}"/>
              </a:ext>
            </a:extLst>
          </p:cNvPr>
          <p:cNvSpPr/>
          <p:nvPr userDrawn="1"/>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ITXXXXXXXX</a:t>
            </a:r>
            <a:r>
              <a:rPr lang="en-US" sz="1800" dirty="0">
                <a:solidFill>
                  <a:schemeClr val="tx1"/>
                </a:solidFill>
              </a:rPr>
              <a:t>   |   &lt;</a:t>
            </a:r>
            <a:r>
              <a:rPr lang="en-US" sz="1800" b="1" dirty="0">
                <a:solidFill>
                  <a:schemeClr val="tx1"/>
                </a:solidFill>
              </a:rPr>
              <a:t>&lt;Student Name&gt;&gt;   </a:t>
            </a:r>
            <a:r>
              <a:rPr lang="en-US" sz="1800" dirty="0">
                <a:solidFill>
                  <a:schemeClr val="tx1"/>
                </a:solidFill>
              </a:rPr>
              <a:t>|   </a:t>
            </a:r>
            <a:r>
              <a:rPr lang="en-US" sz="1800" b="0" dirty="0">
                <a:solidFill>
                  <a:schemeClr val="tx1"/>
                </a:solidFill>
              </a:rPr>
              <a:t>&lt;&lt;Project ID&gt;&gt;</a:t>
            </a:r>
          </a:p>
        </p:txBody>
      </p:sp>
    </p:spTree>
    <p:extLst>
      <p:ext uri="{BB962C8B-B14F-4D97-AF65-F5344CB8AC3E}">
        <p14:creationId xmlns:p14="http://schemas.microsoft.com/office/powerpoint/2010/main" val="329333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tudent Information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Student IT Number | Student Name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Student’s Specialization</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4" name="Rectangle 3">
            <a:extLst>
              <a:ext uri="{FF2B5EF4-FFF2-40B4-BE49-F238E27FC236}">
                <a16:creationId xmlns:a16="http://schemas.microsoft.com/office/drawing/2014/main" id="{0A8789F7-2DE1-4BD0-98A0-4D627E8C7924}"/>
              </a:ext>
            </a:extLst>
          </p:cNvPr>
          <p:cNvSpPr/>
          <p:nvPr userDrawn="1"/>
        </p:nvSpPr>
        <p:spPr>
          <a:xfrm>
            <a:off x="10134600" y="152400"/>
            <a:ext cx="1981200" cy="2286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Student Must add a professional photo to this cage</a:t>
            </a:r>
          </a:p>
        </p:txBody>
      </p:sp>
    </p:spTree>
    <p:extLst>
      <p:ext uri="{BB962C8B-B14F-4D97-AF65-F5344CB8AC3E}">
        <p14:creationId xmlns:p14="http://schemas.microsoft.com/office/powerpoint/2010/main" val="200859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35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08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0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Slide Number Placeholder 5">
            <a:extLst>
              <a:ext uri="{FF2B5EF4-FFF2-40B4-BE49-F238E27FC236}">
                <a16:creationId xmlns:a16="http://schemas.microsoft.com/office/drawing/2014/main" id="{A75490AD-C6C9-4021-8C34-1F6444AB48BF}"/>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spTree>
    <p:extLst>
      <p:ext uri="{BB962C8B-B14F-4D97-AF65-F5344CB8AC3E}">
        <p14:creationId xmlns:p14="http://schemas.microsoft.com/office/powerpoint/2010/main" val="33522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二等辺三角形 11"/>
          <p:cNvSpPr/>
          <p:nvPr userDrawn="1"/>
        </p:nvSpPr>
        <p:spPr>
          <a:xfrm>
            <a:off x="0" y="6406010"/>
            <a:ext cx="12192000" cy="452885"/>
          </a:xfrm>
          <a:prstGeom prst="triangle">
            <a:avLst>
              <a:gd name="adj" fmla="val 85448"/>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55743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75240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61207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3108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304800"/>
            <a:ext cx="11684000" cy="7921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43000"/>
            <a:ext cx="11684000" cy="5181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064364F-1F37-4C7B-B31F-2D4F671B2CB9}"/>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pic>
        <p:nvPicPr>
          <p:cNvPr id="7" name="Picture 6" descr="A picture containing photo, table, person, monitor&#10;&#10;Description automatically generated">
            <a:extLst>
              <a:ext uri="{FF2B5EF4-FFF2-40B4-BE49-F238E27FC236}">
                <a16:creationId xmlns:a16="http://schemas.microsoft.com/office/drawing/2014/main" id="{0503738D-67F6-4FC8-88E8-C0D768AD3312}"/>
              </a:ext>
            </a:extLst>
          </p:cNvPr>
          <p:cNvPicPr>
            <a:picLocks noChangeAspect="1"/>
          </p:cNvPicPr>
          <p:nvPr userDrawn="1"/>
        </p:nvPicPr>
        <p:blipFill rotWithShape="1">
          <a:blip r:embed="rId16"/>
          <a:srcRect t="90286" r="71976"/>
          <a:stretch/>
        </p:blipFill>
        <p:spPr>
          <a:xfrm>
            <a:off x="0" y="6373302"/>
            <a:ext cx="2514600" cy="490308"/>
          </a:xfrm>
          <a:prstGeom prst="rect">
            <a:avLst/>
          </a:prstGeom>
        </p:spPr>
      </p:pic>
      <p:sp>
        <p:nvSpPr>
          <p:cNvPr id="4" name="TextBox 3">
            <a:extLst>
              <a:ext uri="{FF2B5EF4-FFF2-40B4-BE49-F238E27FC236}">
                <a16:creationId xmlns:a16="http://schemas.microsoft.com/office/drawing/2014/main" id="{A16EC11E-4ADA-413C-92B1-C0871F068AF1}"/>
              </a:ext>
            </a:extLst>
          </p:cNvPr>
          <p:cNvSpPr txBox="1"/>
          <p:nvPr userDrawn="1"/>
        </p:nvSpPr>
        <p:spPr>
          <a:xfrm>
            <a:off x="10287000" y="6536937"/>
            <a:ext cx="1066800" cy="276999"/>
          </a:xfrm>
          <a:prstGeom prst="rect">
            <a:avLst/>
          </a:prstGeom>
          <a:noFill/>
        </p:spPr>
        <p:txBody>
          <a:bodyPr wrap="square" rtlCol="0">
            <a:spAutoFit/>
          </a:bodyPr>
          <a:lstStyle/>
          <a:p>
            <a:fld id="{98C4007C-554A-4B16-A31C-089CB53EF86F}" type="datetime1">
              <a:rPr lang="en-US" sz="1200" b="1" smtClean="0"/>
              <a:t>9/10/2024</a:t>
            </a:fld>
            <a:endParaRPr lang="en-US" sz="1200" b="1" dirty="0"/>
          </a:p>
        </p:txBody>
      </p:sp>
    </p:spTree>
    <p:extLst>
      <p:ext uri="{BB962C8B-B14F-4D97-AF65-F5344CB8AC3E}">
        <p14:creationId xmlns:p14="http://schemas.microsoft.com/office/powerpoint/2010/main" val="413745356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0" r:id="rId3"/>
    <p:sldLayoutId id="2147483662" r:id="rId4"/>
    <p:sldLayoutId id="2147483651" r:id="rId5"/>
    <p:sldLayoutId id="2147483660"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p:txStyles>
    <p:title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hyperlink" Target="https://techjury.net/blog/ai-statistics/" TargetMode="External"/><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arxiv.org/abs/1712.04248"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arxiv.org/abs/1909.04288"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76.svg"/></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1.pn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88.png"/></Relationships>
</file>

<file path=ppt/slides/_rels/slide6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8" Type="http://schemas.openxmlformats.org/officeDocument/2006/relationships/hyperlink" Target="https://ieeexplore.ieee.org/document/9064510" TargetMode="External"/><Relationship Id="rId3" Type="http://schemas.openxmlformats.org/officeDocument/2006/relationships/hyperlink" Target="https://doi.org/10.1155/2021/6663028" TargetMode="External"/><Relationship Id="rId7" Type="http://schemas.openxmlformats.org/officeDocument/2006/relationships/hyperlink" Target="https://arxiv.org/pdf/1910.09338.pdf"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s://ieeexplore.ieee.org/document/9679972" TargetMode="External"/><Relationship Id="rId5" Type="http://schemas.openxmlformats.org/officeDocument/2006/relationships/hyperlink" Target="https://ieeexplore.ieee.org/document/9851334" TargetMode="External"/><Relationship Id="rId4" Type="http://schemas.openxmlformats.org/officeDocument/2006/relationships/hyperlink" Target="https://www.hindawi.com/journals/scn/2021/6663028/"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Layout" Target="../slideLayouts/slideLayout3.xml"/><Relationship Id="rId4" Type="http://schemas.openxmlformats.org/officeDocument/2006/relationships/hyperlink" Target="https://svgsilh.com/image/1363011.html"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hyperlink" Target="https://3764s18.tracigardner.com/infographicinspiration-research-steps/11-02-infographic-research/" TargetMode="External"/><Relationship Id="rId2" Type="http://schemas.openxmlformats.org/officeDocument/2006/relationships/image" Target="../media/image95.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7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8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8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104.png"/><Relationship Id="rId4" Type="http://schemas.openxmlformats.org/officeDocument/2006/relationships/image" Target="../media/image103.png"/></Relationships>
</file>

<file path=ppt/slides/_rels/slide8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hyperlink" Target="https://doi.ieeecomputersociety.org/10.1109/SP.2017.49" TargetMode="External"/><Relationship Id="rId2" Type="http://schemas.openxmlformats.org/officeDocument/2006/relationships/hyperlink" Target="https://www.researchgate.net/publication/362424253_An_Approach_to_Improve_the_Robustness_of_Machine_Learning_based_Intrusion_Detection_System_Models_Against_the_Carlini-Wagner_Attack" TargetMode="External"/><Relationship Id="rId1" Type="http://schemas.openxmlformats.org/officeDocument/2006/relationships/slideLayout" Target="../slideLayouts/slideLayout3.xml"/><Relationship Id="rId5" Type="http://schemas.openxmlformats.org/officeDocument/2006/relationships/hyperlink" Target="https://www.researchgate.net/publication/361541576_Adversarial_Robust_and_Explainable_Network_Intrusion_Detection_Systems_Based_on_Deep_Learning" TargetMode="External"/><Relationship Id="rId4" Type="http://schemas.openxmlformats.org/officeDocument/2006/relationships/hyperlink" Target="https://doi.org/10.1109/rbme.2020.3013489.https:/ieeexplore.ieee.org/stamp/stamp.jsp?arnumber=9153891"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hyperlink" Target="https://3764s18.tracigardner.com/infographicinspiration-research-steps/11-02-infographic-research/" TargetMode="External"/><Relationship Id="rId2" Type="http://schemas.openxmlformats.org/officeDocument/2006/relationships/image" Target="../media/image95.jpe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10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115.png"/><Relationship Id="rId4" Type="http://schemas.openxmlformats.org/officeDocument/2006/relationships/image" Target="../media/image114.png"/></Relationships>
</file>

<file path=ppt/slides/_rels/slide10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0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10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10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3.xml"/><Relationship Id="rId5" Type="http://schemas.openxmlformats.org/officeDocument/2006/relationships/image" Target="../media/image124.png"/><Relationship Id="rId4" Type="http://schemas.openxmlformats.org/officeDocument/2006/relationships/image" Target="../media/image123.png"/></Relationships>
</file>

<file path=ppt/slides/_rels/slide10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hyperlink" Target="https://arxiv.org/abs/1802.00420" TargetMode="External"/><Relationship Id="rId2" Type="http://schemas.openxmlformats.org/officeDocument/2006/relationships/hyperlink" Target="https://arxiv.org/abs/1907.01003" TargetMode="External"/><Relationship Id="rId1" Type="http://schemas.openxmlformats.org/officeDocument/2006/relationships/slideLayout" Target="../slideLayouts/slideLayout3.xml"/><Relationship Id="rId5" Type="http://schemas.openxmlformats.org/officeDocument/2006/relationships/hyperlink" Target="https://arxiv.org/abs/1706.06083" TargetMode="External"/><Relationship Id="rId4" Type="http://schemas.openxmlformats.org/officeDocument/2006/relationships/hyperlink" Target="https://arxiv.org/abs/1712.04248"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3.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11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75E098-F3D0-453C-BBF5-A7C840F21FD8}"/>
              </a:ext>
            </a:extLst>
          </p:cNvPr>
          <p:cNvSpPr>
            <a:spLocks noGrp="1"/>
          </p:cNvSpPr>
          <p:nvPr>
            <p:ph type="ctrTitle"/>
          </p:nvPr>
        </p:nvSpPr>
        <p:spPr>
          <a:xfrm>
            <a:off x="1013460" y="338048"/>
            <a:ext cx="10363200" cy="1470025"/>
          </a:xfrm>
        </p:spPr>
        <p:txBody>
          <a:bodyPr>
            <a:normAutofit/>
          </a:bodyPr>
          <a:lstStyle/>
          <a:p>
            <a:r>
              <a:rPr lang="en-US" sz="2800" b="1" dirty="0">
                <a:solidFill>
                  <a:srgbClr val="00B050"/>
                </a:solidFill>
              </a:rPr>
              <a:t>Strengthening Heart Disease Prediction with CNN: Adversarial Robustness against Multiple Attacks</a:t>
            </a:r>
            <a:endParaRPr lang="en-US" sz="6000" b="1" dirty="0">
              <a:solidFill>
                <a:srgbClr val="00B050"/>
              </a:solidFill>
              <a:latin typeface="Adobe Devanagari"/>
            </a:endParaRPr>
          </a:p>
        </p:txBody>
      </p:sp>
      <p:sp>
        <p:nvSpPr>
          <p:cNvPr id="5" name="Subtitle 4">
            <a:extLst>
              <a:ext uri="{FF2B5EF4-FFF2-40B4-BE49-F238E27FC236}">
                <a16:creationId xmlns:a16="http://schemas.microsoft.com/office/drawing/2014/main" id="{288F3F03-40A0-499D-BDCC-A8E886D9D7C4}"/>
              </a:ext>
            </a:extLst>
          </p:cNvPr>
          <p:cNvSpPr>
            <a:spLocks noGrp="1"/>
          </p:cNvSpPr>
          <p:nvPr>
            <p:ph type="subTitle" idx="1"/>
          </p:nvPr>
        </p:nvSpPr>
        <p:spPr>
          <a:xfrm>
            <a:off x="3810000" y="5638800"/>
            <a:ext cx="4267200" cy="609600"/>
          </a:xfrm>
        </p:spPr>
        <p:txBody>
          <a:bodyPr>
            <a:normAutofit/>
          </a:bodyPr>
          <a:lstStyle/>
          <a:p>
            <a:r>
              <a:rPr lang="en-US" sz="2400" dirty="0"/>
              <a:t>PROJECT ID : R24-102</a:t>
            </a:r>
          </a:p>
        </p:txBody>
      </p:sp>
      <p:pic>
        <p:nvPicPr>
          <p:cNvPr id="7" name="Picture 6">
            <a:extLst>
              <a:ext uri="{FF2B5EF4-FFF2-40B4-BE49-F238E27FC236}">
                <a16:creationId xmlns:a16="http://schemas.microsoft.com/office/drawing/2014/main" id="{FC4172F1-05D4-C36F-CEAD-B0614DFD8A36}"/>
              </a:ext>
            </a:extLst>
          </p:cNvPr>
          <p:cNvPicPr>
            <a:picLocks noChangeAspect="1"/>
          </p:cNvPicPr>
          <p:nvPr/>
        </p:nvPicPr>
        <p:blipFill>
          <a:blip r:embed="rId3"/>
          <a:stretch>
            <a:fillRect/>
          </a:stretch>
        </p:blipFill>
        <p:spPr>
          <a:xfrm>
            <a:off x="4528131" y="2097004"/>
            <a:ext cx="3135737" cy="3135737"/>
          </a:xfrm>
          <a:prstGeom prst="rect">
            <a:avLst/>
          </a:prstGeom>
        </p:spPr>
      </p:pic>
    </p:spTree>
    <p:extLst>
      <p:ext uri="{BB962C8B-B14F-4D97-AF65-F5344CB8AC3E}">
        <p14:creationId xmlns:p14="http://schemas.microsoft.com/office/powerpoint/2010/main" val="609496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2684-75EA-46FA-8B80-77A9A069A5CF}"/>
              </a:ext>
            </a:extLst>
          </p:cNvPr>
          <p:cNvSpPr>
            <a:spLocks noGrp="1"/>
          </p:cNvSpPr>
          <p:nvPr>
            <p:ph type="ctrTitle"/>
          </p:nvPr>
        </p:nvSpPr>
        <p:spPr>
          <a:xfrm>
            <a:off x="838200" y="1447800"/>
            <a:ext cx="10363200" cy="228600"/>
          </a:xfrm>
        </p:spPr>
        <p:txBody>
          <a:bodyPr>
            <a:normAutofit fontScale="90000"/>
          </a:bodyPr>
          <a:lstStyle/>
          <a:p>
            <a:r>
              <a:rPr lang="en-US" sz="4000" b="1" dirty="0"/>
              <a:t>Team Members</a:t>
            </a:r>
            <a:br>
              <a:rPr lang="en-US" dirty="0"/>
            </a:br>
            <a:br>
              <a:rPr lang="en-US" dirty="0"/>
            </a:br>
            <a:endParaRPr lang="en-US" dirty="0"/>
          </a:p>
        </p:txBody>
      </p:sp>
      <p:sp>
        <p:nvSpPr>
          <p:cNvPr id="3" name="Subtitle 2">
            <a:extLst>
              <a:ext uri="{FF2B5EF4-FFF2-40B4-BE49-F238E27FC236}">
                <a16:creationId xmlns:a16="http://schemas.microsoft.com/office/drawing/2014/main" id="{9FB00451-BA4D-4A30-8800-93C5565D9B8B}"/>
              </a:ext>
            </a:extLst>
          </p:cNvPr>
          <p:cNvSpPr>
            <a:spLocks noGrp="1"/>
          </p:cNvSpPr>
          <p:nvPr>
            <p:ph type="subTitle" idx="1"/>
          </p:nvPr>
        </p:nvSpPr>
        <p:spPr>
          <a:xfrm>
            <a:off x="1828800" y="1981200"/>
            <a:ext cx="8534400" cy="3657600"/>
          </a:xfrm>
        </p:spPr>
        <p:txBody>
          <a:bodyPr/>
          <a:lstStyle/>
          <a:p>
            <a:pPr algn="l"/>
            <a:r>
              <a:rPr lang="en-US" sz="2000" b="1" dirty="0">
                <a:solidFill>
                  <a:schemeClr val="tx1"/>
                </a:solidFill>
              </a:rPr>
              <a:t>Supervisor </a:t>
            </a:r>
            <a:r>
              <a:rPr lang="en-US" sz="2000">
                <a:solidFill>
                  <a:schemeClr val="tx1"/>
                </a:solidFill>
              </a:rPr>
              <a:t>– Ms. </a:t>
            </a:r>
            <a:r>
              <a:rPr lang="en-US" sz="2000" dirty="0">
                <a:solidFill>
                  <a:schemeClr val="tx1"/>
                </a:solidFill>
              </a:rPr>
              <a:t>Chethana </a:t>
            </a:r>
            <a:r>
              <a:rPr lang="en-US" sz="2000" dirty="0" err="1">
                <a:solidFill>
                  <a:schemeClr val="tx1"/>
                </a:solidFill>
              </a:rPr>
              <a:t>Liyanapathirana</a:t>
            </a:r>
            <a:br>
              <a:rPr lang="en-US" sz="2000" dirty="0">
                <a:solidFill>
                  <a:schemeClr val="tx1"/>
                </a:solidFill>
              </a:rPr>
            </a:br>
            <a:r>
              <a:rPr lang="en-US" sz="2000" b="1" dirty="0">
                <a:solidFill>
                  <a:schemeClr val="tx1"/>
                </a:solidFill>
              </a:rPr>
              <a:t>Co-Supervisor</a:t>
            </a:r>
            <a:r>
              <a:rPr lang="en-US" sz="2000" dirty="0">
                <a:solidFill>
                  <a:schemeClr val="tx1"/>
                </a:solidFill>
              </a:rPr>
              <a:t> – Mr. </a:t>
            </a:r>
            <a:r>
              <a:rPr lang="en-US" sz="2000" dirty="0" err="1">
                <a:solidFill>
                  <a:schemeClr val="tx1"/>
                </a:solidFill>
              </a:rPr>
              <a:t>Deemantha</a:t>
            </a:r>
            <a:r>
              <a:rPr lang="en-US" sz="2000" dirty="0">
                <a:solidFill>
                  <a:schemeClr val="tx1"/>
                </a:solidFill>
              </a:rPr>
              <a:t> </a:t>
            </a:r>
            <a:r>
              <a:rPr lang="en-US" sz="2000" dirty="0" err="1">
                <a:solidFill>
                  <a:schemeClr val="tx1"/>
                </a:solidFill>
              </a:rPr>
              <a:t>Siriwardana</a:t>
            </a:r>
            <a:endParaRPr lang="en-US" dirty="0">
              <a:solidFill>
                <a:schemeClr val="tx1"/>
              </a:solidFill>
            </a:endParaRPr>
          </a:p>
          <a:p>
            <a:pPr algn="l"/>
            <a:endParaRPr lang="en-US" dirty="0">
              <a:solidFill>
                <a:schemeClr val="tx1"/>
              </a:solidFill>
            </a:endParaRPr>
          </a:p>
        </p:txBody>
      </p:sp>
      <p:graphicFrame>
        <p:nvGraphicFramePr>
          <p:cNvPr id="4" name="Table 4">
            <a:extLst>
              <a:ext uri="{FF2B5EF4-FFF2-40B4-BE49-F238E27FC236}">
                <a16:creationId xmlns:a16="http://schemas.microsoft.com/office/drawing/2014/main" id="{1026B33E-C799-43D3-8AD1-899CE347B4A9}"/>
              </a:ext>
            </a:extLst>
          </p:cNvPr>
          <p:cNvGraphicFramePr>
            <a:graphicFrameLocks noGrp="1"/>
          </p:cNvGraphicFramePr>
          <p:nvPr>
            <p:extLst>
              <p:ext uri="{D42A27DB-BD31-4B8C-83A1-F6EECF244321}">
                <p14:modId xmlns:p14="http://schemas.microsoft.com/office/powerpoint/2010/main" val="3338294790"/>
              </p:ext>
            </p:extLst>
          </p:nvPr>
        </p:nvGraphicFramePr>
        <p:xfrm>
          <a:off x="1828800" y="3200400"/>
          <a:ext cx="7188200" cy="1849120"/>
        </p:xfrm>
        <a:graphic>
          <a:graphicData uri="http://schemas.openxmlformats.org/drawingml/2006/table">
            <a:tbl>
              <a:tblPr firstRow="1" bandRow="1">
                <a:tableStyleId>{00A15C55-8517-42AA-B614-E9B94910E393}</a:tableStyleId>
              </a:tblPr>
              <a:tblGrid>
                <a:gridCol w="3594100">
                  <a:extLst>
                    <a:ext uri="{9D8B030D-6E8A-4147-A177-3AD203B41FA5}">
                      <a16:colId xmlns:a16="http://schemas.microsoft.com/office/drawing/2014/main" val="3870460887"/>
                    </a:ext>
                  </a:extLst>
                </a:gridCol>
                <a:gridCol w="3594100">
                  <a:extLst>
                    <a:ext uri="{9D8B030D-6E8A-4147-A177-3AD203B41FA5}">
                      <a16:colId xmlns:a16="http://schemas.microsoft.com/office/drawing/2014/main" val="203245908"/>
                    </a:ext>
                  </a:extLst>
                </a:gridCol>
              </a:tblGrid>
              <a:tr h="0">
                <a:tc>
                  <a:txBody>
                    <a:bodyPr/>
                    <a:lstStyle/>
                    <a:p>
                      <a:r>
                        <a:rPr lang="en-US" dirty="0"/>
                        <a:t>Student Name</a:t>
                      </a:r>
                    </a:p>
                  </a:txBody>
                  <a:tcPr/>
                </a:tc>
                <a:tc>
                  <a:txBody>
                    <a:bodyPr/>
                    <a:lstStyle/>
                    <a:p>
                      <a:r>
                        <a:rPr lang="en-US" dirty="0"/>
                        <a:t>Student ID</a:t>
                      </a:r>
                    </a:p>
                  </a:txBody>
                  <a:tcPr/>
                </a:tc>
                <a:extLst>
                  <a:ext uri="{0D108BD9-81ED-4DB2-BD59-A6C34878D82A}">
                    <a16:rowId xmlns:a16="http://schemas.microsoft.com/office/drawing/2014/main" val="533920739"/>
                  </a:ext>
                </a:extLst>
              </a:tr>
              <a:tr h="370840">
                <a:tc>
                  <a:txBody>
                    <a:bodyPr/>
                    <a:lstStyle/>
                    <a:p>
                      <a:r>
                        <a:rPr lang="en-US" dirty="0"/>
                        <a:t>Karandawala D.N</a:t>
                      </a:r>
                    </a:p>
                  </a:txBody>
                  <a:tcPr/>
                </a:tc>
                <a:tc>
                  <a:txBody>
                    <a:bodyPr/>
                    <a:lstStyle/>
                    <a:p>
                      <a:r>
                        <a:rPr lang="en-US" dirty="0"/>
                        <a:t>IT21023514</a:t>
                      </a:r>
                    </a:p>
                  </a:txBody>
                  <a:tcPr/>
                </a:tc>
                <a:extLst>
                  <a:ext uri="{0D108BD9-81ED-4DB2-BD59-A6C34878D82A}">
                    <a16:rowId xmlns:a16="http://schemas.microsoft.com/office/drawing/2014/main" val="3590225763"/>
                  </a:ext>
                </a:extLst>
              </a:tr>
              <a:tr h="370840">
                <a:tc>
                  <a:txBody>
                    <a:bodyPr/>
                    <a:lstStyle/>
                    <a:p>
                      <a:r>
                        <a:rPr lang="en-US" dirty="0" err="1"/>
                        <a:t>Yasuththara</a:t>
                      </a:r>
                      <a:r>
                        <a:rPr lang="en-US" dirty="0"/>
                        <a:t> B.G.V</a:t>
                      </a:r>
                    </a:p>
                  </a:txBody>
                  <a:tcPr/>
                </a:tc>
                <a:tc>
                  <a:txBody>
                    <a:bodyPr/>
                    <a:lstStyle/>
                    <a:p>
                      <a:r>
                        <a:rPr lang="en-US" dirty="0"/>
                        <a:t>IT20172282</a:t>
                      </a:r>
                    </a:p>
                  </a:txBody>
                  <a:tcPr/>
                </a:tc>
                <a:extLst>
                  <a:ext uri="{0D108BD9-81ED-4DB2-BD59-A6C34878D82A}">
                    <a16:rowId xmlns:a16="http://schemas.microsoft.com/office/drawing/2014/main" val="2748448407"/>
                  </a:ext>
                </a:extLst>
              </a:tr>
              <a:tr h="370840">
                <a:tc>
                  <a:txBody>
                    <a:bodyPr/>
                    <a:lstStyle/>
                    <a:p>
                      <a:r>
                        <a:rPr lang="en-US" dirty="0"/>
                        <a:t>Weerakoon R. A. D. D. C</a:t>
                      </a:r>
                    </a:p>
                  </a:txBody>
                  <a:tcPr/>
                </a:tc>
                <a:tc>
                  <a:txBody>
                    <a:bodyPr/>
                    <a:lstStyle/>
                    <a:p>
                      <a:r>
                        <a:rPr lang="en-US" dirty="0"/>
                        <a:t>IT21068164</a:t>
                      </a:r>
                    </a:p>
                  </a:txBody>
                  <a:tcPr/>
                </a:tc>
                <a:extLst>
                  <a:ext uri="{0D108BD9-81ED-4DB2-BD59-A6C34878D82A}">
                    <a16:rowId xmlns:a16="http://schemas.microsoft.com/office/drawing/2014/main" val="4144915110"/>
                  </a:ext>
                </a:extLst>
              </a:tr>
              <a:tr h="370840">
                <a:tc>
                  <a:txBody>
                    <a:bodyPr/>
                    <a:lstStyle/>
                    <a:p>
                      <a:r>
                        <a:rPr lang="en-US" dirty="0"/>
                        <a:t>Bandara </a:t>
                      </a:r>
                      <a:r>
                        <a:rPr lang="pl-PL" dirty="0"/>
                        <a:t>W H M T S</a:t>
                      </a:r>
                      <a:endParaRPr lang="en-US" dirty="0"/>
                    </a:p>
                  </a:txBody>
                  <a:tcPr/>
                </a:tc>
                <a:tc>
                  <a:txBody>
                    <a:bodyPr/>
                    <a:lstStyle/>
                    <a:p>
                      <a:r>
                        <a:rPr lang="en-US" dirty="0"/>
                        <a:t>IT21027642</a:t>
                      </a:r>
                    </a:p>
                  </a:txBody>
                  <a:tcPr/>
                </a:tc>
                <a:extLst>
                  <a:ext uri="{0D108BD9-81ED-4DB2-BD59-A6C34878D82A}">
                    <a16:rowId xmlns:a16="http://schemas.microsoft.com/office/drawing/2014/main" val="1414600416"/>
                  </a:ext>
                </a:extLst>
              </a:tr>
            </a:tbl>
          </a:graphicData>
        </a:graphic>
      </p:graphicFrame>
      <p:pic>
        <p:nvPicPr>
          <p:cNvPr id="6" name="Picture 5">
            <a:extLst>
              <a:ext uri="{FF2B5EF4-FFF2-40B4-BE49-F238E27FC236}">
                <a16:creationId xmlns:a16="http://schemas.microsoft.com/office/drawing/2014/main" id="{F577938E-9291-4BE4-BCFA-393A73077BD5}"/>
              </a:ext>
            </a:extLst>
          </p:cNvPr>
          <p:cNvPicPr>
            <a:picLocks noChangeAspect="1"/>
          </p:cNvPicPr>
          <p:nvPr/>
        </p:nvPicPr>
        <p:blipFill>
          <a:blip r:embed="rId2"/>
          <a:stretch>
            <a:fillRect/>
          </a:stretch>
        </p:blipFill>
        <p:spPr>
          <a:xfrm>
            <a:off x="9958310" y="4053840"/>
            <a:ext cx="2155980" cy="2209799"/>
          </a:xfrm>
          <a:prstGeom prst="rect">
            <a:avLst/>
          </a:prstGeom>
        </p:spPr>
      </p:pic>
    </p:spTree>
    <p:extLst>
      <p:ext uri="{BB962C8B-B14F-4D97-AF65-F5344CB8AC3E}">
        <p14:creationId xmlns:p14="http://schemas.microsoft.com/office/powerpoint/2010/main" val="158018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E8883F-180F-41FF-B53F-EF49BD9568CA}"/>
              </a:ext>
            </a:extLst>
          </p:cNvPr>
          <p:cNvSpPr>
            <a:spLocks noGrp="1"/>
          </p:cNvSpPr>
          <p:nvPr>
            <p:ph type="title"/>
          </p:nvPr>
        </p:nvSpPr>
        <p:spPr>
          <a:xfrm>
            <a:off x="304800" y="304800"/>
            <a:ext cx="11684000" cy="792162"/>
          </a:xfrm>
        </p:spPr>
        <p:txBody>
          <a:bodyPr anchor="ctr">
            <a:normAutofit/>
          </a:bodyPr>
          <a:lstStyle/>
          <a:p>
            <a:r>
              <a:rPr lang="en-US" dirty="0"/>
              <a:t>CONTENT</a:t>
            </a:r>
          </a:p>
        </p:txBody>
      </p:sp>
      <p:graphicFrame>
        <p:nvGraphicFramePr>
          <p:cNvPr id="8" name="Text Placeholder 5">
            <a:extLst>
              <a:ext uri="{FF2B5EF4-FFF2-40B4-BE49-F238E27FC236}">
                <a16:creationId xmlns:a16="http://schemas.microsoft.com/office/drawing/2014/main" id="{DF7BDEF0-AB0E-F1C8-DE10-61096F4B7647}"/>
              </a:ext>
            </a:extLst>
          </p:cNvPr>
          <p:cNvGraphicFramePr/>
          <p:nvPr>
            <p:extLst>
              <p:ext uri="{D42A27DB-BD31-4B8C-83A1-F6EECF244321}">
                <p14:modId xmlns:p14="http://schemas.microsoft.com/office/powerpoint/2010/main" val="3776397402"/>
              </p:ext>
            </p:extLst>
          </p:nvPr>
        </p:nvGraphicFramePr>
        <p:xfrm>
          <a:off x="304800" y="1143000"/>
          <a:ext cx="11582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28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1236-57D2-465F-AEBF-4EBE058505D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rPr>
              <a:t>Q1 - Journal Acceptance with Minor review</a:t>
            </a:r>
          </a:p>
        </p:txBody>
      </p:sp>
      <p:pic>
        <p:nvPicPr>
          <p:cNvPr id="8" name="Picture 7" descr="A close-up of a document&#10;&#10;Description automatically generated">
            <a:extLst>
              <a:ext uri="{FF2B5EF4-FFF2-40B4-BE49-F238E27FC236}">
                <a16:creationId xmlns:a16="http://schemas.microsoft.com/office/drawing/2014/main" id="{121731A5-C392-C476-1BA2-E5F3BF7D7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27" y="3692780"/>
            <a:ext cx="7003473" cy="2479420"/>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6A35F74D-AC9E-2E5D-21FD-82255CAC62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55456"/>
            <a:ext cx="7848600" cy="2561182"/>
          </a:xfrm>
          <a:prstGeom prst="rect">
            <a:avLst/>
          </a:prstGeom>
        </p:spPr>
      </p:pic>
      <p:pic>
        <p:nvPicPr>
          <p:cNvPr id="14" name="Picture 13" descr="A screenshot of a paper&#10;&#10;Description automatically generated">
            <a:extLst>
              <a:ext uri="{FF2B5EF4-FFF2-40B4-BE49-F238E27FC236}">
                <a16:creationId xmlns:a16="http://schemas.microsoft.com/office/drawing/2014/main" id="{72D0439A-6250-4D04-50B5-2F96547F09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0921" y="1356380"/>
            <a:ext cx="5811079" cy="4819284"/>
          </a:xfrm>
          <a:prstGeom prst="rect">
            <a:avLst/>
          </a:prstGeom>
        </p:spPr>
      </p:pic>
    </p:spTree>
    <p:extLst>
      <p:ext uri="{BB962C8B-B14F-4D97-AF65-F5344CB8AC3E}">
        <p14:creationId xmlns:p14="http://schemas.microsoft.com/office/powerpoint/2010/main" val="173671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B565-10C4-47A3-ADDE-E9CFC777AB15}"/>
              </a:ext>
            </a:extLst>
          </p:cNvPr>
          <p:cNvSpPr>
            <a:spLocks noGrp="1"/>
          </p:cNvSpPr>
          <p:nvPr>
            <p:ph type="title"/>
          </p:nvPr>
        </p:nvSpPr>
        <p:spPr>
          <a:xfrm>
            <a:off x="17106" y="304800"/>
            <a:ext cx="11684000" cy="792162"/>
          </a:xfrm>
        </p:spPr>
        <p:txBody>
          <a:bodyPr anchor="ctr">
            <a:normAutofit/>
          </a:bodyPr>
          <a:lstStyle/>
          <a:p>
            <a:r>
              <a:rPr lang="en-US" dirty="0">
                <a:effectLst>
                  <a:outerShdw blurRad="38100" dist="38100" dir="2700000" algn="tl">
                    <a:srgbClr val="000000">
                      <a:alpha val="43137"/>
                    </a:srgbClr>
                  </a:outerShdw>
                </a:effectLst>
              </a:rPr>
              <a:t>Introduction</a:t>
            </a:r>
          </a:p>
        </p:txBody>
      </p:sp>
      <p:sp>
        <p:nvSpPr>
          <p:cNvPr id="3" name="Content Placeholder 2">
            <a:extLst>
              <a:ext uri="{FF2B5EF4-FFF2-40B4-BE49-F238E27FC236}">
                <a16:creationId xmlns:a16="http://schemas.microsoft.com/office/drawing/2014/main" id="{CE1EEC17-8EE8-4BF9-ADA0-D9344A39AC63}"/>
              </a:ext>
            </a:extLst>
          </p:cNvPr>
          <p:cNvSpPr>
            <a:spLocks noGrp="1"/>
          </p:cNvSpPr>
          <p:nvPr>
            <p:ph sz="half" idx="1"/>
          </p:nvPr>
        </p:nvSpPr>
        <p:spPr>
          <a:xfrm>
            <a:off x="367352" y="1152501"/>
            <a:ext cx="8247610" cy="4922838"/>
          </a:xfrm>
        </p:spPr>
        <p:txBody>
          <a:bodyPr>
            <a:normAutofit/>
          </a:bodyPr>
          <a:lstStyle/>
          <a:p>
            <a:pPr>
              <a:buFont typeface="+mj-lt"/>
              <a:buAutoNum type="arabicPeriod"/>
            </a:pPr>
            <a:r>
              <a:rPr lang="en-US" sz="2200" b="0" i="0" dirty="0">
                <a:solidFill>
                  <a:srgbClr val="29261B"/>
                </a:solidFill>
                <a:effectLst/>
                <a:latin typeface="-apple-system"/>
              </a:rPr>
              <a:t>Machine learning models are increasingly being adopted across various industries for predictive analysis, improving decision-making and operational efficiency.</a:t>
            </a:r>
            <a:r>
              <a:rPr lang="en-US" sz="2200" dirty="0">
                <a:solidFill>
                  <a:srgbClr val="29261B"/>
                </a:solidFill>
                <a:latin typeface="-apple-system"/>
              </a:rPr>
              <a:t> </a:t>
            </a:r>
          </a:p>
          <a:p>
            <a:pPr>
              <a:buFont typeface="+mj-lt"/>
              <a:buAutoNum type="arabicPeriod"/>
            </a:pPr>
            <a:r>
              <a:rPr lang="en-US" sz="2200" dirty="0">
                <a:solidFill>
                  <a:srgbClr val="29261B"/>
                </a:solidFill>
                <a:latin typeface="-apple-system"/>
              </a:rPr>
              <a:t>Near 80%</a:t>
            </a:r>
            <a:r>
              <a:rPr lang="en-US" sz="2200" b="0" i="0" dirty="0">
                <a:solidFill>
                  <a:srgbClr val="29261B"/>
                </a:solidFill>
                <a:effectLst/>
                <a:latin typeface="-apple-system"/>
              </a:rPr>
              <a:t> of businesses globally use machine learning and AI technologies as of 2024.</a:t>
            </a:r>
          </a:p>
          <a:p>
            <a:pPr algn="l">
              <a:buFont typeface="+mj-lt"/>
              <a:buAutoNum type="arabicPeriod"/>
            </a:pPr>
            <a:r>
              <a:rPr lang="en-US" sz="2200" b="0" i="0" dirty="0">
                <a:solidFill>
                  <a:srgbClr val="29261B"/>
                </a:solidFill>
                <a:effectLst/>
                <a:latin typeface="-apple-system"/>
              </a:rPr>
              <a:t>Machine learning model security is at risk due to the possibility of manipulation by harmful inputs, which can result in inaccurate predictions or classifications.</a:t>
            </a:r>
          </a:p>
          <a:p>
            <a:pPr algn="l">
              <a:buFont typeface="+mj-lt"/>
              <a:buAutoNum type="arabicPeriod"/>
            </a:pPr>
            <a:r>
              <a:rPr lang="en-US" sz="2200" b="0" i="0" dirty="0">
                <a:solidFill>
                  <a:srgbClr val="29261B"/>
                </a:solidFill>
                <a:effectLst/>
                <a:latin typeface="-apple-system"/>
              </a:rPr>
              <a:t>Attacks for </a:t>
            </a:r>
            <a:r>
              <a:rPr lang="en-US" sz="2200" dirty="0">
                <a:solidFill>
                  <a:srgbClr val="29261B"/>
                </a:solidFill>
                <a:latin typeface="-apple-system"/>
              </a:rPr>
              <a:t>ML models </a:t>
            </a:r>
            <a:r>
              <a:rPr lang="en-US" sz="2200" b="0" i="0" dirty="0">
                <a:solidFill>
                  <a:srgbClr val="29261B"/>
                </a:solidFill>
                <a:effectLst/>
                <a:latin typeface="-apple-system"/>
              </a:rPr>
              <a:t>manipulate inputs or steal sensitive data, compromising model integrity and security.</a:t>
            </a:r>
          </a:p>
          <a:p>
            <a:pPr algn="l">
              <a:buFont typeface="+mj-lt"/>
              <a:buAutoNum type="arabicPeriod"/>
            </a:pPr>
            <a:r>
              <a:rPr lang="en-US" sz="2200" b="0" i="0" dirty="0">
                <a:solidFill>
                  <a:srgbClr val="29261B"/>
                </a:solidFill>
                <a:effectLst/>
                <a:latin typeface="-apple-system"/>
              </a:rPr>
              <a:t>This research specifically investigates the robustness of the Convolutional Neural Network (CNN) model against adversarial attacks and applies defenses against these attacks.</a:t>
            </a:r>
          </a:p>
        </p:txBody>
      </p:sp>
      <p:pic>
        <p:nvPicPr>
          <p:cNvPr id="4" name="Picture 3">
            <a:extLst>
              <a:ext uri="{FF2B5EF4-FFF2-40B4-BE49-F238E27FC236}">
                <a16:creationId xmlns:a16="http://schemas.microsoft.com/office/drawing/2014/main" id="{362B0C14-B33E-4BB5-B986-7B1BA4ACC7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7491" y="3581400"/>
            <a:ext cx="2957298" cy="2795317"/>
          </a:xfrm>
          <a:prstGeom prst="rect">
            <a:avLst/>
          </a:prstGeom>
          <a:noFill/>
        </p:spPr>
      </p:pic>
      <p:pic>
        <p:nvPicPr>
          <p:cNvPr id="8" name="Picture 7">
            <a:extLst>
              <a:ext uri="{FF2B5EF4-FFF2-40B4-BE49-F238E27FC236}">
                <a16:creationId xmlns:a16="http://schemas.microsoft.com/office/drawing/2014/main" id="{8ED4A784-03E2-34D3-313E-00BC18CCF50B}"/>
              </a:ext>
            </a:extLst>
          </p:cNvPr>
          <p:cNvPicPr>
            <a:picLocks noChangeAspect="1"/>
          </p:cNvPicPr>
          <p:nvPr/>
        </p:nvPicPr>
        <p:blipFill>
          <a:blip r:embed="rId4"/>
          <a:stretch>
            <a:fillRect/>
          </a:stretch>
        </p:blipFill>
        <p:spPr>
          <a:xfrm>
            <a:off x="8931837" y="-62241"/>
            <a:ext cx="1636766" cy="1648132"/>
          </a:xfrm>
          <a:prstGeom prst="rect">
            <a:avLst/>
          </a:prstGeom>
        </p:spPr>
      </p:pic>
      <p:pic>
        <p:nvPicPr>
          <p:cNvPr id="2050" name="Picture 2" descr="Free Stock Photo of Business and finance vector icon | Download Free Images  and Free Illustrations">
            <a:extLst>
              <a:ext uri="{FF2B5EF4-FFF2-40B4-BE49-F238E27FC236}">
                <a16:creationId xmlns:a16="http://schemas.microsoft.com/office/drawing/2014/main" id="{C88991DC-E8F3-E063-4A3E-91285135D5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91800" y="1858463"/>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3D6B1D8-B790-7B99-54DE-90C021949917}"/>
              </a:ext>
            </a:extLst>
          </p:cNvPr>
          <p:cNvPicPr>
            <a:picLocks noChangeAspect="1"/>
          </p:cNvPicPr>
          <p:nvPr/>
        </p:nvPicPr>
        <p:blipFill>
          <a:blip r:embed="rId6"/>
          <a:stretch>
            <a:fillRect/>
          </a:stretch>
        </p:blipFill>
        <p:spPr>
          <a:xfrm>
            <a:off x="10737641" y="54242"/>
            <a:ext cx="1287148" cy="1293277"/>
          </a:xfrm>
          <a:prstGeom prst="rect">
            <a:avLst/>
          </a:prstGeom>
        </p:spPr>
      </p:pic>
      <p:pic>
        <p:nvPicPr>
          <p:cNvPr id="12" name="Picture 11">
            <a:extLst>
              <a:ext uri="{FF2B5EF4-FFF2-40B4-BE49-F238E27FC236}">
                <a16:creationId xmlns:a16="http://schemas.microsoft.com/office/drawing/2014/main" id="{55414683-C186-A3A7-0139-1FBBBD8BD49C}"/>
              </a:ext>
            </a:extLst>
          </p:cNvPr>
          <p:cNvPicPr>
            <a:picLocks noChangeAspect="1"/>
          </p:cNvPicPr>
          <p:nvPr/>
        </p:nvPicPr>
        <p:blipFill>
          <a:blip r:embed="rId7"/>
          <a:stretch>
            <a:fillRect/>
          </a:stretch>
        </p:blipFill>
        <p:spPr>
          <a:xfrm>
            <a:off x="8836612" y="1508990"/>
            <a:ext cx="1473787" cy="1440376"/>
          </a:xfrm>
          <a:prstGeom prst="rect">
            <a:avLst/>
          </a:prstGeom>
        </p:spPr>
      </p:pic>
      <p:sp>
        <p:nvSpPr>
          <p:cNvPr id="5" name="TextBox 4">
            <a:extLst>
              <a:ext uri="{FF2B5EF4-FFF2-40B4-BE49-F238E27FC236}">
                <a16:creationId xmlns:a16="http://schemas.microsoft.com/office/drawing/2014/main" id="{86BC4D06-28D8-4B3A-E316-26865CD3C585}"/>
              </a:ext>
            </a:extLst>
          </p:cNvPr>
          <p:cNvSpPr txBox="1"/>
          <p:nvPr/>
        </p:nvSpPr>
        <p:spPr>
          <a:xfrm>
            <a:off x="1752600" y="6068940"/>
            <a:ext cx="4520853" cy="615553"/>
          </a:xfrm>
          <a:prstGeom prst="rect">
            <a:avLst/>
          </a:prstGeom>
          <a:noFill/>
        </p:spPr>
        <p:txBody>
          <a:bodyPr wrap="none" rtlCol="0">
            <a:spAutoFit/>
          </a:bodyPr>
          <a:lstStyle/>
          <a:p>
            <a:r>
              <a:rPr lang="en-US" sz="1600" dirty="0"/>
              <a:t>Resource: </a:t>
            </a:r>
            <a:r>
              <a:rPr lang="en-US" sz="1600" dirty="0">
                <a:hlinkClick r:id="rId8"/>
              </a:rPr>
              <a:t>https://techjury.net/blog/ai-statistics/</a:t>
            </a:r>
            <a:endParaRPr lang="en-US" sz="1600" dirty="0"/>
          </a:p>
          <a:p>
            <a:endParaRPr lang="en-US" dirty="0"/>
          </a:p>
        </p:txBody>
      </p:sp>
    </p:spTree>
    <p:extLst>
      <p:ext uri="{BB962C8B-B14F-4D97-AF65-F5344CB8AC3E}">
        <p14:creationId xmlns:p14="http://schemas.microsoft.com/office/powerpoint/2010/main" val="1763139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title"/>
          </p:nvPr>
        </p:nvSpPr>
        <p:spPr>
          <a:xfrm>
            <a:off x="304800" y="304800"/>
            <a:ext cx="11684000" cy="792162"/>
          </a:xfrm>
        </p:spPr>
        <p:txBody>
          <a:bodyPr anchor="ctr">
            <a:normAutofit/>
          </a:bodyPr>
          <a:lstStyle/>
          <a:p>
            <a:r>
              <a:rPr lang="en-US"/>
              <a:t>Research problem</a:t>
            </a:r>
            <a:endParaRPr lang="en-US" dirty="0"/>
          </a:p>
        </p:txBody>
      </p:sp>
      <p:sp>
        <p:nvSpPr>
          <p:cNvPr id="3" name="Subtitle 2">
            <a:extLst>
              <a:ext uri="{FF2B5EF4-FFF2-40B4-BE49-F238E27FC236}">
                <a16:creationId xmlns:a16="http://schemas.microsoft.com/office/drawing/2014/main" id="{7B585484-97E5-4317-86E4-426B68DB8574}"/>
              </a:ext>
            </a:extLst>
          </p:cNvPr>
          <p:cNvSpPr>
            <a:spLocks noGrp="1"/>
          </p:cNvSpPr>
          <p:nvPr>
            <p:ph sz="half" idx="1"/>
          </p:nvPr>
        </p:nvSpPr>
        <p:spPr>
          <a:xfrm>
            <a:off x="609600" y="1600201"/>
            <a:ext cx="5384800" cy="4525963"/>
          </a:xfrm>
        </p:spPr>
        <p:txBody>
          <a:bodyPr>
            <a:normAutofit/>
          </a:bodyPr>
          <a:lstStyle/>
          <a:p>
            <a:pPr algn="l">
              <a:buFont typeface="+mj-lt"/>
              <a:buAutoNum type="arabicPeriod"/>
            </a:pPr>
            <a:r>
              <a:rPr lang="en-US" b="0" i="0" dirty="0">
                <a:solidFill>
                  <a:srgbClr val="29261B"/>
                </a:solidFill>
                <a:effectLst/>
                <a:latin typeface="-apple-system"/>
              </a:rPr>
              <a:t>How can we </a:t>
            </a:r>
            <a:r>
              <a:rPr lang="en-US" dirty="0">
                <a:solidFill>
                  <a:srgbClr val="29261B"/>
                </a:solidFill>
                <a:latin typeface="-apple-system"/>
              </a:rPr>
              <a:t>make our model robust against these adversarial attacks?</a:t>
            </a:r>
          </a:p>
          <a:p>
            <a:pPr algn="l">
              <a:buFont typeface="+mj-lt"/>
              <a:buAutoNum type="arabicPeriod"/>
            </a:pPr>
            <a:r>
              <a:rPr lang="en-US" b="0" i="0" dirty="0">
                <a:solidFill>
                  <a:srgbClr val="29261B"/>
                </a:solidFill>
                <a:effectLst/>
                <a:latin typeface="-apple-system"/>
              </a:rPr>
              <a:t>What </a:t>
            </a:r>
            <a:r>
              <a:rPr lang="en-US" dirty="0">
                <a:solidFill>
                  <a:srgbClr val="29261B"/>
                </a:solidFill>
                <a:latin typeface="-apple-system"/>
              </a:rPr>
              <a:t>are the </a:t>
            </a:r>
            <a:r>
              <a:rPr lang="en-US" b="0" i="0" dirty="0">
                <a:solidFill>
                  <a:srgbClr val="29261B"/>
                </a:solidFill>
                <a:effectLst/>
                <a:latin typeface="-apple-system"/>
              </a:rPr>
              <a:t>defense mechanisms that can we apply to make the model robust?</a:t>
            </a:r>
          </a:p>
        </p:txBody>
      </p:sp>
      <p:pic>
        <p:nvPicPr>
          <p:cNvPr id="4" name="Picture 3">
            <a:extLst>
              <a:ext uri="{FF2B5EF4-FFF2-40B4-BE49-F238E27FC236}">
                <a16:creationId xmlns:a16="http://schemas.microsoft.com/office/drawing/2014/main" id="{F48A70A6-92EA-4F95-86E0-B759ECF1E61D}"/>
              </a:ext>
            </a:extLst>
          </p:cNvPr>
          <p:cNvPicPr>
            <a:picLocks noChangeAspect="1"/>
          </p:cNvPicPr>
          <p:nvPr/>
        </p:nvPicPr>
        <p:blipFill>
          <a:blip r:embed="rId2"/>
          <a:stretch>
            <a:fillRect/>
          </a:stretch>
        </p:blipFill>
        <p:spPr>
          <a:xfrm>
            <a:off x="6400800" y="990600"/>
            <a:ext cx="5384800" cy="4482846"/>
          </a:xfrm>
          <a:prstGeom prst="rect">
            <a:avLst/>
          </a:prstGeom>
          <a:noFill/>
        </p:spPr>
      </p:pic>
    </p:spTree>
    <p:extLst>
      <p:ext uri="{BB962C8B-B14F-4D97-AF65-F5344CB8AC3E}">
        <p14:creationId xmlns:p14="http://schemas.microsoft.com/office/powerpoint/2010/main" val="387127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1447800" y="1598613"/>
            <a:ext cx="4953000" cy="612774"/>
          </a:xfrm>
        </p:spPr>
        <p:txBody>
          <a:bodyPr>
            <a:normAutofit fontScale="90000"/>
          </a:bodyPr>
          <a:lstStyle/>
          <a:p>
            <a:r>
              <a:rPr lang="en-US" dirty="0"/>
              <a:t>Main Objective</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295400" y="2819399"/>
            <a:ext cx="5638800" cy="2133595"/>
          </a:xfrm>
        </p:spPr>
        <p:txBody>
          <a:bodyPr>
            <a:noAutofit/>
          </a:bodyPr>
          <a:lstStyle/>
          <a:p>
            <a:pPr algn="just"/>
            <a:r>
              <a:rPr lang="en-US" sz="2400" dirty="0">
                <a:solidFill>
                  <a:schemeClr val="tx1"/>
                </a:solidFill>
              </a:rPr>
              <a:t>To assess and evaluate the effect of the above-mentioned adversarial attacks on our proposed model and attempt to increase model strength against the given attacks.</a:t>
            </a:r>
          </a:p>
        </p:txBody>
      </p:sp>
      <p:pic>
        <p:nvPicPr>
          <p:cNvPr id="4" name="Picture 3">
            <a:extLst>
              <a:ext uri="{FF2B5EF4-FFF2-40B4-BE49-F238E27FC236}">
                <a16:creationId xmlns:a16="http://schemas.microsoft.com/office/drawing/2014/main" id="{93F3502F-E1F6-420F-A131-A3F4950399FB}"/>
              </a:ext>
            </a:extLst>
          </p:cNvPr>
          <p:cNvPicPr>
            <a:picLocks noChangeAspect="1"/>
          </p:cNvPicPr>
          <p:nvPr/>
        </p:nvPicPr>
        <p:blipFill>
          <a:blip r:embed="rId3"/>
          <a:stretch>
            <a:fillRect/>
          </a:stretch>
        </p:blipFill>
        <p:spPr>
          <a:xfrm>
            <a:off x="7772400" y="1905000"/>
            <a:ext cx="3848637" cy="2819394"/>
          </a:xfrm>
          <a:prstGeom prst="rect">
            <a:avLst/>
          </a:prstGeom>
        </p:spPr>
      </p:pic>
      <p:cxnSp>
        <p:nvCxnSpPr>
          <p:cNvPr id="6" name="Straight Connector 5">
            <a:extLst>
              <a:ext uri="{FF2B5EF4-FFF2-40B4-BE49-F238E27FC236}">
                <a16:creationId xmlns:a16="http://schemas.microsoft.com/office/drawing/2014/main" id="{E77B9A48-005B-43BA-A0A7-C9CE226164DB}"/>
              </a:ext>
            </a:extLst>
          </p:cNvPr>
          <p:cNvCxnSpPr>
            <a:cxnSpLocks/>
          </p:cNvCxnSpPr>
          <p:nvPr/>
        </p:nvCxnSpPr>
        <p:spPr>
          <a:xfrm>
            <a:off x="1371600" y="2438400"/>
            <a:ext cx="5486400" cy="0"/>
          </a:xfrm>
          <a:prstGeom prst="line">
            <a:avLst/>
          </a:prstGeom>
          <a:ln w="762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97834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838200" y="381000"/>
            <a:ext cx="10363200" cy="612774"/>
          </a:xfrm>
        </p:spPr>
        <p:txBody>
          <a:bodyPr>
            <a:normAutofit fontScale="90000"/>
          </a:bodyPr>
          <a:lstStyle/>
          <a:p>
            <a:r>
              <a:rPr lang="en-US" dirty="0"/>
              <a:t>Sub Objectives</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066800" y="1219200"/>
            <a:ext cx="9525000" cy="1752600"/>
          </a:xfrm>
        </p:spPr>
        <p:txBody>
          <a:bodyPr>
            <a:noAutofit/>
          </a:bodyPr>
          <a:lstStyle/>
          <a:p>
            <a:pPr marL="457200" indent="-457200" algn="l">
              <a:buFont typeface="Wingdings" panose="05000000000000000000" pitchFamily="2" charset="2"/>
              <a:buChar char="Ø"/>
            </a:pPr>
            <a:r>
              <a:rPr lang="en-US" sz="2000" dirty="0">
                <a:solidFill>
                  <a:schemeClr val="tx1"/>
                </a:solidFill>
              </a:rPr>
              <a:t>Build a neural network model with high accuracy for a Heart disease dataset.</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Apply adversarial attacks against the model to identify changes in accuracy and evaluate the extent of the attack's impact by comparing accuracies.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Identify and test defense mechanisms to make the model robust against the said attacks.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Build a system that allows a user to input a model that will be tested against the attack and suggest methods to make the model robust if the model is affected.</a:t>
            </a:r>
          </a:p>
        </p:txBody>
      </p:sp>
    </p:spTree>
    <p:extLst>
      <p:ext uri="{BB962C8B-B14F-4D97-AF65-F5344CB8AC3E}">
        <p14:creationId xmlns:p14="http://schemas.microsoft.com/office/powerpoint/2010/main" val="363915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914400" y="228600"/>
            <a:ext cx="10363200" cy="612774"/>
          </a:xfrm>
        </p:spPr>
        <p:txBody>
          <a:bodyPr>
            <a:noAutofit/>
          </a:bodyPr>
          <a:lstStyle/>
          <a:p>
            <a:r>
              <a:rPr lang="en-US" sz="3600" dirty="0"/>
              <a:t>System Diagram</a:t>
            </a:r>
          </a:p>
        </p:txBody>
      </p:sp>
      <p:pic>
        <p:nvPicPr>
          <p:cNvPr id="5" name="Picture 4" descr="A screenshot of a computer screen&#10;&#10;Description automatically generated">
            <a:extLst>
              <a:ext uri="{FF2B5EF4-FFF2-40B4-BE49-F238E27FC236}">
                <a16:creationId xmlns:a16="http://schemas.microsoft.com/office/drawing/2014/main" id="{C3EB1D17-4A73-0764-1B9B-2563BD38E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53" y="914400"/>
            <a:ext cx="10668000" cy="5334000"/>
          </a:xfrm>
          <a:prstGeom prst="rect">
            <a:avLst/>
          </a:prstGeom>
        </p:spPr>
      </p:pic>
    </p:spTree>
    <p:extLst>
      <p:ext uri="{BB962C8B-B14F-4D97-AF65-F5344CB8AC3E}">
        <p14:creationId xmlns:p14="http://schemas.microsoft.com/office/powerpoint/2010/main" val="159390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914400" y="228600"/>
            <a:ext cx="10363200" cy="612774"/>
          </a:xfrm>
        </p:spPr>
        <p:txBody>
          <a:bodyPr>
            <a:noAutofit/>
          </a:bodyPr>
          <a:lstStyle/>
          <a:p>
            <a:r>
              <a:rPr lang="en-US" sz="3600" dirty="0"/>
              <a:t>Defensive Strategies</a:t>
            </a:r>
          </a:p>
        </p:txBody>
      </p:sp>
      <p:pic>
        <p:nvPicPr>
          <p:cNvPr id="4" name="Picture 3" descr="A diagram of a defense strategy&#10;&#10;Description automatically generated">
            <a:extLst>
              <a:ext uri="{FF2B5EF4-FFF2-40B4-BE49-F238E27FC236}">
                <a16:creationId xmlns:a16="http://schemas.microsoft.com/office/drawing/2014/main" id="{32B3CFAC-ADA9-EBC1-D22A-0C28A10964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841374"/>
            <a:ext cx="9296400" cy="5600700"/>
          </a:xfrm>
          <a:prstGeom prst="rect">
            <a:avLst/>
          </a:prstGeom>
        </p:spPr>
      </p:pic>
    </p:spTree>
    <p:extLst>
      <p:ext uri="{BB962C8B-B14F-4D97-AF65-F5344CB8AC3E}">
        <p14:creationId xmlns:p14="http://schemas.microsoft.com/office/powerpoint/2010/main" val="323029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C6625-9AEC-9EA0-D233-23EEE19221E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1D5808-F24B-E347-417A-689EBCC33B70}"/>
              </a:ext>
            </a:extLst>
          </p:cNvPr>
          <p:cNvSpPr>
            <a:spLocks noGrp="1"/>
          </p:cNvSpPr>
          <p:nvPr>
            <p:ph type="title"/>
          </p:nvPr>
        </p:nvSpPr>
        <p:spPr>
          <a:xfrm>
            <a:off x="4758871" y="181520"/>
            <a:ext cx="2467429"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D5992B51-F5F1-D3A9-208D-F7A761B635D0}"/>
              </a:ext>
            </a:extLst>
          </p:cNvPr>
          <p:cNvSpPr txBox="1"/>
          <p:nvPr/>
        </p:nvSpPr>
        <p:spPr>
          <a:xfrm>
            <a:off x="979713" y="1336119"/>
            <a:ext cx="10025744" cy="3693319"/>
          </a:xfrm>
          <a:prstGeom prst="rect">
            <a:avLst/>
          </a:prstGeom>
          <a:noFill/>
        </p:spPr>
        <p:txBody>
          <a:bodyPr wrap="square" rtlCol="0">
            <a:spAutoFit/>
          </a:bodyPr>
          <a:lstStyle/>
          <a:p>
            <a:pPr marR="457200" algn="l"/>
            <a:r>
              <a:rPr lang="en-US" sz="2000" dirty="0"/>
              <a:t>[1] A. Qayyum, J. Qadir, M. Bilal and A. Al-Fuqaha, "Secure and Robust Machine Learning for Healthcare: A Survey," in IEEE Reviews in Biomedical Engineering, vol. 14, pp. 156-180, 2021, </a:t>
            </a:r>
            <a:r>
              <a:rPr lang="en-US" sz="2000" dirty="0" err="1"/>
              <a:t>doi</a:t>
            </a:r>
            <a:r>
              <a:rPr lang="en-US" sz="2000" dirty="0"/>
              <a:t>: 10.1109/RBME.2020.3013489. </a:t>
            </a:r>
            <a:endParaRPr lang="en-US" sz="2000" dirty="0">
              <a:solidFill>
                <a:srgbClr val="000000"/>
              </a:solidFill>
              <a:latin typeface="Calibri" panose="020F0502020204030204" pitchFamily="34" charset="0"/>
            </a:endParaRPr>
          </a:p>
          <a:p>
            <a:pPr marR="457200" algn="l"/>
            <a:r>
              <a:rPr lang="en-US" sz="2000" dirty="0"/>
              <a:t> </a:t>
            </a:r>
          </a:p>
          <a:p>
            <a:r>
              <a:rPr lang="en-US" sz="2000" dirty="0"/>
              <a:t>[2] M. Xue, C. Yuan, H. Wu, Y. Zhang and W. Liu, "Machine Learning Security: Threats, Countermeasures, and Evaluations," in IEEE Access, vol. 8, pp. 74720-74742, 2020, </a:t>
            </a:r>
            <a:r>
              <a:rPr lang="en-US" sz="2000" dirty="0" err="1"/>
              <a:t>doi</a:t>
            </a:r>
            <a:r>
              <a:rPr lang="en-US" sz="2000" dirty="0"/>
              <a:t>: 10.1109/ACCESS.2020.2987435. </a:t>
            </a:r>
          </a:p>
          <a:p>
            <a:endParaRPr lang="en-US" sz="2000" dirty="0"/>
          </a:p>
          <a:p>
            <a:r>
              <a:rPr lang="en-US" sz="2000" dirty="0"/>
              <a:t>[3] </a:t>
            </a:r>
            <a:r>
              <a:rPr lang="en-US" sz="2000" dirty="0" err="1"/>
              <a:t>sedawei</a:t>
            </a:r>
            <a:r>
              <a:rPr lang="en-US" sz="2000" dirty="0"/>
              <a:t>, O. (2023) CVD_CLEANED, Kaggle. Available at: https://www.kaggle.com/datasets/omersedawei/cvd-cleaned/data (Accessed: 02 January 2024). </a:t>
            </a:r>
          </a:p>
          <a:p>
            <a:endParaRPr lang="en-US" sz="1400" dirty="0"/>
          </a:p>
        </p:txBody>
      </p:sp>
    </p:spTree>
    <p:extLst>
      <p:ext uri="{BB962C8B-B14F-4D97-AF65-F5344CB8AC3E}">
        <p14:creationId xmlns:p14="http://schemas.microsoft.com/office/powerpoint/2010/main" val="1897412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a:xfrm>
            <a:off x="-685800" y="2875186"/>
            <a:ext cx="10363200" cy="1362075"/>
          </a:xfrm>
        </p:spPr>
        <p:txBody>
          <a:bodyPr/>
          <a:lstStyle/>
          <a:p>
            <a:pPr algn="ctr"/>
            <a:r>
              <a:rPr lang="en-US" dirty="0"/>
              <a:t>IT21023514|Karandawala </a:t>
            </a:r>
            <a:r>
              <a:rPr lang="en-US" dirty="0" err="1"/>
              <a:t>d.n</a:t>
            </a:r>
            <a:endParaRPr lang="en-US" dirty="0"/>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pPr algn="ctr"/>
            <a:r>
              <a:rPr lang="en-US" dirty="0"/>
              <a:t>Bachelor of Science (Hons) in Information Technology</a:t>
            </a:r>
          </a:p>
          <a:p>
            <a:pPr algn="ctr"/>
            <a:r>
              <a:rPr lang="en-US" dirty="0"/>
              <a:t> Specializing in Cyber Security</a:t>
            </a:r>
          </a:p>
        </p:txBody>
      </p:sp>
      <p:sp>
        <p:nvSpPr>
          <p:cNvPr id="4" name="Rectangle 3">
            <a:extLst>
              <a:ext uri="{FF2B5EF4-FFF2-40B4-BE49-F238E27FC236}">
                <a16:creationId xmlns:a16="http://schemas.microsoft.com/office/drawing/2014/main" id="{5FB98E66-DBD5-4B29-AC68-A58A70C64231}"/>
              </a:ext>
            </a:extLst>
          </p:cNvPr>
          <p:cNvSpPr/>
          <p:nvPr/>
        </p:nvSpPr>
        <p:spPr>
          <a:xfrm>
            <a:off x="3226269"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a:t>
            </a:r>
            <a:r>
              <a:rPr lang="en-US" dirty="0">
                <a:solidFill>
                  <a:schemeClr val="tx1"/>
                </a:solidFill>
              </a:rPr>
              <a:t>Karandawala D.N </a:t>
            </a:r>
            <a:r>
              <a:rPr lang="en-US" sz="1800" dirty="0">
                <a:solidFill>
                  <a:schemeClr val="tx1"/>
                </a:solidFill>
              </a:rPr>
              <a:t>| R24-102</a:t>
            </a:r>
            <a:endParaRPr lang="en-US" sz="1800" b="0" dirty="0">
              <a:solidFill>
                <a:schemeClr val="tx1"/>
              </a:solidFill>
            </a:endParaRPr>
          </a:p>
        </p:txBody>
      </p:sp>
      <p:pic>
        <p:nvPicPr>
          <p:cNvPr id="8" name="Picture 7">
            <a:extLst>
              <a:ext uri="{FF2B5EF4-FFF2-40B4-BE49-F238E27FC236}">
                <a16:creationId xmlns:a16="http://schemas.microsoft.com/office/drawing/2014/main" id="{060FAA25-CE9B-7658-B914-1EDE6B7E2D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8400" y="76200"/>
            <a:ext cx="2133600" cy="2438400"/>
          </a:xfrm>
          <a:prstGeom prst="rect">
            <a:avLst/>
          </a:prstGeom>
        </p:spPr>
      </p:pic>
    </p:spTree>
    <p:extLst>
      <p:ext uri="{BB962C8B-B14F-4D97-AF65-F5344CB8AC3E}">
        <p14:creationId xmlns:p14="http://schemas.microsoft.com/office/powerpoint/2010/main" val="218140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523609" y="2642047"/>
            <a:ext cx="7806254" cy="37036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en-US" sz="2200" dirty="0"/>
              <a:t>Boundary Attack(BA) is a black box adversarial attack.</a:t>
            </a:r>
          </a:p>
          <a:p>
            <a:pPr>
              <a:buFont typeface="Wingdings" panose="05000000000000000000" pitchFamily="2" charset="2"/>
              <a:buChar char="q"/>
            </a:pPr>
            <a:r>
              <a:rPr lang="en-US" sz="2200" dirty="0"/>
              <a:t>Decision Base Attack- Perturbations are made to the target variable.</a:t>
            </a:r>
          </a:p>
          <a:p>
            <a:pPr>
              <a:buFont typeface="Wingdings" panose="05000000000000000000" pitchFamily="2" charset="2"/>
              <a:buChar char="q"/>
            </a:pPr>
            <a:r>
              <a:rPr lang="en-US" sz="2200" dirty="0"/>
              <a:t>BA algorithm is initialized at an adversarial example and gradually moves closer to the accurately classified example.</a:t>
            </a:r>
          </a:p>
        </p:txBody>
      </p:sp>
      <p:pic>
        <p:nvPicPr>
          <p:cNvPr id="8" name="Picture 7">
            <a:extLst>
              <a:ext uri="{FF2B5EF4-FFF2-40B4-BE49-F238E27FC236}">
                <a16:creationId xmlns:a16="http://schemas.microsoft.com/office/drawing/2014/main" id="{06A4DF10-6700-AA6A-400B-3B20D57F695D}"/>
              </a:ext>
            </a:extLst>
          </p:cNvPr>
          <p:cNvPicPr>
            <a:picLocks noChangeAspect="1"/>
          </p:cNvPicPr>
          <p:nvPr/>
        </p:nvPicPr>
        <p:blipFill>
          <a:blip r:embed="rId3"/>
          <a:stretch>
            <a:fillRect/>
          </a:stretch>
        </p:blipFill>
        <p:spPr>
          <a:xfrm>
            <a:off x="8305800" y="1226143"/>
            <a:ext cx="3462854" cy="3991505"/>
          </a:xfrm>
          <a:prstGeom prst="rect">
            <a:avLst/>
          </a:prstGeom>
        </p:spPr>
      </p:pic>
      <p:sp>
        <p:nvSpPr>
          <p:cNvPr id="9" name="Rectangle 8">
            <a:extLst>
              <a:ext uri="{FF2B5EF4-FFF2-40B4-BE49-F238E27FC236}">
                <a16:creationId xmlns:a16="http://schemas.microsoft.com/office/drawing/2014/main" id="{539974AF-0804-FDC2-A020-2557A04E931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0" name="Title 4">
            <a:extLst>
              <a:ext uri="{FF2B5EF4-FFF2-40B4-BE49-F238E27FC236}">
                <a16:creationId xmlns:a16="http://schemas.microsoft.com/office/drawing/2014/main" id="{6A84608D-9CC4-24B2-9FDF-DEBE100FA246}"/>
              </a:ext>
            </a:extLst>
          </p:cNvPr>
          <p:cNvSpPr txBox="1">
            <a:spLocks/>
          </p:cNvSpPr>
          <p:nvPr/>
        </p:nvSpPr>
        <p:spPr>
          <a:xfrm>
            <a:off x="198617" y="43398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INTRODUCTION AND BACKGROUND</a:t>
            </a:r>
          </a:p>
        </p:txBody>
      </p:sp>
      <p:sp>
        <p:nvSpPr>
          <p:cNvPr id="2" name="TextBox 1">
            <a:extLst>
              <a:ext uri="{FF2B5EF4-FFF2-40B4-BE49-F238E27FC236}">
                <a16:creationId xmlns:a16="http://schemas.microsoft.com/office/drawing/2014/main" id="{66C8743C-9CC3-FFDE-F496-57509AD838CB}"/>
              </a:ext>
            </a:extLst>
          </p:cNvPr>
          <p:cNvSpPr txBox="1"/>
          <p:nvPr/>
        </p:nvSpPr>
        <p:spPr>
          <a:xfrm>
            <a:off x="859424" y="1780273"/>
            <a:ext cx="5236576" cy="861774"/>
          </a:xfrm>
          <a:prstGeom prst="rect">
            <a:avLst/>
          </a:prstGeom>
          <a:noFill/>
        </p:spPr>
        <p:txBody>
          <a:bodyPr wrap="square">
            <a:spAutoFit/>
          </a:bodyPr>
          <a:lstStyle/>
          <a:p>
            <a:pPr marL="0" indent="0">
              <a:buNone/>
            </a:pPr>
            <a:r>
              <a:rPr lang="en-US" sz="2800" b="1" dirty="0"/>
              <a:t>Boundary attack(BA).</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2681872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B9824-3690-49AB-95C3-CED83995C73F}"/>
              </a:ext>
            </a:extLst>
          </p:cNvPr>
          <p:cNvSpPr>
            <a:spLocks noGrp="1"/>
          </p:cNvSpPr>
          <p:nvPr>
            <p:ph sz="half" idx="1"/>
          </p:nvPr>
        </p:nvSpPr>
        <p:spPr>
          <a:xfrm>
            <a:off x="609600" y="1600201"/>
            <a:ext cx="5384800" cy="4525963"/>
          </a:xfrm>
        </p:spPr>
        <p:txBody>
          <a:bodyPr>
            <a:normAutofit/>
          </a:bodyPr>
          <a:lstStyle/>
          <a:p>
            <a:pPr marL="0" indent="0">
              <a:buNone/>
            </a:pPr>
            <a:r>
              <a:rPr lang="en-US" dirty="0"/>
              <a:t>Is neural network model trained on tabular data sensitive to Boundary Attacks?</a:t>
            </a:r>
          </a:p>
          <a:p>
            <a:pPr marL="0" indent="0">
              <a:buNone/>
            </a:pPr>
            <a:endParaRPr lang="en-US" dirty="0"/>
          </a:p>
          <a:p>
            <a:pPr marL="0" indent="0">
              <a:buNone/>
            </a:pPr>
            <a:r>
              <a:rPr lang="en-US" dirty="0"/>
              <a:t>What mechanisms can be applied to make the model robust against this attack?</a:t>
            </a:r>
          </a:p>
          <a:p>
            <a:pPr marL="0" indent="0">
              <a:buNone/>
            </a:pPr>
            <a:endParaRPr lang="en-US" dirty="0"/>
          </a:p>
        </p:txBody>
      </p:sp>
      <p:sp>
        <p:nvSpPr>
          <p:cNvPr id="4" name="Rectangle 3">
            <a:extLst>
              <a:ext uri="{FF2B5EF4-FFF2-40B4-BE49-F238E27FC236}">
                <a16:creationId xmlns:a16="http://schemas.microsoft.com/office/drawing/2014/main" id="{68C02196-F27E-F43E-25E0-1473BD2B68B0}"/>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8" name="Title 4">
            <a:extLst>
              <a:ext uri="{FF2B5EF4-FFF2-40B4-BE49-F238E27FC236}">
                <a16:creationId xmlns:a16="http://schemas.microsoft.com/office/drawing/2014/main" id="{38FC021B-5175-211A-E491-A62686F0DCE9}"/>
              </a:ext>
            </a:extLst>
          </p:cNvPr>
          <p:cNvSpPr txBox="1">
            <a:spLocks/>
          </p:cNvSpPr>
          <p:nvPr/>
        </p:nvSpPr>
        <p:spPr>
          <a:xfrm>
            <a:off x="304800" y="33575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Question</a:t>
            </a:r>
          </a:p>
        </p:txBody>
      </p:sp>
      <p:pic>
        <p:nvPicPr>
          <p:cNvPr id="4098" name="Picture 2" descr="Question - Wikipedia">
            <a:extLst>
              <a:ext uri="{FF2B5EF4-FFF2-40B4-BE49-F238E27FC236}">
                <a16:creationId xmlns:a16="http://schemas.microsoft.com/office/drawing/2014/main" id="{7B81606C-B229-ED31-FB35-63816D214B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5800" y="1864110"/>
            <a:ext cx="2033482"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C7C344-FF2D-4BF1-941B-45823ABCD8C3}"/>
              </a:ext>
            </a:extLst>
          </p:cNvPr>
          <p:cNvSpPr>
            <a:spLocks noGrp="1"/>
          </p:cNvSpPr>
          <p:nvPr>
            <p:ph idx="1"/>
          </p:nvPr>
        </p:nvSpPr>
        <p:spPr>
          <a:xfrm>
            <a:off x="685800" y="1371600"/>
            <a:ext cx="10591800" cy="3581400"/>
          </a:xfrm>
          <a:prstGeom prst="rect">
            <a:avLst/>
          </a:prstGeom>
          <a:ln w="38100">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lstStyle/>
          <a:p>
            <a:r>
              <a:rPr lang="en-US" dirty="0"/>
              <a:t>Most existing researches apply Boundary attacks on image datasets. </a:t>
            </a:r>
          </a:p>
          <a:p>
            <a:pPr marL="0" indent="0">
              <a:buNone/>
            </a:pPr>
            <a:endParaRPr lang="en-US" dirty="0"/>
          </a:p>
          <a:p>
            <a:r>
              <a:rPr lang="en-US" dirty="0"/>
              <a:t>No research has been applied and tested adversarial attacks on CNN models trained on tabular datasets.</a:t>
            </a:r>
          </a:p>
        </p:txBody>
      </p:sp>
      <p:sp>
        <p:nvSpPr>
          <p:cNvPr id="4" name="Rectangle 3">
            <a:extLst>
              <a:ext uri="{FF2B5EF4-FFF2-40B4-BE49-F238E27FC236}">
                <a16:creationId xmlns:a16="http://schemas.microsoft.com/office/drawing/2014/main" id="{A261B8A6-8D7F-A372-3757-070D16968289}"/>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1" name="Title 4">
            <a:extLst>
              <a:ext uri="{FF2B5EF4-FFF2-40B4-BE49-F238E27FC236}">
                <a16:creationId xmlns:a16="http://schemas.microsoft.com/office/drawing/2014/main" id="{50D85C16-40F0-725B-B7D6-08F04B369984}"/>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GAP</a:t>
            </a:r>
          </a:p>
        </p:txBody>
      </p:sp>
    </p:spTree>
    <p:extLst>
      <p:ext uri="{BB962C8B-B14F-4D97-AF65-F5344CB8AC3E}">
        <p14:creationId xmlns:p14="http://schemas.microsoft.com/office/powerpoint/2010/main" val="1437082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4F4330F-607C-4A67-861C-C6C18E0F926F}"/>
              </a:ext>
            </a:extLst>
          </p:cNvPr>
          <p:cNvGraphicFramePr>
            <a:graphicFrameLocks noGrp="1"/>
          </p:cNvGraphicFramePr>
          <p:nvPr>
            <p:ph idx="1"/>
          </p:nvPr>
        </p:nvGraphicFramePr>
        <p:xfrm>
          <a:off x="990600" y="1371600"/>
          <a:ext cx="10439399" cy="4563959"/>
        </p:xfrm>
        <a:graphic>
          <a:graphicData uri="http://schemas.openxmlformats.org/drawingml/2006/table">
            <a:tbl>
              <a:tblPr firstRow="1" firstCol="1" bandRow="1">
                <a:tableStyleId>{69CF1AB2-1976-4502-BF36-3FF5EA218861}</a:tableStyleId>
              </a:tblPr>
              <a:tblGrid>
                <a:gridCol w="2911191">
                  <a:extLst>
                    <a:ext uri="{9D8B030D-6E8A-4147-A177-3AD203B41FA5}">
                      <a16:colId xmlns:a16="http://schemas.microsoft.com/office/drawing/2014/main" val="691655032"/>
                    </a:ext>
                  </a:extLst>
                </a:gridCol>
                <a:gridCol w="1320425">
                  <a:extLst>
                    <a:ext uri="{9D8B030D-6E8A-4147-A177-3AD203B41FA5}">
                      <a16:colId xmlns:a16="http://schemas.microsoft.com/office/drawing/2014/main" val="3836429839"/>
                    </a:ext>
                  </a:extLst>
                </a:gridCol>
                <a:gridCol w="1307019">
                  <a:extLst>
                    <a:ext uri="{9D8B030D-6E8A-4147-A177-3AD203B41FA5}">
                      <a16:colId xmlns:a16="http://schemas.microsoft.com/office/drawing/2014/main" val="2559868102"/>
                    </a:ext>
                  </a:extLst>
                </a:gridCol>
                <a:gridCol w="1307019">
                  <a:extLst>
                    <a:ext uri="{9D8B030D-6E8A-4147-A177-3AD203B41FA5}">
                      <a16:colId xmlns:a16="http://schemas.microsoft.com/office/drawing/2014/main" val="1585076213"/>
                    </a:ext>
                  </a:extLst>
                </a:gridCol>
                <a:gridCol w="1851052">
                  <a:extLst>
                    <a:ext uri="{9D8B030D-6E8A-4147-A177-3AD203B41FA5}">
                      <a16:colId xmlns:a16="http://schemas.microsoft.com/office/drawing/2014/main" val="1875624222"/>
                    </a:ext>
                  </a:extLst>
                </a:gridCol>
                <a:gridCol w="1742693">
                  <a:extLst>
                    <a:ext uri="{9D8B030D-6E8A-4147-A177-3AD203B41FA5}">
                      <a16:colId xmlns:a16="http://schemas.microsoft.com/office/drawing/2014/main" val="2143212972"/>
                    </a:ext>
                  </a:extLst>
                </a:gridCol>
              </a:tblGrid>
              <a:tr h="562559">
                <a:tc>
                  <a:txBody>
                    <a:bodyPr/>
                    <a:lstStyle/>
                    <a:p>
                      <a:pPr marL="0" marR="0" algn="ctr" fontAlgn="base">
                        <a:lnSpc>
                          <a:spcPct val="150000"/>
                        </a:lnSpc>
                        <a:spcBef>
                          <a:spcPts val="0"/>
                        </a:spcBef>
                        <a:spcAft>
                          <a:spcPts val="0"/>
                        </a:spcAft>
                      </a:pPr>
                      <a:r>
                        <a:rPr lang="en-US" sz="1400" dirty="0">
                          <a:effectLst/>
                        </a:rPr>
                        <a:t>Requirements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A[4]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B[5]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C[6]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D[7]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Disease Prediction</a:t>
                      </a:r>
                    </a:p>
                  </a:txBody>
                  <a:tcPr marL="0" marR="0" marT="0" marB="0"/>
                </a:tc>
                <a:extLst>
                  <a:ext uri="{0D108BD9-81ED-4DB2-BD59-A6C34878D82A}">
                    <a16:rowId xmlns:a16="http://schemas.microsoft.com/office/drawing/2014/main" val="928430402"/>
                  </a:ext>
                </a:extLst>
              </a:tr>
              <a:tr h="666900">
                <a:tc>
                  <a:txBody>
                    <a:bodyPr/>
                    <a:lstStyle/>
                    <a:p>
                      <a:pPr marL="0" marR="0" fontAlgn="base">
                        <a:lnSpc>
                          <a:spcPct val="150000"/>
                        </a:lnSpc>
                        <a:spcBef>
                          <a:spcPts val="0"/>
                        </a:spcBef>
                        <a:spcAft>
                          <a:spcPts val="0"/>
                        </a:spcAft>
                      </a:pPr>
                      <a:r>
                        <a:rPr lang="en-US" sz="1400" dirty="0">
                          <a:effectLst/>
                        </a:rPr>
                        <a:t>Black-Box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53320195"/>
                  </a:ext>
                </a:extLst>
              </a:tr>
              <a:tr h="666900">
                <a:tc>
                  <a:txBody>
                    <a:bodyPr/>
                    <a:lstStyle/>
                    <a:p>
                      <a:pPr marL="0" marR="0" fontAlgn="base">
                        <a:lnSpc>
                          <a:spcPct val="150000"/>
                        </a:lnSpc>
                        <a:spcBef>
                          <a:spcPts val="0"/>
                        </a:spcBef>
                        <a:spcAft>
                          <a:spcPts val="0"/>
                        </a:spcAft>
                      </a:pPr>
                      <a:r>
                        <a:rPr lang="en-US" sz="1400" dirty="0">
                          <a:effectLst/>
                        </a:rPr>
                        <a:t>Decision Based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61969525"/>
                  </a:ext>
                </a:extLst>
              </a:tr>
              <a:tr h="666900">
                <a:tc>
                  <a:txBody>
                    <a:bodyPr/>
                    <a:lstStyle/>
                    <a:p>
                      <a:pPr marL="0" marR="0" fontAlgn="base">
                        <a:lnSpc>
                          <a:spcPct val="150000"/>
                        </a:lnSpc>
                        <a:spcBef>
                          <a:spcPts val="0"/>
                        </a:spcBef>
                        <a:spcAft>
                          <a:spcPts val="0"/>
                        </a:spcAft>
                      </a:pPr>
                      <a:r>
                        <a:rPr lang="en-US" sz="1400" dirty="0">
                          <a:effectLst/>
                        </a:rPr>
                        <a:t>Apply Boundary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997479316"/>
                  </a:ext>
                </a:extLst>
              </a:tr>
              <a:tr h="666900">
                <a:tc>
                  <a:txBody>
                    <a:bodyPr/>
                    <a:lstStyle/>
                    <a:p>
                      <a:pPr marL="0" marR="0" fontAlgn="base">
                        <a:lnSpc>
                          <a:spcPct val="150000"/>
                        </a:lnSpc>
                        <a:spcBef>
                          <a:spcPts val="0"/>
                        </a:spcBef>
                        <a:spcAft>
                          <a:spcPts val="0"/>
                        </a:spcAft>
                      </a:pPr>
                      <a:r>
                        <a:rPr lang="en-US" sz="1400" dirty="0">
                          <a:effectLst/>
                        </a:rPr>
                        <a:t>Model trained on tabular data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r>
                        <a:rPr lang="en-US" sz="1200" dirty="0">
                          <a:effectLst/>
                        </a:rPr>
                        <a:t> </a:t>
                      </a: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974470860"/>
                  </a:ext>
                </a:extLst>
              </a:tr>
              <a:tr h="666900">
                <a:tc>
                  <a:txBody>
                    <a:bodyPr/>
                    <a:lstStyle/>
                    <a:p>
                      <a:pPr marL="0" marR="0" fontAlgn="base">
                        <a:lnSpc>
                          <a:spcPct val="150000"/>
                        </a:lnSpc>
                        <a:spcBef>
                          <a:spcPts val="0"/>
                        </a:spcBef>
                        <a:spcAft>
                          <a:spcPts val="0"/>
                        </a:spcAft>
                      </a:pPr>
                      <a:r>
                        <a:rPr lang="en-US" sz="1400" dirty="0">
                          <a:effectLst/>
                        </a:rPr>
                        <a:t>Evaluate defense mechanisms</a:t>
                      </a: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86391233"/>
                  </a:ext>
                </a:extLst>
              </a:tr>
              <a:tr h="666900">
                <a:tc>
                  <a:txBody>
                    <a:bodyPr/>
                    <a:lstStyle/>
                    <a:p>
                      <a:pPr marL="0" marR="0" fontAlgn="base">
                        <a:lnSpc>
                          <a:spcPct val="150000"/>
                        </a:lnSpc>
                        <a:spcBef>
                          <a:spcPts val="0"/>
                        </a:spcBef>
                        <a:spcAft>
                          <a:spcPts val="0"/>
                        </a:spcAft>
                      </a:pPr>
                      <a:r>
                        <a:rPr lang="en-US" sz="1400" dirty="0">
                          <a:effectLst/>
                        </a:rPr>
                        <a:t>Specific Application Oriented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200474282"/>
                  </a:ext>
                </a:extLst>
              </a:tr>
            </a:tbl>
          </a:graphicData>
        </a:graphic>
      </p:graphicFrame>
      <p:sp>
        <p:nvSpPr>
          <p:cNvPr id="3" name="Rectangle 2">
            <a:extLst>
              <a:ext uri="{FF2B5EF4-FFF2-40B4-BE49-F238E27FC236}">
                <a16:creationId xmlns:a16="http://schemas.microsoft.com/office/drawing/2014/main" id="{E7F8963A-02DA-9AB1-0D0B-BEE9E25105F4}"/>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4" name="Title 4">
            <a:extLst>
              <a:ext uri="{FF2B5EF4-FFF2-40B4-BE49-F238E27FC236}">
                <a16:creationId xmlns:a16="http://schemas.microsoft.com/office/drawing/2014/main" id="{257BAB4E-CD67-A461-FAA9-4EE773F4B337}"/>
              </a:ext>
            </a:extLst>
          </p:cNvPr>
          <p:cNvSpPr txBox="1">
            <a:spLocks/>
          </p:cNvSpPr>
          <p:nvPr/>
        </p:nvSpPr>
        <p:spPr>
          <a:xfrm>
            <a:off x="253999"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GAP</a:t>
            </a:r>
          </a:p>
        </p:txBody>
      </p:sp>
    </p:spTree>
    <p:extLst>
      <p:ext uri="{BB962C8B-B14F-4D97-AF65-F5344CB8AC3E}">
        <p14:creationId xmlns:p14="http://schemas.microsoft.com/office/powerpoint/2010/main" val="2107044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13DF63-9FB6-428C-803F-AD0C7532F57F}"/>
              </a:ext>
            </a:extLst>
          </p:cNvPr>
          <p:cNvSpPr>
            <a:spLocks noGrp="1"/>
          </p:cNvSpPr>
          <p:nvPr>
            <p:ph idx="1"/>
          </p:nvPr>
        </p:nvSpPr>
        <p:spPr>
          <a:xfrm>
            <a:off x="304800" y="1143000"/>
            <a:ext cx="11684000" cy="5029200"/>
          </a:xfrm>
        </p:spPr>
        <p:txBody>
          <a:bodyPr>
            <a:normAutofit fontScale="85000" lnSpcReduction="10000"/>
          </a:bodyPr>
          <a:lstStyle/>
          <a:p>
            <a:pPr marL="0" indent="0">
              <a:buNone/>
            </a:pPr>
            <a:r>
              <a:rPr lang="en-US" b="1" dirty="0">
                <a:solidFill>
                  <a:srgbClr val="00B050"/>
                </a:solidFill>
              </a:rPr>
              <a:t>Main Objective</a:t>
            </a:r>
          </a:p>
          <a:p>
            <a:pPr marL="0" indent="0">
              <a:buNone/>
            </a:pPr>
            <a:r>
              <a:rPr lang="en-US" sz="2600" dirty="0">
                <a:ea typeface="Cambria"/>
              </a:rPr>
              <a:t>To Assess how the Boundary attack affects the proposed model and identify how to make the model stronger in order to protect models from DBA in a specific domain i.e. CVD Prediction models for Healthcare organizations.</a:t>
            </a:r>
            <a:endParaRPr lang="en-US" sz="2600" dirty="0"/>
          </a:p>
          <a:p>
            <a:pPr marL="0" indent="0">
              <a:buNone/>
            </a:pPr>
            <a:r>
              <a:rPr lang="en-US" b="1" dirty="0">
                <a:solidFill>
                  <a:srgbClr val="00B050"/>
                </a:solidFill>
              </a:rPr>
              <a:t>Sub Objectives</a:t>
            </a:r>
            <a:endParaRPr lang="en-US" b="1" dirty="0">
              <a:solidFill>
                <a:srgbClr val="00B050"/>
              </a:solidFill>
              <a:ea typeface="Cambria"/>
            </a:endParaRPr>
          </a:p>
          <a:p>
            <a:pPr marL="800100" lvl="1" indent="-342900">
              <a:lnSpc>
                <a:spcPct val="150000"/>
              </a:lnSpc>
            </a:pPr>
            <a:r>
              <a:rPr lang="en-US" sz="2400" dirty="0">
                <a:ea typeface="Cambria"/>
              </a:rPr>
              <a:t>Build a Heart disease prediction neural network model with high accuracy and perform the boundary attack.</a:t>
            </a:r>
          </a:p>
          <a:p>
            <a:pPr marL="800100" lvl="1" indent="-342900">
              <a:lnSpc>
                <a:spcPct val="150000"/>
              </a:lnSpc>
            </a:pPr>
            <a:r>
              <a:rPr lang="en-US" sz="2400" dirty="0">
                <a:ea typeface="Cambria"/>
              </a:rPr>
              <a:t>Evaluate the effect of the attack on the built model.</a:t>
            </a:r>
          </a:p>
          <a:p>
            <a:pPr marL="800100" lvl="1" indent="-342900">
              <a:lnSpc>
                <a:spcPct val="150000"/>
              </a:lnSpc>
            </a:pPr>
            <a:r>
              <a:rPr lang="en-US" sz="2400" dirty="0">
                <a:ea typeface="Cambria"/>
              </a:rPr>
              <a:t>Attempt to make the model robust with defenses to protect the model from the proposed attack.</a:t>
            </a:r>
          </a:p>
          <a:p>
            <a:pPr marL="800100" lvl="1" indent="-342900">
              <a:lnSpc>
                <a:spcPct val="150000"/>
              </a:lnSpc>
            </a:pPr>
            <a:r>
              <a:rPr lang="en-US" sz="2400" dirty="0">
                <a:ea typeface="Cambria"/>
              </a:rPr>
              <a:t>Build a system that evaluates if the proposed attack affects the accuracies of a model given by the user and suggests ways to make it robust if it does.</a:t>
            </a:r>
          </a:p>
        </p:txBody>
      </p:sp>
      <p:sp>
        <p:nvSpPr>
          <p:cNvPr id="4" name="Rectangle 3">
            <a:extLst>
              <a:ext uri="{FF2B5EF4-FFF2-40B4-BE49-F238E27FC236}">
                <a16:creationId xmlns:a16="http://schemas.microsoft.com/office/drawing/2014/main" id="{0B630E53-B6A2-B40D-DCE5-BFC8A098E087}"/>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5" name="Title 4">
            <a:extLst>
              <a:ext uri="{FF2B5EF4-FFF2-40B4-BE49-F238E27FC236}">
                <a16:creationId xmlns:a16="http://schemas.microsoft.com/office/drawing/2014/main" id="{ACD499E1-27E8-267C-22A1-EAD9F3433A9B}"/>
              </a:ext>
            </a:extLst>
          </p:cNvPr>
          <p:cNvSpPr txBox="1">
            <a:spLocks/>
          </p:cNvSpPr>
          <p:nvPr/>
        </p:nvSpPr>
        <p:spPr>
          <a:xfrm>
            <a:off x="277427" y="332343"/>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PROJECT OBJECTIVES</a:t>
            </a:r>
          </a:p>
        </p:txBody>
      </p:sp>
    </p:spTree>
    <p:extLst>
      <p:ext uri="{BB962C8B-B14F-4D97-AF65-F5344CB8AC3E}">
        <p14:creationId xmlns:p14="http://schemas.microsoft.com/office/powerpoint/2010/main" val="2228467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A87EE8-2430-48CE-B467-8BD3100BC4EF}"/>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F405A4DB-CDA4-4E69-89FE-EEC961D14E03}"/>
              </a:ext>
            </a:extLst>
          </p:cNvPr>
          <p:cNvSpPr>
            <a:spLocks noGrp="1"/>
          </p:cNvSpPr>
          <p:nvPr>
            <p:ph idx="1"/>
          </p:nvPr>
        </p:nvSpPr>
        <p:spPr>
          <a:xfrm>
            <a:off x="914401" y="2438400"/>
            <a:ext cx="6476999" cy="2590800"/>
          </a:xfrm>
        </p:spPr>
        <p:txBody>
          <a:bodyPr>
            <a:normAutofit fontScale="92500"/>
          </a:bodyPr>
          <a:lstStyle/>
          <a:p>
            <a:pPr>
              <a:buFont typeface="Wingdings" panose="05000000000000000000" pitchFamily="2" charset="2"/>
              <a:buChar char="§"/>
            </a:pPr>
            <a:r>
              <a:rPr lang="en-US" sz="2800" dirty="0">
                <a:solidFill>
                  <a:schemeClr val="accent2">
                    <a:lumMod val="75000"/>
                  </a:schemeClr>
                </a:solidFill>
              </a:rPr>
              <a:t>System Diagram</a:t>
            </a:r>
          </a:p>
          <a:p>
            <a:pPr>
              <a:buFont typeface="Wingdings" panose="05000000000000000000" pitchFamily="2" charset="2"/>
              <a:buChar char="§"/>
            </a:pPr>
            <a:r>
              <a:rPr lang="en-US" sz="2800" dirty="0">
                <a:solidFill>
                  <a:schemeClr val="accent2">
                    <a:lumMod val="75000"/>
                  </a:schemeClr>
                </a:solidFill>
              </a:rPr>
              <a:t>Technologies to be used</a:t>
            </a:r>
          </a:p>
          <a:p>
            <a:pPr>
              <a:buFont typeface="Wingdings" panose="05000000000000000000" pitchFamily="2" charset="2"/>
              <a:buChar char="§"/>
            </a:pPr>
            <a:r>
              <a:rPr lang="en-US" sz="2800" dirty="0">
                <a:solidFill>
                  <a:schemeClr val="accent2">
                    <a:lumMod val="75000"/>
                  </a:schemeClr>
                </a:solidFill>
              </a:rPr>
              <a:t>Requirements (Functional /Non-functional)</a:t>
            </a:r>
          </a:p>
          <a:p>
            <a:pPr>
              <a:buFont typeface="Wingdings" panose="05000000000000000000" pitchFamily="2" charset="2"/>
              <a:buChar char="§"/>
            </a:pPr>
            <a:r>
              <a:rPr lang="en-US" sz="2800" dirty="0">
                <a:solidFill>
                  <a:schemeClr val="accent2">
                    <a:lumMod val="75000"/>
                  </a:schemeClr>
                </a:solidFill>
              </a:rPr>
              <a:t>Work Breakdown Structure / Gantt Chart</a:t>
            </a:r>
          </a:p>
          <a:p>
            <a:endParaRPr lang="en-US" dirty="0"/>
          </a:p>
        </p:txBody>
      </p:sp>
      <p:sp>
        <p:nvSpPr>
          <p:cNvPr id="2" name="Title 4">
            <a:extLst>
              <a:ext uri="{FF2B5EF4-FFF2-40B4-BE49-F238E27FC236}">
                <a16:creationId xmlns:a16="http://schemas.microsoft.com/office/drawing/2014/main" id="{FE4A7DEE-1E78-8E16-AE82-B5FC0A55B641}"/>
              </a:ext>
            </a:extLst>
          </p:cNvPr>
          <p:cNvSpPr txBox="1">
            <a:spLocks/>
          </p:cNvSpPr>
          <p:nvPr/>
        </p:nvSpPr>
        <p:spPr>
          <a:xfrm>
            <a:off x="253999" y="685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METHODOLOGY</a:t>
            </a:r>
          </a:p>
        </p:txBody>
      </p:sp>
      <p:pic>
        <p:nvPicPr>
          <p:cNvPr id="1026" name="Picture 2" descr="How to choose the right research methodology(-ies) for your project | by  airvee | Bootcamp">
            <a:extLst>
              <a:ext uri="{FF2B5EF4-FFF2-40B4-BE49-F238E27FC236}">
                <a16:creationId xmlns:a16="http://schemas.microsoft.com/office/drawing/2014/main" id="{D90473F7-7301-1198-3C60-5BD827BD9C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2297351"/>
            <a:ext cx="3429000" cy="2263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00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System Diagram</a:t>
            </a:r>
          </a:p>
        </p:txBody>
      </p:sp>
      <p:pic>
        <p:nvPicPr>
          <p:cNvPr id="7" name="Content Placeholder 6" descr="A diagram of a brain&#10;&#10;Description automatically generated">
            <a:extLst>
              <a:ext uri="{FF2B5EF4-FFF2-40B4-BE49-F238E27FC236}">
                <a16:creationId xmlns:a16="http://schemas.microsoft.com/office/drawing/2014/main" id="{14BC8846-2612-3805-F2CF-6057DC540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251417"/>
            <a:ext cx="11684000" cy="4964766"/>
          </a:xfrm>
        </p:spPr>
      </p:pic>
    </p:spTree>
    <p:extLst>
      <p:ext uri="{BB962C8B-B14F-4D97-AF65-F5344CB8AC3E}">
        <p14:creationId xmlns:p14="http://schemas.microsoft.com/office/powerpoint/2010/main" val="1725134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457200" lvl="1" indent="0">
              <a:buNone/>
            </a:pPr>
            <a:r>
              <a:rPr lang="en-US" dirty="0"/>
              <a:t>	</a:t>
            </a:r>
            <a:endParaRPr lang="en-US" sz="2400" dirty="0"/>
          </a:p>
          <a:p>
            <a:pPr marL="457200" lvl="1" indent="0">
              <a:buNone/>
            </a:pPr>
            <a:endParaRPr lang="en-US" dirty="0"/>
          </a:p>
        </p:txBody>
      </p:sp>
      <p:graphicFrame>
        <p:nvGraphicFramePr>
          <p:cNvPr id="7" name="Chart 6">
            <a:extLst>
              <a:ext uri="{FF2B5EF4-FFF2-40B4-BE49-F238E27FC236}">
                <a16:creationId xmlns:a16="http://schemas.microsoft.com/office/drawing/2014/main" id="{A0A79940-6A98-0081-2E4D-7DB4456C1DEF}"/>
              </a:ext>
            </a:extLst>
          </p:cNvPr>
          <p:cNvGraphicFramePr/>
          <p:nvPr>
            <p:extLst>
              <p:ext uri="{D42A27DB-BD31-4B8C-83A1-F6EECF244321}">
                <p14:modId xmlns:p14="http://schemas.microsoft.com/office/powerpoint/2010/main" val="2189282129"/>
              </p:ext>
            </p:extLst>
          </p:nvPr>
        </p:nvGraphicFramePr>
        <p:xfrm>
          <a:off x="1295400" y="381000"/>
          <a:ext cx="9906000" cy="5829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0033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r>
              <a:rPr lang="en-US" dirty="0"/>
              <a:t>Libraries Imported</a:t>
            </a:r>
          </a:p>
          <a:p>
            <a:pPr marL="457200" lvl="1" indent="0">
              <a:buNone/>
            </a:pPr>
            <a:r>
              <a:rPr lang="en-US" dirty="0"/>
              <a:t>	</a:t>
            </a: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id="{34447E55-4BD0-39EC-78DB-53770B4331DF}"/>
              </a:ext>
            </a:extLst>
          </p:cNvPr>
          <p:cNvPicPr>
            <a:picLocks noChangeAspect="1"/>
          </p:cNvPicPr>
          <p:nvPr/>
        </p:nvPicPr>
        <p:blipFill>
          <a:blip r:embed="rId2"/>
          <a:stretch>
            <a:fillRect/>
          </a:stretch>
        </p:blipFill>
        <p:spPr>
          <a:xfrm>
            <a:off x="2228507" y="1828800"/>
            <a:ext cx="6610693" cy="4132482"/>
          </a:xfrm>
          <a:prstGeom prst="rect">
            <a:avLst/>
          </a:prstGeom>
        </p:spPr>
      </p:pic>
    </p:spTree>
    <p:extLst>
      <p:ext uri="{BB962C8B-B14F-4D97-AF65-F5344CB8AC3E}">
        <p14:creationId xmlns:p14="http://schemas.microsoft.com/office/powerpoint/2010/main" val="3032940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1. Data Preprocessing</a:t>
            </a:r>
          </a:p>
          <a:p>
            <a:pPr marL="457200" lvl="1" indent="0">
              <a:buNone/>
            </a:pPr>
            <a:r>
              <a:rPr lang="en-US" dirty="0"/>
              <a:t>	</a:t>
            </a:r>
            <a:endParaRPr lang="en-US" sz="2400" dirty="0"/>
          </a:p>
          <a:p>
            <a:pPr marL="457200" lvl="1" indent="0">
              <a:buNone/>
            </a:pPr>
            <a:endParaRPr lang="en-US" dirty="0"/>
          </a:p>
        </p:txBody>
      </p:sp>
      <p:pic>
        <p:nvPicPr>
          <p:cNvPr id="12" name="Picture 11">
            <a:extLst>
              <a:ext uri="{FF2B5EF4-FFF2-40B4-BE49-F238E27FC236}">
                <a16:creationId xmlns:a16="http://schemas.microsoft.com/office/drawing/2014/main" id="{1A771FE7-3341-2C8B-477B-4D61DA7C1857}"/>
              </a:ext>
            </a:extLst>
          </p:cNvPr>
          <p:cNvPicPr>
            <a:picLocks noChangeAspect="1"/>
          </p:cNvPicPr>
          <p:nvPr/>
        </p:nvPicPr>
        <p:blipFill>
          <a:blip r:embed="rId3"/>
          <a:stretch>
            <a:fillRect/>
          </a:stretch>
        </p:blipFill>
        <p:spPr>
          <a:xfrm>
            <a:off x="508000" y="1728616"/>
            <a:ext cx="4597400" cy="4595541"/>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B41A8C7B-A279-9140-4449-C51FDAE655C6}"/>
              </a:ext>
            </a:extLst>
          </p:cNvPr>
          <p:cNvPicPr>
            <a:picLocks noChangeAspect="1"/>
          </p:cNvPicPr>
          <p:nvPr/>
        </p:nvPicPr>
        <p:blipFill>
          <a:blip r:embed="rId4"/>
          <a:stretch>
            <a:fillRect/>
          </a:stretch>
        </p:blipFill>
        <p:spPr>
          <a:xfrm>
            <a:off x="6019800" y="1728616"/>
            <a:ext cx="5347542" cy="45955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8945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1. Data Preprocessing</a:t>
            </a:r>
            <a:endParaRPr lang="en-US" dirty="0"/>
          </a:p>
          <a:p>
            <a:pPr marL="457200" lvl="1" indent="0">
              <a:buNone/>
            </a:pPr>
            <a:r>
              <a:rPr lang="en-US" dirty="0"/>
              <a:t>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4F96695D-D091-F01F-8D4A-A0460DC155BC}"/>
              </a:ext>
            </a:extLst>
          </p:cNvPr>
          <p:cNvPicPr>
            <a:picLocks noChangeAspect="1"/>
          </p:cNvPicPr>
          <p:nvPr/>
        </p:nvPicPr>
        <p:blipFill>
          <a:blip r:embed="rId3"/>
          <a:stretch>
            <a:fillRect/>
          </a:stretch>
        </p:blipFill>
        <p:spPr>
          <a:xfrm>
            <a:off x="914400" y="1676400"/>
            <a:ext cx="4004187" cy="4816475"/>
          </a:xfrm>
          <a:prstGeom prst="rect">
            <a:avLst/>
          </a:prstGeom>
        </p:spPr>
      </p:pic>
      <p:pic>
        <p:nvPicPr>
          <p:cNvPr id="7" name="Picture 6">
            <a:extLst>
              <a:ext uri="{FF2B5EF4-FFF2-40B4-BE49-F238E27FC236}">
                <a16:creationId xmlns:a16="http://schemas.microsoft.com/office/drawing/2014/main" id="{90C6CEC1-1CE6-3CAC-1E94-8D287D6A9338}"/>
              </a:ext>
            </a:extLst>
          </p:cNvPr>
          <p:cNvPicPr>
            <a:picLocks noChangeAspect="1"/>
          </p:cNvPicPr>
          <p:nvPr/>
        </p:nvPicPr>
        <p:blipFill>
          <a:blip r:embed="rId4"/>
          <a:stretch>
            <a:fillRect/>
          </a:stretch>
        </p:blipFill>
        <p:spPr>
          <a:xfrm>
            <a:off x="5715000" y="1524000"/>
            <a:ext cx="4530213" cy="4968875"/>
          </a:xfrm>
          <a:prstGeom prst="rect">
            <a:avLst/>
          </a:prstGeom>
        </p:spPr>
      </p:pic>
    </p:spTree>
    <p:extLst>
      <p:ext uri="{BB962C8B-B14F-4D97-AF65-F5344CB8AC3E}">
        <p14:creationId xmlns:p14="http://schemas.microsoft.com/office/powerpoint/2010/main" val="2936261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1. Data Preprocessing</a:t>
            </a:r>
            <a:endParaRPr lang="en-US" dirty="0"/>
          </a:p>
          <a:p>
            <a:pPr marL="457200" lvl="1" indent="0">
              <a:buNone/>
            </a:pPr>
            <a:r>
              <a:rPr lang="en-US" dirty="0"/>
              <a:t>	</a:t>
            </a: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id="{B2C10B33-D0DC-1EE6-E469-A8C95C1053BF}"/>
              </a:ext>
            </a:extLst>
          </p:cNvPr>
          <p:cNvPicPr>
            <a:picLocks noChangeAspect="1"/>
          </p:cNvPicPr>
          <p:nvPr/>
        </p:nvPicPr>
        <p:blipFill>
          <a:blip r:embed="rId3"/>
          <a:stretch>
            <a:fillRect/>
          </a:stretch>
        </p:blipFill>
        <p:spPr>
          <a:xfrm>
            <a:off x="634999" y="1905000"/>
            <a:ext cx="10922000" cy="4061616"/>
          </a:xfrm>
          <a:prstGeom prst="rect">
            <a:avLst/>
          </a:prstGeom>
        </p:spPr>
      </p:pic>
    </p:spTree>
    <p:extLst>
      <p:ext uri="{BB962C8B-B14F-4D97-AF65-F5344CB8AC3E}">
        <p14:creationId xmlns:p14="http://schemas.microsoft.com/office/powerpoint/2010/main" val="679930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2. EDA</a:t>
            </a:r>
          </a:p>
          <a:p>
            <a:pPr marL="457200" lvl="1" indent="0">
              <a:buNone/>
            </a:pPr>
            <a:r>
              <a:rPr lang="en-US" dirty="0"/>
              <a:t>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27C26F04-7F59-EE8B-7A99-4DB6B8A8E6A4}"/>
              </a:ext>
            </a:extLst>
          </p:cNvPr>
          <p:cNvPicPr>
            <a:picLocks noChangeAspect="1"/>
          </p:cNvPicPr>
          <p:nvPr/>
        </p:nvPicPr>
        <p:blipFill>
          <a:blip r:embed="rId3"/>
          <a:stretch>
            <a:fillRect/>
          </a:stretch>
        </p:blipFill>
        <p:spPr>
          <a:xfrm>
            <a:off x="324464" y="1613297"/>
            <a:ext cx="5771536" cy="2570562"/>
          </a:xfrm>
          <a:prstGeom prst="rect">
            <a:avLst/>
          </a:prstGeom>
        </p:spPr>
      </p:pic>
      <p:pic>
        <p:nvPicPr>
          <p:cNvPr id="8" name="Picture 7">
            <a:extLst>
              <a:ext uri="{FF2B5EF4-FFF2-40B4-BE49-F238E27FC236}">
                <a16:creationId xmlns:a16="http://schemas.microsoft.com/office/drawing/2014/main" id="{11022582-6251-EA1D-A3A1-9105B573509B}"/>
              </a:ext>
            </a:extLst>
          </p:cNvPr>
          <p:cNvPicPr>
            <a:picLocks noChangeAspect="1"/>
          </p:cNvPicPr>
          <p:nvPr/>
        </p:nvPicPr>
        <p:blipFill>
          <a:blip r:embed="rId4"/>
          <a:stretch>
            <a:fillRect/>
          </a:stretch>
        </p:blipFill>
        <p:spPr>
          <a:xfrm>
            <a:off x="324464" y="4164688"/>
            <a:ext cx="5771536" cy="2184000"/>
          </a:xfrm>
          <a:prstGeom prst="rect">
            <a:avLst/>
          </a:prstGeom>
        </p:spPr>
      </p:pic>
      <p:pic>
        <p:nvPicPr>
          <p:cNvPr id="11" name="Picture 10">
            <a:extLst>
              <a:ext uri="{FF2B5EF4-FFF2-40B4-BE49-F238E27FC236}">
                <a16:creationId xmlns:a16="http://schemas.microsoft.com/office/drawing/2014/main" id="{4B4C6E37-4531-4773-5F71-78BB0BB61201}"/>
              </a:ext>
            </a:extLst>
          </p:cNvPr>
          <p:cNvPicPr>
            <a:picLocks noChangeAspect="1"/>
          </p:cNvPicPr>
          <p:nvPr/>
        </p:nvPicPr>
        <p:blipFill>
          <a:blip r:embed="rId5"/>
          <a:stretch>
            <a:fillRect/>
          </a:stretch>
        </p:blipFill>
        <p:spPr>
          <a:xfrm>
            <a:off x="6934200" y="1752600"/>
            <a:ext cx="4495800" cy="3352800"/>
          </a:xfrm>
          <a:prstGeom prst="rect">
            <a:avLst/>
          </a:prstGeom>
        </p:spPr>
      </p:pic>
    </p:spTree>
    <p:extLst>
      <p:ext uri="{BB962C8B-B14F-4D97-AF65-F5344CB8AC3E}">
        <p14:creationId xmlns:p14="http://schemas.microsoft.com/office/powerpoint/2010/main" val="4015381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Data Balancing</a:t>
            </a:r>
          </a:p>
          <a:p>
            <a:pPr marL="457200" lvl="1" indent="0">
              <a:buNone/>
            </a:pPr>
            <a:r>
              <a:rPr lang="en-US" dirty="0"/>
              <a:t>	</a:t>
            </a:r>
            <a:endParaRPr lang="en-US" sz="2400" dirty="0"/>
          </a:p>
          <a:p>
            <a:pPr marL="457200" lvl="1" indent="0">
              <a:buNone/>
            </a:pPr>
            <a:endParaRPr lang="en-US" dirty="0"/>
          </a:p>
        </p:txBody>
      </p:sp>
      <p:pic>
        <p:nvPicPr>
          <p:cNvPr id="6" name="Picture 5" descr="A screenshot of a computer screen&#10;&#10;Description automatically generated">
            <a:extLst>
              <a:ext uri="{FF2B5EF4-FFF2-40B4-BE49-F238E27FC236}">
                <a16:creationId xmlns:a16="http://schemas.microsoft.com/office/drawing/2014/main" id="{DA1D5DB0-CBF2-6F23-E0E1-02A18D2B8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783" y="4588761"/>
            <a:ext cx="3692517" cy="1549432"/>
          </a:xfrm>
          <a:prstGeom prst="rect">
            <a:avLst/>
          </a:prstGeom>
        </p:spPr>
      </p:pic>
      <p:pic>
        <p:nvPicPr>
          <p:cNvPr id="10" name="Picture 9" descr="A screenshot of a computer program&#10;&#10;Description automatically generated">
            <a:extLst>
              <a:ext uri="{FF2B5EF4-FFF2-40B4-BE49-F238E27FC236}">
                <a16:creationId xmlns:a16="http://schemas.microsoft.com/office/drawing/2014/main" id="{602CDCED-802C-8C2F-B5DD-568E498F0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392005"/>
            <a:ext cx="3522756" cy="1549431"/>
          </a:xfrm>
          <a:prstGeom prst="rect">
            <a:avLst/>
          </a:prstGeom>
        </p:spPr>
      </p:pic>
      <p:pic>
        <p:nvPicPr>
          <p:cNvPr id="13" name="Picture 12" descr="A screenshot of a computer program&#10;&#10;Description automatically generated">
            <a:extLst>
              <a:ext uri="{FF2B5EF4-FFF2-40B4-BE49-F238E27FC236}">
                <a16:creationId xmlns:a16="http://schemas.microsoft.com/office/drawing/2014/main" id="{D9F53D96-9DA3-BE3F-3299-BAC3CA6BB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1196" y="2392005"/>
            <a:ext cx="3658104" cy="1549431"/>
          </a:xfrm>
          <a:prstGeom prst="rect">
            <a:avLst/>
          </a:prstGeom>
        </p:spPr>
      </p:pic>
      <p:sp>
        <p:nvSpPr>
          <p:cNvPr id="14" name="TextBox 13">
            <a:extLst>
              <a:ext uri="{FF2B5EF4-FFF2-40B4-BE49-F238E27FC236}">
                <a16:creationId xmlns:a16="http://schemas.microsoft.com/office/drawing/2014/main" id="{B2EA3C6C-D42B-C498-1F75-4A85E9DF528A}"/>
              </a:ext>
            </a:extLst>
          </p:cNvPr>
          <p:cNvSpPr txBox="1"/>
          <p:nvPr/>
        </p:nvSpPr>
        <p:spPr>
          <a:xfrm>
            <a:off x="1200614" y="4186508"/>
            <a:ext cx="1015214" cy="369332"/>
          </a:xfrm>
          <a:prstGeom prst="rect">
            <a:avLst/>
          </a:prstGeom>
          <a:noFill/>
        </p:spPr>
        <p:txBody>
          <a:bodyPr wrap="none" rtlCol="0">
            <a:spAutoFit/>
          </a:bodyPr>
          <a:lstStyle/>
          <a:p>
            <a:r>
              <a:rPr lang="en-US" dirty="0"/>
              <a:t>ADASYN</a:t>
            </a:r>
          </a:p>
        </p:txBody>
      </p:sp>
      <p:sp>
        <p:nvSpPr>
          <p:cNvPr id="15" name="TextBox 14">
            <a:extLst>
              <a:ext uri="{FF2B5EF4-FFF2-40B4-BE49-F238E27FC236}">
                <a16:creationId xmlns:a16="http://schemas.microsoft.com/office/drawing/2014/main" id="{F9AE46DC-99F4-FDAA-9807-13904D3B9CC4}"/>
              </a:ext>
            </a:extLst>
          </p:cNvPr>
          <p:cNvSpPr txBox="1"/>
          <p:nvPr/>
        </p:nvSpPr>
        <p:spPr>
          <a:xfrm>
            <a:off x="1193240" y="1956830"/>
            <a:ext cx="2574551" cy="369332"/>
          </a:xfrm>
          <a:prstGeom prst="rect">
            <a:avLst/>
          </a:prstGeom>
          <a:noFill/>
        </p:spPr>
        <p:txBody>
          <a:bodyPr wrap="none" rtlCol="0">
            <a:spAutoFit/>
          </a:bodyPr>
          <a:lstStyle/>
          <a:p>
            <a:r>
              <a:rPr lang="en-US" dirty="0"/>
              <a:t>Random </a:t>
            </a:r>
            <a:r>
              <a:rPr lang="en-US" dirty="0" err="1"/>
              <a:t>Undersampling</a:t>
            </a:r>
            <a:endParaRPr lang="en-US" dirty="0"/>
          </a:p>
        </p:txBody>
      </p:sp>
      <p:sp>
        <p:nvSpPr>
          <p:cNvPr id="16" name="TextBox 15">
            <a:extLst>
              <a:ext uri="{FF2B5EF4-FFF2-40B4-BE49-F238E27FC236}">
                <a16:creationId xmlns:a16="http://schemas.microsoft.com/office/drawing/2014/main" id="{AA319812-87DF-0C6B-1002-A63C7140630F}"/>
              </a:ext>
            </a:extLst>
          </p:cNvPr>
          <p:cNvSpPr txBox="1"/>
          <p:nvPr/>
        </p:nvSpPr>
        <p:spPr>
          <a:xfrm>
            <a:off x="7010400" y="1956830"/>
            <a:ext cx="1112805" cy="369332"/>
          </a:xfrm>
          <a:prstGeom prst="rect">
            <a:avLst/>
          </a:prstGeom>
          <a:noFill/>
        </p:spPr>
        <p:txBody>
          <a:bodyPr wrap="none" rtlCol="0">
            <a:spAutoFit/>
          </a:bodyPr>
          <a:lstStyle/>
          <a:p>
            <a:r>
              <a:rPr lang="en-US" dirty="0" err="1"/>
              <a:t>NearMiss</a:t>
            </a:r>
            <a:endParaRPr lang="en-US" dirty="0"/>
          </a:p>
        </p:txBody>
      </p:sp>
      <p:pic>
        <p:nvPicPr>
          <p:cNvPr id="18" name="Picture 17">
            <a:extLst>
              <a:ext uri="{FF2B5EF4-FFF2-40B4-BE49-F238E27FC236}">
                <a16:creationId xmlns:a16="http://schemas.microsoft.com/office/drawing/2014/main" id="{9B5F96A3-57E3-1513-1F66-3A6286D19805}"/>
              </a:ext>
            </a:extLst>
          </p:cNvPr>
          <p:cNvPicPr>
            <a:picLocks noChangeAspect="1"/>
          </p:cNvPicPr>
          <p:nvPr/>
        </p:nvPicPr>
        <p:blipFill>
          <a:blip r:embed="rId6"/>
          <a:stretch>
            <a:fillRect/>
          </a:stretch>
        </p:blipFill>
        <p:spPr>
          <a:xfrm>
            <a:off x="7010400" y="4548441"/>
            <a:ext cx="3658104" cy="1582353"/>
          </a:xfrm>
          <a:prstGeom prst="rect">
            <a:avLst/>
          </a:prstGeom>
        </p:spPr>
      </p:pic>
      <p:sp>
        <p:nvSpPr>
          <p:cNvPr id="19" name="TextBox 18">
            <a:extLst>
              <a:ext uri="{FF2B5EF4-FFF2-40B4-BE49-F238E27FC236}">
                <a16:creationId xmlns:a16="http://schemas.microsoft.com/office/drawing/2014/main" id="{1CBE78CC-5CCB-B2CF-6771-4A6F612CA28F}"/>
              </a:ext>
            </a:extLst>
          </p:cNvPr>
          <p:cNvSpPr txBox="1"/>
          <p:nvPr/>
        </p:nvSpPr>
        <p:spPr>
          <a:xfrm>
            <a:off x="6980903" y="4094972"/>
            <a:ext cx="902876" cy="369332"/>
          </a:xfrm>
          <a:prstGeom prst="rect">
            <a:avLst/>
          </a:prstGeom>
          <a:noFill/>
        </p:spPr>
        <p:txBody>
          <a:bodyPr wrap="none" rtlCol="0">
            <a:spAutoFit/>
          </a:bodyPr>
          <a:lstStyle/>
          <a:p>
            <a:r>
              <a:rPr lang="en-US" dirty="0"/>
              <a:t>SMOTE</a:t>
            </a:r>
          </a:p>
        </p:txBody>
      </p:sp>
    </p:spTree>
    <p:extLst>
      <p:ext uri="{BB962C8B-B14F-4D97-AF65-F5344CB8AC3E}">
        <p14:creationId xmlns:p14="http://schemas.microsoft.com/office/powerpoint/2010/main" val="733557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4. Model Building</a:t>
            </a:r>
          </a:p>
          <a:p>
            <a:pPr lvl="1">
              <a:buFont typeface="Wingdings" panose="05000000000000000000" pitchFamily="2" charset="2"/>
              <a:buChar char="ü"/>
            </a:pPr>
            <a:r>
              <a:rPr lang="en-US" sz="2000" dirty="0"/>
              <a:t>Since the CVD Prediction data was imbalanced, we used sampling methods to balance the data (SMOTE and Random Under sampling were chosen).</a:t>
            </a:r>
          </a:p>
          <a:p>
            <a:pPr lvl="1">
              <a:buFont typeface="Wingdings" panose="05000000000000000000" pitchFamily="2" charset="2"/>
              <a:buChar char="ü"/>
            </a:pPr>
            <a:r>
              <a:rPr lang="en-US" sz="2000" dirty="0"/>
              <a:t>Built a 1D Convolutional Neural Network Model with high accuracy to predict Heart Disease of Patients.</a:t>
            </a:r>
          </a:p>
        </p:txBody>
      </p:sp>
      <p:pic>
        <p:nvPicPr>
          <p:cNvPr id="4" name="Picture 3">
            <a:extLst>
              <a:ext uri="{FF2B5EF4-FFF2-40B4-BE49-F238E27FC236}">
                <a16:creationId xmlns:a16="http://schemas.microsoft.com/office/drawing/2014/main" id="{D2863AB8-5817-AFAE-3B33-352A8FE5F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0" y="3276600"/>
            <a:ext cx="9956800" cy="2057400"/>
          </a:xfrm>
          <a:prstGeom prst="rect">
            <a:avLst/>
          </a:prstGeom>
        </p:spPr>
      </p:pic>
    </p:spTree>
    <p:extLst>
      <p:ext uri="{BB962C8B-B14F-4D97-AF65-F5344CB8AC3E}">
        <p14:creationId xmlns:p14="http://schemas.microsoft.com/office/powerpoint/2010/main" val="1530086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Original Model -1D CNN</a:t>
            </a:r>
            <a:endParaRPr lang="en-US" sz="2800" dirty="0"/>
          </a:p>
          <a:p>
            <a:pPr marL="457200" lvl="1" indent="0">
              <a:buNone/>
            </a:pPr>
            <a:r>
              <a:rPr lang="en-US" dirty="0"/>
              <a:t>	</a:t>
            </a:r>
            <a:endParaRPr lang="en-US" sz="2400" dirty="0"/>
          </a:p>
          <a:p>
            <a:pPr marL="457200" lvl="1" indent="0">
              <a:buNone/>
            </a:pPr>
            <a:endParaRPr lang="en-US" dirty="0"/>
          </a:p>
        </p:txBody>
      </p:sp>
      <p:pic>
        <p:nvPicPr>
          <p:cNvPr id="7" name="Picture 6">
            <a:extLst>
              <a:ext uri="{FF2B5EF4-FFF2-40B4-BE49-F238E27FC236}">
                <a16:creationId xmlns:a16="http://schemas.microsoft.com/office/drawing/2014/main" id="{8707C2A6-3AAC-C31F-B658-F7792EDF1FCE}"/>
              </a:ext>
            </a:extLst>
          </p:cNvPr>
          <p:cNvPicPr>
            <a:picLocks noChangeAspect="1"/>
          </p:cNvPicPr>
          <p:nvPr/>
        </p:nvPicPr>
        <p:blipFill>
          <a:blip r:embed="rId2"/>
          <a:stretch>
            <a:fillRect/>
          </a:stretch>
        </p:blipFill>
        <p:spPr>
          <a:xfrm>
            <a:off x="401814" y="3549496"/>
            <a:ext cx="5084583" cy="2871498"/>
          </a:xfrm>
          <a:prstGeom prst="rect">
            <a:avLst/>
          </a:prstGeom>
        </p:spPr>
      </p:pic>
      <p:pic>
        <p:nvPicPr>
          <p:cNvPr id="10" name="Picture 9">
            <a:extLst>
              <a:ext uri="{FF2B5EF4-FFF2-40B4-BE49-F238E27FC236}">
                <a16:creationId xmlns:a16="http://schemas.microsoft.com/office/drawing/2014/main" id="{2DC31BB8-8687-BB0F-098E-16CB2339D6D3}"/>
              </a:ext>
            </a:extLst>
          </p:cNvPr>
          <p:cNvPicPr>
            <a:picLocks noChangeAspect="1"/>
          </p:cNvPicPr>
          <p:nvPr/>
        </p:nvPicPr>
        <p:blipFill>
          <a:blip r:embed="rId3"/>
          <a:stretch>
            <a:fillRect/>
          </a:stretch>
        </p:blipFill>
        <p:spPr>
          <a:xfrm>
            <a:off x="6172200" y="370812"/>
            <a:ext cx="5617984" cy="6122063"/>
          </a:xfrm>
          <a:prstGeom prst="rect">
            <a:avLst/>
          </a:prstGeom>
        </p:spPr>
      </p:pic>
      <p:pic>
        <p:nvPicPr>
          <p:cNvPr id="11" name="Picture 10" descr="A screen shot of a computer program&#10;&#10;Description automatically generated">
            <a:extLst>
              <a:ext uri="{FF2B5EF4-FFF2-40B4-BE49-F238E27FC236}">
                <a16:creationId xmlns:a16="http://schemas.microsoft.com/office/drawing/2014/main" id="{CD0577DB-6A40-72F9-725E-0639615F8A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14" y="990600"/>
            <a:ext cx="5084583" cy="2315816"/>
          </a:xfrm>
          <a:prstGeom prst="rect">
            <a:avLst/>
          </a:prstGeom>
        </p:spPr>
      </p:pic>
    </p:spTree>
    <p:extLst>
      <p:ext uri="{BB962C8B-B14F-4D97-AF65-F5344CB8AC3E}">
        <p14:creationId xmlns:p14="http://schemas.microsoft.com/office/powerpoint/2010/main" val="1679800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Secondary Model - DNN</a:t>
            </a:r>
            <a:endParaRPr lang="en-US" sz="2800" dirty="0"/>
          </a:p>
          <a:p>
            <a:pPr marL="457200" lvl="1" indent="0">
              <a:buNone/>
            </a:pPr>
            <a:r>
              <a:rPr lang="en-US" dirty="0"/>
              <a:t>	</a:t>
            </a:r>
            <a:endParaRPr lang="en-US" sz="2400" dirty="0"/>
          </a:p>
          <a:p>
            <a:pPr marL="457200" lvl="1" indent="0">
              <a:buNone/>
            </a:pPr>
            <a:endParaRPr lang="en-US" dirty="0"/>
          </a:p>
        </p:txBody>
      </p:sp>
      <p:pic>
        <p:nvPicPr>
          <p:cNvPr id="9" name="Picture 8" descr="A screen shot of a computer program&#10;&#10;Description automatically generated">
            <a:extLst>
              <a:ext uri="{FF2B5EF4-FFF2-40B4-BE49-F238E27FC236}">
                <a16:creationId xmlns:a16="http://schemas.microsoft.com/office/drawing/2014/main" id="{95701E10-6C7A-8B13-D723-92CC176E9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1981200"/>
            <a:ext cx="6019800" cy="3124200"/>
          </a:xfrm>
          <a:prstGeom prst="rect">
            <a:avLst/>
          </a:prstGeom>
        </p:spPr>
      </p:pic>
      <p:pic>
        <p:nvPicPr>
          <p:cNvPr id="14" name="Picture 13" descr="A screen shot of a computer program&#10;&#10;Description automatically generated">
            <a:extLst>
              <a:ext uri="{FF2B5EF4-FFF2-40B4-BE49-F238E27FC236}">
                <a16:creationId xmlns:a16="http://schemas.microsoft.com/office/drawing/2014/main" id="{AF03B881-D96C-BCD2-E50A-7DCDB046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92" y="1108447"/>
            <a:ext cx="4993310" cy="2149020"/>
          </a:xfrm>
          <a:prstGeom prst="rect">
            <a:avLst/>
          </a:prstGeom>
        </p:spPr>
      </p:pic>
      <p:pic>
        <p:nvPicPr>
          <p:cNvPr id="15" name="Picture 14">
            <a:extLst>
              <a:ext uri="{FF2B5EF4-FFF2-40B4-BE49-F238E27FC236}">
                <a16:creationId xmlns:a16="http://schemas.microsoft.com/office/drawing/2014/main" id="{5D779AC8-CF09-EE8B-0E88-B6536E71176F}"/>
              </a:ext>
            </a:extLst>
          </p:cNvPr>
          <p:cNvPicPr>
            <a:picLocks noChangeAspect="1"/>
          </p:cNvPicPr>
          <p:nvPr/>
        </p:nvPicPr>
        <p:blipFill>
          <a:blip r:embed="rId4"/>
          <a:stretch>
            <a:fillRect/>
          </a:stretch>
        </p:blipFill>
        <p:spPr>
          <a:xfrm>
            <a:off x="758824" y="3600533"/>
            <a:ext cx="5084505" cy="2871465"/>
          </a:xfrm>
          <a:prstGeom prst="rect">
            <a:avLst/>
          </a:prstGeom>
        </p:spPr>
      </p:pic>
    </p:spTree>
    <p:extLst>
      <p:ext uri="{BB962C8B-B14F-4D97-AF65-F5344CB8AC3E}">
        <p14:creationId xmlns:p14="http://schemas.microsoft.com/office/powerpoint/2010/main" val="1722471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5. Define and Apply Boundary Attack	</a:t>
            </a:r>
          </a:p>
          <a:p>
            <a:pPr marL="457200" lvl="1" indent="0">
              <a:buNone/>
            </a:pPr>
            <a:endParaRPr lang="en-US" dirty="0"/>
          </a:p>
        </p:txBody>
      </p:sp>
      <p:pic>
        <p:nvPicPr>
          <p:cNvPr id="7" name="Picture 6">
            <a:extLst>
              <a:ext uri="{FF2B5EF4-FFF2-40B4-BE49-F238E27FC236}">
                <a16:creationId xmlns:a16="http://schemas.microsoft.com/office/drawing/2014/main" id="{7EF5A4AF-B141-B893-6E2B-CCF565F79191}"/>
              </a:ext>
            </a:extLst>
          </p:cNvPr>
          <p:cNvPicPr>
            <a:picLocks noChangeAspect="1"/>
          </p:cNvPicPr>
          <p:nvPr/>
        </p:nvPicPr>
        <p:blipFill>
          <a:blip r:embed="rId2"/>
          <a:stretch>
            <a:fillRect/>
          </a:stretch>
        </p:blipFill>
        <p:spPr>
          <a:xfrm>
            <a:off x="498168" y="2411642"/>
            <a:ext cx="4697361" cy="2034716"/>
          </a:xfrm>
          <a:prstGeom prst="rect">
            <a:avLst/>
          </a:prstGeom>
        </p:spPr>
      </p:pic>
      <p:pic>
        <p:nvPicPr>
          <p:cNvPr id="11" name="Picture 10">
            <a:extLst>
              <a:ext uri="{FF2B5EF4-FFF2-40B4-BE49-F238E27FC236}">
                <a16:creationId xmlns:a16="http://schemas.microsoft.com/office/drawing/2014/main" id="{F7FC38AD-9B60-025C-F9F2-1CC4D6309BDF}"/>
              </a:ext>
            </a:extLst>
          </p:cNvPr>
          <p:cNvPicPr>
            <a:picLocks noChangeAspect="1"/>
          </p:cNvPicPr>
          <p:nvPr/>
        </p:nvPicPr>
        <p:blipFill>
          <a:blip r:embed="rId3"/>
          <a:stretch>
            <a:fillRect/>
          </a:stretch>
        </p:blipFill>
        <p:spPr>
          <a:xfrm>
            <a:off x="5715000" y="1600200"/>
            <a:ext cx="5562600" cy="4892675"/>
          </a:xfrm>
          <a:prstGeom prst="rect">
            <a:avLst/>
          </a:prstGeom>
        </p:spPr>
      </p:pic>
    </p:spTree>
    <p:extLst>
      <p:ext uri="{BB962C8B-B14F-4D97-AF65-F5344CB8AC3E}">
        <p14:creationId xmlns:p14="http://schemas.microsoft.com/office/powerpoint/2010/main" val="3391371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304800" y="381000"/>
            <a:ext cx="11684000" cy="5943600"/>
          </a:xfrm>
        </p:spPr>
        <p:txBody>
          <a:bodyPr/>
          <a:lstStyle/>
          <a:p>
            <a:pPr marL="0" indent="0">
              <a:buNone/>
            </a:pPr>
            <a:r>
              <a:rPr lang="en-US" dirty="0"/>
              <a:t>6. Evaluate Accuracy Pre and Post Attack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87A5201E-C484-E6B2-98FC-7E54164B40F0}"/>
              </a:ext>
            </a:extLst>
          </p:cNvPr>
          <p:cNvPicPr>
            <a:picLocks noChangeAspect="1"/>
          </p:cNvPicPr>
          <p:nvPr/>
        </p:nvPicPr>
        <p:blipFill>
          <a:blip r:embed="rId2"/>
          <a:stretch>
            <a:fillRect/>
          </a:stretch>
        </p:blipFill>
        <p:spPr>
          <a:xfrm>
            <a:off x="609600" y="2016184"/>
            <a:ext cx="9918700" cy="1412815"/>
          </a:xfrm>
          <a:prstGeom prst="rect">
            <a:avLst/>
          </a:prstGeom>
        </p:spPr>
      </p:pic>
      <p:sp>
        <p:nvSpPr>
          <p:cNvPr id="2" name="TextBox 1">
            <a:extLst>
              <a:ext uri="{FF2B5EF4-FFF2-40B4-BE49-F238E27FC236}">
                <a16:creationId xmlns:a16="http://schemas.microsoft.com/office/drawing/2014/main" id="{A2181288-9D66-F162-DD91-DD70C5588A46}"/>
              </a:ext>
            </a:extLst>
          </p:cNvPr>
          <p:cNvSpPr txBox="1"/>
          <p:nvPr/>
        </p:nvSpPr>
        <p:spPr>
          <a:xfrm>
            <a:off x="762000" y="1447800"/>
            <a:ext cx="3050088" cy="400110"/>
          </a:xfrm>
          <a:prstGeom prst="rect">
            <a:avLst/>
          </a:prstGeom>
          <a:noFill/>
        </p:spPr>
        <p:txBody>
          <a:bodyPr wrap="square" rtlCol="0">
            <a:spAutoFit/>
          </a:bodyPr>
          <a:lstStyle/>
          <a:p>
            <a:r>
              <a:rPr lang="en-US" sz="2000" dirty="0"/>
              <a:t>1D CNN Model</a:t>
            </a:r>
          </a:p>
        </p:txBody>
      </p:sp>
      <p:sp>
        <p:nvSpPr>
          <p:cNvPr id="10" name="TextBox 9">
            <a:extLst>
              <a:ext uri="{FF2B5EF4-FFF2-40B4-BE49-F238E27FC236}">
                <a16:creationId xmlns:a16="http://schemas.microsoft.com/office/drawing/2014/main" id="{E0779A5D-C278-766F-7A62-C5387AF37CC8}"/>
              </a:ext>
            </a:extLst>
          </p:cNvPr>
          <p:cNvSpPr txBox="1"/>
          <p:nvPr/>
        </p:nvSpPr>
        <p:spPr>
          <a:xfrm>
            <a:off x="914400" y="4114800"/>
            <a:ext cx="3050088" cy="400110"/>
          </a:xfrm>
          <a:prstGeom prst="rect">
            <a:avLst/>
          </a:prstGeom>
          <a:noFill/>
        </p:spPr>
        <p:txBody>
          <a:bodyPr wrap="square" rtlCol="0">
            <a:spAutoFit/>
          </a:bodyPr>
          <a:lstStyle/>
          <a:p>
            <a:r>
              <a:rPr lang="en-US" sz="2000" dirty="0"/>
              <a:t>DNN Model</a:t>
            </a:r>
          </a:p>
        </p:txBody>
      </p:sp>
      <p:pic>
        <p:nvPicPr>
          <p:cNvPr id="7" name="Picture 6">
            <a:extLst>
              <a:ext uri="{FF2B5EF4-FFF2-40B4-BE49-F238E27FC236}">
                <a16:creationId xmlns:a16="http://schemas.microsoft.com/office/drawing/2014/main" id="{257D5293-AB7D-7631-4C51-B8E640E7CE4A}"/>
              </a:ext>
            </a:extLst>
          </p:cNvPr>
          <p:cNvPicPr>
            <a:picLocks noChangeAspect="1"/>
          </p:cNvPicPr>
          <p:nvPr/>
        </p:nvPicPr>
        <p:blipFill>
          <a:blip r:embed="rId3"/>
          <a:stretch>
            <a:fillRect/>
          </a:stretch>
        </p:blipFill>
        <p:spPr>
          <a:xfrm>
            <a:off x="609600" y="4719494"/>
            <a:ext cx="9918700" cy="1412815"/>
          </a:xfrm>
          <a:prstGeom prst="rect">
            <a:avLst/>
          </a:prstGeom>
        </p:spPr>
      </p:pic>
    </p:spTree>
    <p:extLst>
      <p:ext uri="{BB962C8B-B14F-4D97-AF65-F5344CB8AC3E}">
        <p14:creationId xmlns:p14="http://schemas.microsoft.com/office/powerpoint/2010/main" val="3781113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304800" y="381000"/>
            <a:ext cx="11684000" cy="5943600"/>
          </a:xfrm>
        </p:spPr>
        <p:txBody>
          <a:bodyPr/>
          <a:lstStyle/>
          <a:p>
            <a:pPr marL="0" indent="0" algn="ctr">
              <a:buNone/>
            </a:pPr>
            <a:r>
              <a:rPr lang="en-US" b="1" dirty="0">
                <a:solidFill>
                  <a:schemeClr val="accent1">
                    <a:lumMod val="50000"/>
                  </a:schemeClr>
                </a:solidFill>
              </a:rPr>
              <a:t>Defense Strategies</a:t>
            </a:r>
            <a:r>
              <a:rPr lang="en-US" dirty="0"/>
              <a:t>	</a:t>
            </a:r>
            <a:endParaRPr lang="en-US" sz="2400" dirty="0"/>
          </a:p>
          <a:p>
            <a:pPr marL="457200" lvl="1" indent="0">
              <a:buNone/>
            </a:pPr>
            <a:endParaRPr lang="en-US" dirty="0"/>
          </a:p>
        </p:txBody>
      </p:sp>
      <p:sp>
        <p:nvSpPr>
          <p:cNvPr id="6" name="TextBox 5">
            <a:extLst>
              <a:ext uri="{FF2B5EF4-FFF2-40B4-BE49-F238E27FC236}">
                <a16:creationId xmlns:a16="http://schemas.microsoft.com/office/drawing/2014/main" id="{04DFF4D6-EA1C-FD5F-0CC4-C0874C8AB640}"/>
              </a:ext>
            </a:extLst>
          </p:cNvPr>
          <p:cNvSpPr txBox="1"/>
          <p:nvPr/>
        </p:nvSpPr>
        <p:spPr>
          <a:xfrm>
            <a:off x="304800" y="1524000"/>
            <a:ext cx="11684000" cy="2308324"/>
          </a:xfrm>
          <a:prstGeom prst="rect">
            <a:avLst/>
          </a:prstGeom>
          <a:noFill/>
        </p:spPr>
        <p:txBody>
          <a:bodyPr wrap="square" rtlCol="0">
            <a:spAutoFit/>
          </a:bodyPr>
          <a:lstStyle/>
          <a:p>
            <a:r>
              <a:rPr lang="en-US" b="1" dirty="0"/>
              <a:t>With relevant to Boundary attack , 2 defense strategies were identified and tested to make the model robust.</a:t>
            </a:r>
          </a:p>
          <a:p>
            <a:pPr lvl="1"/>
            <a:endParaRPr lang="en-US" dirty="0"/>
          </a:p>
          <a:p>
            <a:pPr lvl="1"/>
            <a:endParaRPr lang="en-US" dirty="0"/>
          </a:p>
          <a:p>
            <a:pPr marL="1714500" lvl="3" indent="-342900">
              <a:buClr>
                <a:schemeClr val="accent1">
                  <a:lumMod val="75000"/>
                </a:schemeClr>
              </a:buClr>
              <a:buFont typeface="Wingdings" panose="05000000000000000000" pitchFamily="2" charset="2"/>
              <a:buChar char="q"/>
            </a:pPr>
            <a:r>
              <a:rPr lang="en-US" dirty="0"/>
              <a:t>Ensemble Model with Feature Squeezing</a:t>
            </a:r>
          </a:p>
          <a:p>
            <a:pPr marL="1714500" lvl="3" indent="-342900">
              <a:buClr>
                <a:schemeClr val="accent1">
                  <a:lumMod val="75000"/>
                </a:schemeClr>
              </a:buClr>
              <a:buFont typeface="Wingdings" panose="05000000000000000000" pitchFamily="2" charset="2"/>
              <a:buChar char="q"/>
            </a:pPr>
            <a:endParaRPr lang="en-US" dirty="0"/>
          </a:p>
          <a:p>
            <a:pPr marL="1714500" lvl="3" indent="-342900">
              <a:buClr>
                <a:schemeClr val="accent1">
                  <a:lumMod val="75000"/>
                </a:schemeClr>
              </a:buClr>
              <a:buFont typeface="Wingdings" panose="05000000000000000000" pitchFamily="2" charset="2"/>
              <a:buChar char="q"/>
            </a:pPr>
            <a:r>
              <a:rPr lang="en-US" dirty="0"/>
              <a:t>Adversarial Training</a:t>
            </a:r>
          </a:p>
          <a:p>
            <a:endParaRPr lang="en-US" dirty="0"/>
          </a:p>
          <a:p>
            <a:r>
              <a:rPr lang="en-US" dirty="0"/>
              <a:t> </a:t>
            </a:r>
          </a:p>
        </p:txBody>
      </p:sp>
      <p:pic>
        <p:nvPicPr>
          <p:cNvPr id="7" name="Picture 6">
            <a:extLst>
              <a:ext uri="{FF2B5EF4-FFF2-40B4-BE49-F238E27FC236}">
                <a16:creationId xmlns:a16="http://schemas.microsoft.com/office/drawing/2014/main" id="{5416DD1C-1110-9F15-F5E1-342C77FCFA1A}"/>
              </a:ext>
            </a:extLst>
          </p:cNvPr>
          <p:cNvPicPr>
            <a:picLocks noChangeAspect="1"/>
          </p:cNvPicPr>
          <p:nvPr/>
        </p:nvPicPr>
        <p:blipFill>
          <a:blip r:embed="rId2"/>
          <a:stretch>
            <a:fillRect/>
          </a:stretch>
        </p:blipFill>
        <p:spPr>
          <a:xfrm>
            <a:off x="8377672" y="3657600"/>
            <a:ext cx="3296803" cy="2514600"/>
          </a:xfrm>
          <a:prstGeom prst="rect">
            <a:avLst/>
          </a:prstGeom>
        </p:spPr>
      </p:pic>
    </p:spTree>
    <p:extLst>
      <p:ext uri="{BB962C8B-B14F-4D97-AF65-F5344CB8AC3E}">
        <p14:creationId xmlns:p14="http://schemas.microsoft.com/office/powerpoint/2010/main" val="2702608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A36E-CD58-4D6C-FFA9-1090C276598E}"/>
              </a:ext>
            </a:extLst>
          </p:cNvPr>
          <p:cNvSpPr>
            <a:spLocks noGrp="1"/>
          </p:cNvSpPr>
          <p:nvPr>
            <p:ph type="title"/>
          </p:nvPr>
        </p:nvSpPr>
        <p:spPr/>
        <p:txBody>
          <a:bodyPr>
            <a:normAutofit/>
          </a:bodyPr>
          <a:lstStyle/>
          <a:p>
            <a:r>
              <a:rPr lang="en-US" sz="4000" b="1" dirty="0"/>
              <a:t>Feature Squeezing</a:t>
            </a:r>
          </a:p>
        </p:txBody>
      </p:sp>
      <p:sp>
        <p:nvSpPr>
          <p:cNvPr id="3" name="Content Placeholder 2">
            <a:extLst>
              <a:ext uri="{FF2B5EF4-FFF2-40B4-BE49-F238E27FC236}">
                <a16:creationId xmlns:a16="http://schemas.microsoft.com/office/drawing/2014/main" id="{40CCF032-5505-F3AE-B030-FCFF5232F8FC}"/>
              </a:ext>
            </a:extLst>
          </p:cNvPr>
          <p:cNvSpPr>
            <a:spLocks noGrp="1"/>
          </p:cNvSpPr>
          <p:nvPr>
            <p:ph idx="1"/>
          </p:nvPr>
        </p:nvSpPr>
        <p:spPr/>
        <p:txBody>
          <a:bodyPr vert="horz" lIns="91440" tIns="45720" rIns="91440" bIns="45720" rtlCol="0" anchor="t">
            <a:normAutofit/>
          </a:bodyPr>
          <a:lstStyle/>
          <a:p>
            <a:endParaRPr lang="en-US" sz="1200" dirty="0">
              <a:solidFill>
                <a:srgbClr val="374151"/>
              </a:solidFill>
              <a:ea typeface="+mn-lt"/>
              <a:cs typeface="+mn-lt"/>
            </a:endParaRPr>
          </a:p>
          <a:p>
            <a:r>
              <a:rPr lang="en-US" sz="2000" dirty="0">
                <a:solidFill>
                  <a:srgbClr val="374151"/>
                </a:solidFill>
                <a:ea typeface="Cambria"/>
              </a:rPr>
              <a:t>Reduces the precision by rounding the input data to a lower bit depth and limiting the range of possible values and ensure that data points are on same scale.</a:t>
            </a:r>
          </a:p>
          <a:p>
            <a:r>
              <a:rPr lang="en-US" sz="2000" dirty="0">
                <a:solidFill>
                  <a:srgbClr val="374151"/>
                </a:solidFill>
                <a:ea typeface="Cambria"/>
              </a:rPr>
              <a:t> Reducing the precision of the feature values aims to make the model less sensitive to small, adversarial changes in the input data.</a:t>
            </a:r>
          </a:p>
          <a:p>
            <a:pPr marL="0" indent="0">
              <a:buNone/>
            </a:pPr>
            <a:endParaRPr lang="en-US" sz="1600" dirty="0">
              <a:solidFill>
                <a:srgbClr val="374151"/>
              </a:solidFill>
              <a:ea typeface="Cambria"/>
            </a:endParaRPr>
          </a:p>
        </p:txBody>
      </p:sp>
      <p:pic>
        <p:nvPicPr>
          <p:cNvPr id="5" name="Picture 4">
            <a:extLst>
              <a:ext uri="{FF2B5EF4-FFF2-40B4-BE49-F238E27FC236}">
                <a16:creationId xmlns:a16="http://schemas.microsoft.com/office/drawing/2014/main" id="{9667048C-4181-9DEF-F53C-7AC25CC9EC61}"/>
              </a:ext>
            </a:extLst>
          </p:cNvPr>
          <p:cNvPicPr>
            <a:picLocks noChangeAspect="1"/>
          </p:cNvPicPr>
          <p:nvPr/>
        </p:nvPicPr>
        <p:blipFill>
          <a:blip r:embed="rId3"/>
          <a:stretch>
            <a:fillRect/>
          </a:stretch>
        </p:blipFill>
        <p:spPr>
          <a:xfrm>
            <a:off x="1752600" y="2895600"/>
            <a:ext cx="7162800" cy="3276600"/>
          </a:xfrm>
          <a:prstGeom prst="rect">
            <a:avLst/>
          </a:prstGeom>
        </p:spPr>
      </p:pic>
    </p:spTree>
    <p:extLst>
      <p:ext uri="{BB962C8B-B14F-4D97-AF65-F5344CB8AC3E}">
        <p14:creationId xmlns:p14="http://schemas.microsoft.com/office/powerpoint/2010/main" val="3788073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A36E-CD58-4D6C-FFA9-1090C276598E}"/>
              </a:ext>
            </a:extLst>
          </p:cNvPr>
          <p:cNvSpPr>
            <a:spLocks noGrp="1"/>
          </p:cNvSpPr>
          <p:nvPr>
            <p:ph type="title"/>
          </p:nvPr>
        </p:nvSpPr>
        <p:spPr/>
        <p:txBody>
          <a:bodyPr>
            <a:normAutofit/>
          </a:bodyPr>
          <a:lstStyle/>
          <a:p>
            <a:r>
              <a:rPr lang="en-US" sz="4000" b="1" dirty="0">
                <a:latin typeface="Adobe Devanagari"/>
              </a:rPr>
              <a:t>Ensemble Model</a:t>
            </a:r>
            <a:endParaRPr lang="en-US" sz="4000" b="1" dirty="0"/>
          </a:p>
        </p:txBody>
      </p:sp>
      <p:sp>
        <p:nvSpPr>
          <p:cNvPr id="3" name="Content Placeholder 2">
            <a:extLst>
              <a:ext uri="{FF2B5EF4-FFF2-40B4-BE49-F238E27FC236}">
                <a16:creationId xmlns:a16="http://schemas.microsoft.com/office/drawing/2014/main" id="{40CCF032-5505-F3AE-B030-FCFF5232F8FC}"/>
              </a:ext>
            </a:extLst>
          </p:cNvPr>
          <p:cNvSpPr>
            <a:spLocks noGrp="1"/>
          </p:cNvSpPr>
          <p:nvPr>
            <p:ph idx="1"/>
          </p:nvPr>
        </p:nvSpPr>
        <p:spPr/>
        <p:txBody>
          <a:bodyPr vert="horz" lIns="91440" tIns="45720" rIns="91440" bIns="45720" rtlCol="0" anchor="t">
            <a:normAutofit/>
          </a:bodyPr>
          <a:lstStyle/>
          <a:p>
            <a:endParaRPr lang="en-US" sz="1200" dirty="0">
              <a:solidFill>
                <a:srgbClr val="374151"/>
              </a:solidFill>
              <a:ea typeface="+mn-lt"/>
              <a:cs typeface="+mn-lt"/>
            </a:endParaRPr>
          </a:p>
          <a:p>
            <a:r>
              <a:rPr lang="en-US" sz="2000" dirty="0">
                <a:solidFill>
                  <a:srgbClr val="374151"/>
                </a:solidFill>
                <a:ea typeface="+mn-lt"/>
                <a:cs typeface="+mn-lt"/>
              </a:rPr>
              <a:t>Combines the predictions of multiple models. Mitigates individual model vulnerabilities and reduce susceptibility to adversarial examples.</a:t>
            </a:r>
            <a:endParaRPr lang="en-US" sz="2000" dirty="0">
              <a:solidFill>
                <a:srgbClr val="000000"/>
              </a:solidFill>
              <a:ea typeface="+mn-lt"/>
              <a:cs typeface="+mn-lt"/>
            </a:endParaRPr>
          </a:p>
          <a:p>
            <a:endParaRPr lang="en-US" sz="2000" dirty="0">
              <a:solidFill>
                <a:srgbClr val="374151"/>
              </a:solidFill>
              <a:ea typeface="Cambria"/>
            </a:endParaRPr>
          </a:p>
          <a:p>
            <a:r>
              <a:rPr lang="en-US" sz="2000" b="1" dirty="0">
                <a:solidFill>
                  <a:srgbClr val="FF0000"/>
                </a:solidFill>
                <a:ea typeface="Cambria"/>
              </a:rPr>
              <a:t>Step 01: Build and Train Multiple Models</a:t>
            </a:r>
          </a:p>
          <a:p>
            <a:pPr marL="0" indent="0">
              <a:buNone/>
            </a:pPr>
            <a:r>
              <a:rPr lang="en-US" sz="2000" dirty="0">
                <a:ea typeface="Cambria"/>
              </a:rPr>
              <a:t>In addition to the original model;</a:t>
            </a:r>
            <a:endParaRPr lang="en-US" sz="2000" dirty="0">
              <a:solidFill>
                <a:srgbClr val="FF0000"/>
              </a:solidFill>
              <a:ea typeface="Cambria"/>
            </a:endParaRPr>
          </a:p>
          <a:p>
            <a:r>
              <a:rPr lang="en-US" sz="1600" dirty="0">
                <a:solidFill>
                  <a:srgbClr val="374151"/>
                </a:solidFill>
                <a:ea typeface="Cambria"/>
              </a:rPr>
              <a:t>Model 1: Multilayer Perceptron Model</a:t>
            </a:r>
          </a:p>
          <a:p>
            <a:endParaRPr lang="en-US" sz="1600" dirty="0">
              <a:solidFill>
                <a:srgbClr val="374151"/>
              </a:solidFill>
              <a:ea typeface="Cambria"/>
            </a:endParaRPr>
          </a:p>
        </p:txBody>
      </p:sp>
      <p:pic>
        <p:nvPicPr>
          <p:cNvPr id="7" name="Picture 6">
            <a:extLst>
              <a:ext uri="{FF2B5EF4-FFF2-40B4-BE49-F238E27FC236}">
                <a16:creationId xmlns:a16="http://schemas.microsoft.com/office/drawing/2014/main" id="{88718098-A28D-0F0E-21E1-032F4351224B}"/>
              </a:ext>
            </a:extLst>
          </p:cNvPr>
          <p:cNvPicPr>
            <a:picLocks noChangeAspect="1"/>
          </p:cNvPicPr>
          <p:nvPr/>
        </p:nvPicPr>
        <p:blipFill>
          <a:blip r:embed="rId2"/>
          <a:stretch>
            <a:fillRect/>
          </a:stretch>
        </p:blipFill>
        <p:spPr>
          <a:xfrm>
            <a:off x="533400" y="3529211"/>
            <a:ext cx="5280314" cy="2371302"/>
          </a:xfrm>
          <a:prstGeom prst="rect">
            <a:avLst/>
          </a:prstGeom>
        </p:spPr>
      </p:pic>
      <p:pic>
        <p:nvPicPr>
          <p:cNvPr id="9" name="Picture 8">
            <a:extLst>
              <a:ext uri="{FF2B5EF4-FFF2-40B4-BE49-F238E27FC236}">
                <a16:creationId xmlns:a16="http://schemas.microsoft.com/office/drawing/2014/main" id="{3E38D841-6490-EDC1-C575-E6A766B36244}"/>
              </a:ext>
            </a:extLst>
          </p:cNvPr>
          <p:cNvPicPr>
            <a:picLocks noChangeAspect="1"/>
          </p:cNvPicPr>
          <p:nvPr/>
        </p:nvPicPr>
        <p:blipFill>
          <a:blip r:embed="rId3"/>
          <a:stretch>
            <a:fillRect/>
          </a:stretch>
        </p:blipFill>
        <p:spPr>
          <a:xfrm>
            <a:off x="6288922" y="4038600"/>
            <a:ext cx="5522078" cy="990600"/>
          </a:xfrm>
          <a:prstGeom prst="rect">
            <a:avLst/>
          </a:prstGeom>
        </p:spPr>
      </p:pic>
    </p:spTree>
    <p:extLst>
      <p:ext uri="{BB962C8B-B14F-4D97-AF65-F5344CB8AC3E}">
        <p14:creationId xmlns:p14="http://schemas.microsoft.com/office/powerpoint/2010/main" val="3205035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4F91-F03C-EB36-456A-125818822441}"/>
              </a:ext>
            </a:extLst>
          </p:cNvPr>
          <p:cNvSpPr>
            <a:spLocks noGrp="1"/>
          </p:cNvSpPr>
          <p:nvPr>
            <p:ph type="title"/>
          </p:nvPr>
        </p:nvSpPr>
        <p:spPr>
          <a:xfrm>
            <a:off x="304800" y="114583"/>
            <a:ext cx="11684000" cy="792162"/>
          </a:xfrm>
        </p:spPr>
        <p:txBody>
          <a:bodyPr>
            <a:normAutofit/>
          </a:bodyPr>
          <a:lstStyle/>
          <a:p>
            <a:r>
              <a:rPr lang="en-US" sz="3600" b="1" dirty="0">
                <a:latin typeface="Adobe Devanagari"/>
              </a:rPr>
              <a:t>Ensemble Model</a:t>
            </a:r>
            <a:endParaRPr lang="en-US" sz="3600" b="1" dirty="0"/>
          </a:p>
        </p:txBody>
      </p:sp>
      <p:sp>
        <p:nvSpPr>
          <p:cNvPr id="3" name="Content Placeholder 2">
            <a:extLst>
              <a:ext uri="{FF2B5EF4-FFF2-40B4-BE49-F238E27FC236}">
                <a16:creationId xmlns:a16="http://schemas.microsoft.com/office/drawing/2014/main" id="{0073B37C-9CC9-C696-9C1E-AA116BDEE837}"/>
              </a:ext>
            </a:extLst>
          </p:cNvPr>
          <p:cNvSpPr>
            <a:spLocks noGrp="1"/>
          </p:cNvSpPr>
          <p:nvPr>
            <p:ph idx="1"/>
          </p:nvPr>
        </p:nvSpPr>
        <p:spPr>
          <a:xfrm>
            <a:off x="304800" y="914400"/>
            <a:ext cx="11684000" cy="5410200"/>
          </a:xfrm>
        </p:spPr>
        <p:txBody>
          <a:bodyPr vert="horz" lIns="91440" tIns="45720" rIns="91440" bIns="45720" rtlCol="0" anchor="t">
            <a:normAutofit/>
          </a:bodyPr>
          <a:lstStyle/>
          <a:p>
            <a:pPr marL="0" indent="0">
              <a:buNone/>
            </a:pPr>
            <a:r>
              <a:rPr lang="en-US" sz="1800" dirty="0">
                <a:ea typeface="Cambria"/>
              </a:rPr>
              <a:t>Model 2: Wide and Deep Model				</a:t>
            </a:r>
            <a:r>
              <a:rPr lang="en-US" sz="1800" b="1" dirty="0">
                <a:solidFill>
                  <a:srgbClr val="FF0000"/>
                </a:solidFill>
                <a:ea typeface="Cambria"/>
              </a:rPr>
              <a:t>Step 02:Build and Train Ensemble Model     </a:t>
            </a:r>
            <a:endParaRPr lang="en-US" sz="1800" b="1"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ea typeface="Cambria"/>
            </a:endParaRPr>
          </a:p>
          <a:p>
            <a:pPr marL="0" indent="0">
              <a:buNone/>
            </a:pPr>
            <a:endParaRPr lang="en-US" sz="2000" dirty="0">
              <a:solidFill>
                <a:srgbClr val="FF0000"/>
              </a:solidFill>
              <a:ea typeface="Cambria"/>
            </a:endParaRPr>
          </a:p>
          <a:p>
            <a:pPr marL="0" indent="0">
              <a:buNone/>
            </a:pPr>
            <a:endParaRPr lang="en-US" sz="2000" dirty="0">
              <a:solidFill>
                <a:srgbClr val="FF0000"/>
              </a:solidFill>
              <a:ea typeface="Cambria"/>
            </a:endParaRPr>
          </a:p>
          <a:p>
            <a:pPr marL="0" indent="0">
              <a:buNone/>
            </a:pPr>
            <a:r>
              <a:rPr lang="en-US" sz="2000" b="1" dirty="0">
                <a:solidFill>
                  <a:srgbClr val="FF0000"/>
                </a:solidFill>
                <a:ea typeface="Cambria"/>
              </a:rPr>
              <a:t> 				Step 03: Evaluate Accuracies</a:t>
            </a:r>
          </a:p>
          <a:p>
            <a:pPr marL="0" indent="0">
              <a:buNone/>
            </a:pPr>
            <a:endParaRPr lang="en-US" sz="2000" dirty="0">
              <a:solidFill>
                <a:srgbClr val="FF0000"/>
              </a:solidFill>
              <a:ea typeface="Cambria"/>
            </a:endParaRPr>
          </a:p>
          <a:p>
            <a:pPr marL="0" indent="0">
              <a:buNone/>
            </a:pPr>
            <a:endParaRPr lang="en-US" sz="2000" dirty="0">
              <a:solidFill>
                <a:srgbClr val="FF0000"/>
              </a:solidFill>
              <a:ea typeface="Cambria"/>
            </a:endParaRPr>
          </a:p>
          <a:p>
            <a:pPr marL="0" indent="0">
              <a:buNone/>
            </a:pPr>
            <a:endParaRPr lang="en-US" sz="2000" dirty="0">
              <a:ea typeface="Cambria"/>
            </a:endParaRPr>
          </a:p>
        </p:txBody>
      </p:sp>
      <p:pic>
        <p:nvPicPr>
          <p:cNvPr id="10" name="Picture 9">
            <a:extLst>
              <a:ext uri="{FF2B5EF4-FFF2-40B4-BE49-F238E27FC236}">
                <a16:creationId xmlns:a16="http://schemas.microsoft.com/office/drawing/2014/main" id="{F325658F-E28B-63E3-398D-D2E0967C89A5}"/>
              </a:ext>
            </a:extLst>
          </p:cNvPr>
          <p:cNvPicPr>
            <a:picLocks noChangeAspect="1"/>
          </p:cNvPicPr>
          <p:nvPr/>
        </p:nvPicPr>
        <p:blipFill>
          <a:blip r:embed="rId3"/>
          <a:stretch>
            <a:fillRect/>
          </a:stretch>
        </p:blipFill>
        <p:spPr>
          <a:xfrm>
            <a:off x="493643" y="1365891"/>
            <a:ext cx="4343400" cy="2344890"/>
          </a:xfrm>
          <a:prstGeom prst="rect">
            <a:avLst/>
          </a:prstGeom>
        </p:spPr>
      </p:pic>
      <p:pic>
        <p:nvPicPr>
          <p:cNvPr id="14" name="Picture 13">
            <a:extLst>
              <a:ext uri="{FF2B5EF4-FFF2-40B4-BE49-F238E27FC236}">
                <a16:creationId xmlns:a16="http://schemas.microsoft.com/office/drawing/2014/main" id="{EDCDB786-3D8C-18DD-34D9-2545E7849FDA}"/>
              </a:ext>
            </a:extLst>
          </p:cNvPr>
          <p:cNvPicPr>
            <a:picLocks noChangeAspect="1"/>
          </p:cNvPicPr>
          <p:nvPr/>
        </p:nvPicPr>
        <p:blipFill>
          <a:blip r:embed="rId4"/>
          <a:stretch>
            <a:fillRect/>
          </a:stretch>
        </p:blipFill>
        <p:spPr>
          <a:xfrm>
            <a:off x="6324600" y="1312710"/>
            <a:ext cx="4724399" cy="2344890"/>
          </a:xfrm>
          <a:prstGeom prst="rect">
            <a:avLst/>
          </a:prstGeom>
        </p:spPr>
      </p:pic>
      <p:pic>
        <p:nvPicPr>
          <p:cNvPr id="5" name="Picture 4">
            <a:extLst>
              <a:ext uri="{FF2B5EF4-FFF2-40B4-BE49-F238E27FC236}">
                <a16:creationId xmlns:a16="http://schemas.microsoft.com/office/drawing/2014/main" id="{FF380627-C35D-A444-A93D-6317A89AA58B}"/>
              </a:ext>
            </a:extLst>
          </p:cNvPr>
          <p:cNvPicPr>
            <a:picLocks noChangeAspect="1"/>
          </p:cNvPicPr>
          <p:nvPr/>
        </p:nvPicPr>
        <p:blipFill>
          <a:blip r:embed="rId5"/>
          <a:stretch>
            <a:fillRect/>
          </a:stretch>
        </p:blipFill>
        <p:spPr>
          <a:xfrm>
            <a:off x="493643" y="3882685"/>
            <a:ext cx="4343400" cy="590312"/>
          </a:xfrm>
          <a:prstGeom prst="rect">
            <a:avLst/>
          </a:prstGeom>
        </p:spPr>
      </p:pic>
      <p:pic>
        <p:nvPicPr>
          <p:cNvPr id="7" name="Picture 6">
            <a:extLst>
              <a:ext uri="{FF2B5EF4-FFF2-40B4-BE49-F238E27FC236}">
                <a16:creationId xmlns:a16="http://schemas.microsoft.com/office/drawing/2014/main" id="{E1F2810E-36A8-E1C3-B3CD-EAC67476BC44}"/>
              </a:ext>
            </a:extLst>
          </p:cNvPr>
          <p:cNvPicPr>
            <a:picLocks noChangeAspect="1"/>
          </p:cNvPicPr>
          <p:nvPr/>
        </p:nvPicPr>
        <p:blipFill>
          <a:blip r:embed="rId6"/>
          <a:stretch>
            <a:fillRect/>
          </a:stretch>
        </p:blipFill>
        <p:spPr>
          <a:xfrm>
            <a:off x="6324600" y="3764904"/>
            <a:ext cx="5029200" cy="746756"/>
          </a:xfrm>
          <a:prstGeom prst="rect">
            <a:avLst/>
          </a:prstGeom>
        </p:spPr>
      </p:pic>
      <p:pic>
        <p:nvPicPr>
          <p:cNvPr id="9" name="Picture 8">
            <a:extLst>
              <a:ext uri="{FF2B5EF4-FFF2-40B4-BE49-F238E27FC236}">
                <a16:creationId xmlns:a16="http://schemas.microsoft.com/office/drawing/2014/main" id="{5F357E24-0472-C2AE-1E54-3FF51FC31F5F}"/>
              </a:ext>
            </a:extLst>
          </p:cNvPr>
          <p:cNvPicPr>
            <a:picLocks noChangeAspect="1"/>
          </p:cNvPicPr>
          <p:nvPr/>
        </p:nvPicPr>
        <p:blipFill>
          <a:blip r:embed="rId7"/>
          <a:stretch>
            <a:fillRect/>
          </a:stretch>
        </p:blipFill>
        <p:spPr>
          <a:xfrm>
            <a:off x="3581401" y="5016798"/>
            <a:ext cx="5029200" cy="1155402"/>
          </a:xfrm>
          <a:prstGeom prst="rect">
            <a:avLst/>
          </a:prstGeom>
        </p:spPr>
      </p:pic>
    </p:spTree>
    <p:extLst>
      <p:ext uri="{BB962C8B-B14F-4D97-AF65-F5344CB8AC3E}">
        <p14:creationId xmlns:p14="http://schemas.microsoft.com/office/powerpoint/2010/main" val="2871150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879488-96E1-421B-99EE-EB368B5DBC15}"/>
              </a:ext>
            </a:extLst>
          </p:cNvPr>
          <p:cNvSpPr txBox="1"/>
          <p:nvPr/>
        </p:nvSpPr>
        <p:spPr>
          <a:xfrm>
            <a:off x="3555006" y="533400"/>
            <a:ext cx="3583674" cy="800219"/>
          </a:xfrm>
          <a:prstGeom prst="rect">
            <a:avLst/>
          </a:prstGeom>
          <a:noFill/>
        </p:spPr>
        <p:txBody>
          <a:bodyPr wrap="none" rtlCol="0">
            <a:spAutoFit/>
          </a:bodyPr>
          <a:lstStyle/>
          <a:p>
            <a:pPr algn="ctr">
              <a:buClr>
                <a:schemeClr val="accent1">
                  <a:lumMod val="75000"/>
                </a:schemeClr>
              </a:buClr>
            </a:pPr>
            <a:r>
              <a:rPr lang="en-US" sz="2800" b="1" dirty="0">
                <a:effectLst>
                  <a:outerShdw blurRad="38100" dist="38100" dir="2700000" algn="tl">
                    <a:srgbClr val="000000">
                      <a:alpha val="43137"/>
                    </a:srgbClr>
                  </a:outerShdw>
                </a:effectLst>
              </a:rPr>
              <a:t>Adversarial Training</a:t>
            </a:r>
          </a:p>
          <a:p>
            <a:endParaRPr lang="en-US" dirty="0"/>
          </a:p>
        </p:txBody>
      </p:sp>
      <p:sp>
        <p:nvSpPr>
          <p:cNvPr id="5" name="TextBox 4">
            <a:extLst>
              <a:ext uri="{FF2B5EF4-FFF2-40B4-BE49-F238E27FC236}">
                <a16:creationId xmlns:a16="http://schemas.microsoft.com/office/drawing/2014/main" id="{42FC44D9-EF6C-4838-BB84-7B45D30F7055}"/>
              </a:ext>
            </a:extLst>
          </p:cNvPr>
          <p:cNvSpPr txBox="1"/>
          <p:nvPr/>
        </p:nvSpPr>
        <p:spPr>
          <a:xfrm>
            <a:off x="228600" y="1295400"/>
            <a:ext cx="11582400" cy="3600986"/>
          </a:xfrm>
          <a:prstGeom prst="rect">
            <a:avLst/>
          </a:prstGeom>
          <a:noFill/>
        </p:spPr>
        <p:txBody>
          <a:bodyPr wrap="square" rtlCol="0">
            <a:spAutoFit/>
          </a:bodyPr>
          <a:lstStyle/>
          <a:p>
            <a:pPr marL="285750" indent="-285750">
              <a:buFont typeface="Arial" panose="020B0604020202020204" pitchFamily="34" charset="0"/>
              <a:buChar char="•"/>
            </a:pPr>
            <a:r>
              <a:rPr lang="en-US" dirty="0"/>
              <a:t>A technique used to enhance the robustness of machine learning models by training them with intentionally perturbed data to resist deceptive inputs.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Adversarial training contains both clean and adversarial samples combined together.</a:t>
            </a:r>
          </a:p>
          <a:p>
            <a:pPr marL="285750" indent="-285750">
              <a:buFont typeface="Arial" panose="020B0604020202020204" pitchFamily="34" charset="0"/>
              <a:buChar char="•"/>
            </a:pPr>
            <a:endParaRPr lang="en-US" dirty="0"/>
          </a:p>
          <a:p>
            <a:pPr marL="1200150" lvl="2" indent="-285750">
              <a:buFont typeface="Courier New" panose="02070309020205020404" pitchFamily="49" charset="0"/>
              <a:buChar char="o"/>
            </a:pPr>
            <a:r>
              <a:rPr lang="en-US" dirty="0"/>
              <a:t>Clean samples – Original input samples</a:t>
            </a:r>
          </a:p>
          <a:p>
            <a:pPr marL="1200150" lvl="2" indent="-285750">
              <a:buFont typeface="Courier New" panose="02070309020205020404" pitchFamily="49" charset="0"/>
              <a:buChar char="o"/>
            </a:pPr>
            <a:r>
              <a:rPr lang="en-US" dirty="0"/>
              <a:t>Adversarial samples – They are the Adversarial samples generated from the Boundary attack </a:t>
            </a:r>
          </a:p>
          <a:p>
            <a:pPr marL="1200150" lvl="2" indent="-285750">
              <a:buFont typeface="Courier New" panose="02070309020205020404" pitchFamily="49" charset="0"/>
              <a:buChar char="o"/>
            </a:pPr>
            <a:endParaRPr lang="en-US" dirty="0"/>
          </a:p>
          <a:p>
            <a:pPr marL="285750" indent="-285750">
              <a:buFont typeface="Arial" panose="020B0604020202020204" pitchFamily="34" charset="0"/>
              <a:buChar char="•"/>
            </a:pPr>
            <a:r>
              <a:rPr lang="en-US" dirty="0"/>
              <a:t>This is done to make the model resistant to adversarial attacks by training it on these perturbed examples so that when an input data sample is given the model can identify adversarial samples.</a:t>
            </a:r>
          </a:p>
          <a:p>
            <a:pPr marL="285750" indent="-285750">
              <a:buFont typeface="Arial" panose="020B0604020202020204" pitchFamily="34" charset="0"/>
              <a:buChar char="•"/>
            </a:pPr>
            <a:endParaRPr lang="en-US" sz="1600" dirty="0"/>
          </a:p>
          <a:p>
            <a:endParaRPr lang="en-US" sz="1600" dirty="0"/>
          </a:p>
          <a:p>
            <a:endParaRPr lang="en-US" sz="1600" dirty="0"/>
          </a:p>
        </p:txBody>
      </p:sp>
      <p:pic>
        <p:nvPicPr>
          <p:cNvPr id="7" name="Picture 6">
            <a:extLst>
              <a:ext uri="{FF2B5EF4-FFF2-40B4-BE49-F238E27FC236}">
                <a16:creationId xmlns:a16="http://schemas.microsoft.com/office/drawing/2014/main" id="{D73E5F65-725B-47F5-A32E-99475D616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7400" y="5044068"/>
            <a:ext cx="1975104" cy="1204331"/>
          </a:xfrm>
          <a:prstGeom prst="rect">
            <a:avLst/>
          </a:prstGeom>
        </p:spPr>
      </p:pic>
    </p:spTree>
    <p:extLst>
      <p:ext uri="{BB962C8B-B14F-4D97-AF65-F5344CB8AC3E}">
        <p14:creationId xmlns:p14="http://schemas.microsoft.com/office/powerpoint/2010/main" val="1397578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a:xfrm>
            <a:off x="304800" y="154914"/>
            <a:ext cx="11684000" cy="792162"/>
          </a:xfrm>
        </p:spPr>
        <p:txBody>
          <a:bodyPr>
            <a:normAutofit/>
          </a:bodyPr>
          <a:lstStyle/>
          <a:p>
            <a:r>
              <a:rPr lang="en-US" sz="3600" b="1" dirty="0">
                <a:latin typeface="Adobe Devanagari"/>
              </a:rPr>
              <a:t>Adversarial Training</a:t>
            </a:r>
            <a:endParaRPr lang="en-US" sz="3600" b="1" dirty="0"/>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r>
              <a:rPr lang="en-US" sz="1600" b="1" dirty="0">
                <a:solidFill>
                  <a:srgbClr val="FF0000"/>
                </a:solidFill>
                <a:ea typeface="Cambria"/>
              </a:rPr>
              <a:t>Step 01: Generate Adversarial Samples                              </a:t>
            </a:r>
            <a:r>
              <a:rPr lang="en-US" sz="1600" dirty="0">
                <a:solidFill>
                  <a:srgbClr val="FF0000"/>
                </a:solidFill>
                <a:ea typeface="Cambria"/>
              </a:rPr>
              <a:t>	</a:t>
            </a:r>
            <a:r>
              <a:rPr lang="en-US" sz="1600" b="1" dirty="0">
                <a:solidFill>
                  <a:srgbClr val="FF0000"/>
                </a:solidFill>
                <a:ea typeface="Cambria"/>
              </a:rPr>
              <a:t>Step 02: Train the Model with Adversarial Samples</a:t>
            </a:r>
          </a:p>
          <a:p>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sp>
        <p:nvSpPr>
          <p:cNvPr id="7" name="TextBox 6">
            <a:extLst>
              <a:ext uri="{FF2B5EF4-FFF2-40B4-BE49-F238E27FC236}">
                <a16:creationId xmlns:a16="http://schemas.microsoft.com/office/drawing/2014/main" id="{8F6AB824-890E-01E0-45A8-C76B9CBC9AFE}"/>
              </a:ext>
            </a:extLst>
          </p:cNvPr>
          <p:cNvSpPr txBox="1"/>
          <p:nvPr/>
        </p:nvSpPr>
        <p:spPr>
          <a:xfrm>
            <a:off x="5561370" y="2749959"/>
            <a:ext cx="5945443"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FF0000"/>
                </a:solidFill>
                <a:ea typeface="Cambria"/>
              </a:rPr>
              <a:t>      Step 03: Evaluate Accuracy</a:t>
            </a:r>
          </a:p>
          <a:p>
            <a:pPr algn="l"/>
            <a:endParaRPr lang="en-US" dirty="0">
              <a:ea typeface="Cambria"/>
            </a:endParaRPr>
          </a:p>
        </p:txBody>
      </p:sp>
      <p:pic>
        <p:nvPicPr>
          <p:cNvPr id="9" name="Picture 8">
            <a:extLst>
              <a:ext uri="{FF2B5EF4-FFF2-40B4-BE49-F238E27FC236}">
                <a16:creationId xmlns:a16="http://schemas.microsoft.com/office/drawing/2014/main" id="{23EDD759-D866-BBA9-BF3E-4BA6EB61860C}"/>
              </a:ext>
            </a:extLst>
          </p:cNvPr>
          <p:cNvPicPr>
            <a:picLocks noChangeAspect="1"/>
          </p:cNvPicPr>
          <p:nvPr/>
        </p:nvPicPr>
        <p:blipFill>
          <a:blip r:embed="rId2"/>
          <a:stretch>
            <a:fillRect/>
          </a:stretch>
        </p:blipFill>
        <p:spPr>
          <a:xfrm>
            <a:off x="152402" y="1601010"/>
            <a:ext cx="5562598" cy="4418790"/>
          </a:xfrm>
          <a:prstGeom prst="rect">
            <a:avLst/>
          </a:prstGeom>
        </p:spPr>
      </p:pic>
      <p:pic>
        <p:nvPicPr>
          <p:cNvPr id="11" name="Picture 10">
            <a:extLst>
              <a:ext uri="{FF2B5EF4-FFF2-40B4-BE49-F238E27FC236}">
                <a16:creationId xmlns:a16="http://schemas.microsoft.com/office/drawing/2014/main" id="{AC63DF30-750B-2A27-4694-EEDD91EA0CBD}"/>
              </a:ext>
            </a:extLst>
          </p:cNvPr>
          <p:cNvPicPr>
            <a:picLocks noChangeAspect="1"/>
          </p:cNvPicPr>
          <p:nvPr/>
        </p:nvPicPr>
        <p:blipFill>
          <a:blip r:embed="rId3"/>
          <a:stretch>
            <a:fillRect/>
          </a:stretch>
        </p:blipFill>
        <p:spPr>
          <a:xfrm>
            <a:off x="5939772" y="1607636"/>
            <a:ext cx="6133253" cy="983164"/>
          </a:xfrm>
          <a:prstGeom prst="rect">
            <a:avLst/>
          </a:prstGeom>
        </p:spPr>
      </p:pic>
      <p:pic>
        <p:nvPicPr>
          <p:cNvPr id="5" name="Picture 4">
            <a:extLst>
              <a:ext uri="{FF2B5EF4-FFF2-40B4-BE49-F238E27FC236}">
                <a16:creationId xmlns:a16="http://schemas.microsoft.com/office/drawing/2014/main" id="{24D93434-625A-7F16-FB48-AD8D037F5AC8}"/>
              </a:ext>
            </a:extLst>
          </p:cNvPr>
          <p:cNvPicPr>
            <a:picLocks noChangeAspect="1"/>
          </p:cNvPicPr>
          <p:nvPr/>
        </p:nvPicPr>
        <p:blipFill>
          <a:blip r:embed="rId4"/>
          <a:stretch>
            <a:fillRect/>
          </a:stretch>
        </p:blipFill>
        <p:spPr>
          <a:xfrm>
            <a:off x="5947462" y="3274250"/>
            <a:ext cx="5808876" cy="2480421"/>
          </a:xfrm>
          <a:prstGeom prst="rect">
            <a:avLst/>
          </a:prstGeom>
        </p:spPr>
      </p:pic>
    </p:spTree>
    <p:extLst>
      <p:ext uri="{BB962C8B-B14F-4D97-AF65-F5344CB8AC3E}">
        <p14:creationId xmlns:p14="http://schemas.microsoft.com/office/powerpoint/2010/main" val="4147600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685800" y="533400"/>
            <a:ext cx="11684000" cy="5181600"/>
          </a:xfrm>
        </p:spPr>
        <p:txBody>
          <a:bodyPr/>
          <a:lstStyle/>
          <a:p>
            <a:pPr marL="0" indent="0">
              <a:buNone/>
            </a:pPr>
            <a:r>
              <a:rPr lang="en-US" dirty="0"/>
              <a:t>8. Future Checklist	</a:t>
            </a:r>
            <a:endParaRPr lang="en-US" sz="2400" dirty="0"/>
          </a:p>
          <a:p>
            <a:pPr marL="457200" lvl="1" indent="0">
              <a:buNone/>
            </a:pPr>
            <a:endParaRPr lang="en-US" dirty="0"/>
          </a:p>
        </p:txBody>
      </p:sp>
      <p:sp>
        <p:nvSpPr>
          <p:cNvPr id="7" name="Content Placeholder 5">
            <a:extLst>
              <a:ext uri="{FF2B5EF4-FFF2-40B4-BE49-F238E27FC236}">
                <a16:creationId xmlns:a16="http://schemas.microsoft.com/office/drawing/2014/main" id="{B57E2141-D5FD-F184-962C-1EDB0D1C4DFB}"/>
              </a:ext>
            </a:extLst>
          </p:cNvPr>
          <p:cNvSpPr txBox="1">
            <a:spLocks/>
          </p:cNvSpPr>
          <p:nvPr/>
        </p:nvSpPr>
        <p:spPr>
          <a:xfrm>
            <a:off x="1143000" y="1537447"/>
            <a:ext cx="5638800" cy="3547872"/>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lumMod val="60000"/>
                  <a:lumOff val="40000"/>
                </a:schemeClr>
              </a:buClr>
              <a:buFont typeface="Cambria" panose="02040503050406030204" pitchFamily="18" charset="0"/>
              <a:buChar char="▶"/>
            </a:pPr>
            <a:r>
              <a:rPr lang="en-US" sz="2200" dirty="0"/>
              <a:t>System Development</a:t>
            </a:r>
          </a:p>
          <a:p>
            <a:pPr>
              <a:buClr>
                <a:schemeClr val="tx2">
                  <a:lumMod val="60000"/>
                  <a:lumOff val="40000"/>
                </a:schemeClr>
              </a:buClr>
              <a:buFont typeface="Cambria" panose="02040503050406030204" pitchFamily="18" charset="0"/>
              <a:buChar char="▶"/>
            </a:pPr>
            <a:endParaRPr lang="en-US" sz="2200" dirty="0"/>
          </a:p>
          <a:p>
            <a:pPr>
              <a:buClr>
                <a:schemeClr val="tx2">
                  <a:lumMod val="60000"/>
                  <a:lumOff val="40000"/>
                </a:schemeClr>
              </a:buClr>
              <a:buFont typeface="Cambria" panose="02040503050406030204" pitchFamily="18" charset="0"/>
              <a:buChar char="▶"/>
            </a:pPr>
            <a:r>
              <a:rPr lang="en-US" sz="2200" dirty="0"/>
              <a:t>Test other datasets and models using the developed system.</a:t>
            </a:r>
          </a:p>
          <a:p>
            <a:pPr marL="0" indent="0">
              <a:buClr>
                <a:schemeClr val="tx2">
                  <a:lumMod val="60000"/>
                  <a:lumOff val="40000"/>
                </a:schemeClr>
              </a:buClr>
              <a:buNone/>
            </a:pPr>
            <a:endParaRPr lang="en-US" sz="2200" dirty="0"/>
          </a:p>
          <a:p>
            <a:pPr>
              <a:buClr>
                <a:schemeClr val="tx2">
                  <a:lumMod val="60000"/>
                  <a:lumOff val="40000"/>
                </a:schemeClr>
              </a:buClr>
              <a:buFont typeface="Cambria" panose="02040503050406030204" pitchFamily="18" charset="0"/>
              <a:buChar char="▶"/>
            </a:pPr>
            <a:r>
              <a:rPr lang="en-US" sz="2200" dirty="0"/>
              <a:t>Product Deployment</a:t>
            </a:r>
          </a:p>
          <a:p>
            <a:pPr>
              <a:buClr>
                <a:schemeClr val="tx2">
                  <a:lumMod val="60000"/>
                  <a:lumOff val="40000"/>
                </a:schemeClr>
              </a:buClr>
              <a:buFont typeface="Cambria" panose="02040503050406030204" pitchFamily="18" charset="0"/>
              <a:buChar char="▶"/>
            </a:pPr>
            <a:endParaRPr lang="en-US" sz="2200" dirty="0"/>
          </a:p>
        </p:txBody>
      </p:sp>
      <p:pic>
        <p:nvPicPr>
          <p:cNvPr id="1026" name="Picture 2" descr="Checklist Images - Free Download on Freepik">
            <a:extLst>
              <a:ext uri="{FF2B5EF4-FFF2-40B4-BE49-F238E27FC236}">
                <a16:creationId xmlns:a16="http://schemas.microsoft.com/office/drawing/2014/main" id="{2B6FEC89-9BFA-CC47-372A-954285431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383" y="1537447"/>
            <a:ext cx="4764064" cy="3173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301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685800" y="1143000"/>
            <a:ext cx="11684000" cy="5181600"/>
          </a:xfrm>
        </p:spPr>
        <p:txBody>
          <a:bodyPr/>
          <a:lstStyle/>
          <a:p>
            <a:pPr marL="0" indent="0">
              <a:buNone/>
            </a:pPr>
            <a:r>
              <a:rPr lang="en-US" dirty="0"/>
              <a:t>9. Challenges Faced	</a:t>
            </a:r>
            <a:endParaRPr lang="en-US" sz="2400" dirty="0"/>
          </a:p>
          <a:p>
            <a:pPr marL="457200" lvl="1" indent="0">
              <a:buNone/>
            </a:pPr>
            <a:endParaRPr lang="en-US" dirty="0"/>
          </a:p>
        </p:txBody>
      </p:sp>
      <p:graphicFrame>
        <p:nvGraphicFramePr>
          <p:cNvPr id="4" name="Table 3">
            <a:extLst>
              <a:ext uri="{FF2B5EF4-FFF2-40B4-BE49-F238E27FC236}">
                <a16:creationId xmlns:a16="http://schemas.microsoft.com/office/drawing/2014/main" id="{6B4EBA58-89FE-2E46-7745-1D6AFB6B279C}"/>
              </a:ext>
            </a:extLst>
          </p:cNvPr>
          <p:cNvGraphicFramePr>
            <a:graphicFrameLocks noGrp="1"/>
          </p:cNvGraphicFramePr>
          <p:nvPr>
            <p:extLst>
              <p:ext uri="{D42A27DB-BD31-4B8C-83A1-F6EECF244321}">
                <p14:modId xmlns:p14="http://schemas.microsoft.com/office/powerpoint/2010/main" val="4152422674"/>
              </p:ext>
            </p:extLst>
          </p:nvPr>
        </p:nvGraphicFramePr>
        <p:xfrm>
          <a:off x="1905000" y="1981200"/>
          <a:ext cx="8128000" cy="15595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97880854"/>
                    </a:ext>
                  </a:extLst>
                </a:gridCol>
                <a:gridCol w="4064000">
                  <a:extLst>
                    <a:ext uri="{9D8B030D-6E8A-4147-A177-3AD203B41FA5}">
                      <a16:colId xmlns:a16="http://schemas.microsoft.com/office/drawing/2014/main" val="1470691612"/>
                    </a:ext>
                  </a:extLst>
                </a:gridCol>
              </a:tblGrid>
              <a:tr h="370840">
                <a:tc>
                  <a:txBody>
                    <a:bodyPr/>
                    <a:lstStyle/>
                    <a:p>
                      <a:r>
                        <a:rPr lang="en-US" dirty="0"/>
                        <a:t>Problem</a:t>
                      </a:r>
                    </a:p>
                  </a:txBody>
                  <a:tcPr/>
                </a:tc>
                <a:tc>
                  <a:txBody>
                    <a:bodyPr/>
                    <a:lstStyle/>
                    <a:p>
                      <a:r>
                        <a:rPr lang="en-US" dirty="0"/>
                        <a:t>Solution</a:t>
                      </a:r>
                    </a:p>
                  </a:txBody>
                  <a:tcPr/>
                </a:tc>
                <a:extLst>
                  <a:ext uri="{0D108BD9-81ED-4DB2-BD59-A6C34878D82A}">
                    <a16:rowId xmlns:a16="http://schemas.microsoft.com/office/drawing/2014/main" val="1270479086"/>
                  </a:ext>
                </a:extLst>
              </a:tr>
              <a:tr h="370840">
                <a:tc>
                  <a:txBody>
                    <a:bodyPr/>
                    <a:lstStyle/>
                    <a:p>
                      <a:r>
                        <a:rPr lang="en-US" dirty="0"/>
                        <a:t>Applying and testing Defense mechanisms</a:t>
                      </a:r>
                    </a:p>
                  </a:txBody>
                  <a:tcPr/>
                </a:tc>
                <a:tc>
                  <a:txBody>
                    <a:bodyPr/>
                    <a:lstStyle/>
                    <a:p>
                      <a:pPr marL="285750" indent="-285750">
                        <a:buFont typeface="Arial" panose="020B0604020202020204" pitchFamily="34" charset="0"/>
                        <a:buChar char="•"/>
                      </a:pPr>
                      <a:r>
                        <a:rPr lang="en-US" dirty="0"/>
                        <a:t>Went through several literatures done for defensive strategies and implemented the defense for tabular boundary attack.</a:t>
                      </a:r>
                    </a:p>
                  </a:txBody>
                  <a:tcPr/>
                </a:tc>
                <a:extLst>
                  <a:ext uri="{0D108BD9-81ED-4DB2-BD59-A6C34878D82A}">
                    <a16:rowId xmlns:a16="http://schemas.microsoft.com/office/drawing/2014/main" val="1187034325"/>
                  </a:ext>
                </a:extLst>
              </a:tr>
            </a:tbl>
          </a:graphicData>
        </a:graphic>
      </p:graphicFrame>
    </p:spTree>
    <p:extLst>
      <p:ext uri="{BB962C8B-B14F-4D97-AF65-F5344CB8AC3E}">
        <p14:creationId xmlns:p14="http://schemas.microsoft.com/office/powerpoint/2010/main" val="2937584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0DADAE-3300-CE6D-7AE6-2A45B67A6FFC}"/>
              </a:ext>
            </a:extLst>
          </p:cNvPr>
          <p:cNvSpPr/>
          <p:nvPr/>
        </p:nvSpPr>
        <p:spPr>
          <a:xfrm>
            <a:off x="2687817" y="6500867"/>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pic>
        <p:nvPicPr>
          <p:cNvPr id="4" name="Content Placeholder 3">
            <a:extLst>
              <a:ext uri="{FF2B5EF4-FFF2-40B4-BE49-F238E27FC236}">
                <a16:creationId xmlns:a16="http://schemas.microsoft.com/office/drawing/2014/main" id="{666697F0-57BE-C53B-855F-EB40DF0A4DCC}"/>
              </a:ext>
            </a:extLst>
          </p:cNvPr>
          <p:cNvPicPr>
            <a:picLocks noGrp="1" noChangeAspect="1"/>
          </p:cNvPicPr>
          <p:nvPr>
            <p:ph idx="1"/>
          </p:nvPr>
        </p:nvPicPr>
        <p:blipFill>
          <a:blip r:embed="rId2"/>
          <a:stretch>
            <a:fillRect/>
          </a:stretch>
        </p:blipFill>
        <p:spPr>
          <a:xfrm>
            <a:off x="838199" y="1143000"/>
            <a:ext cx="10515600" cy="5029636"/>
          </a:xfrm>
        </p:spPr>
      </p:pic>
      <p:sp>
        <p:nvSpPr>
          <p:cNvPr id="6" name="Title 4">
            <a:extLst>
              <a:ext uri="{FF2B5EF4-FFF2-40B4-BE49-F238E27FC236}">
                <a16:creationId xmlns:a16="http://schemas.microsoft.com/office/drawing/2014/main" id="{FC5FDD60-BE75-AA8C-960D-B7E13198A1CD}"/>
              </a:ext>
            </a:extLst>
          </p:cNvPr>
          <p:cNvSpPr txBox="1">
            <a:spLocks/>
          </p:cNvSpPr>
          <p:nvPr/>
        </p:nvSpPr>
        <p:spPr>
          <a:xfrm>
            <a:off x="253999" y="26670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GANTT CHART</a:t>
            </a:r>
          </a:p>
        </p:txBody>
      </p:sp>
    </p:spTree>
    <p:extLst>
      <p:ext uri="{BB962C8B-B14F-4D97-AF65-F5344CB8AC3E}">
        <p14:creationId xmlns:p14="http://schemas.microsoft.com/office/powerpoint/2010/main" val="2020748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645D10-609A-4D51-98CD-04CA2E683333}"/>
              </a:ext>
            </a:extLst>
          </p:cNvPr>
          <p:cNvSpPr/>
          <p:nvPr/>
        </p:nvSpPr>
        <p:spPr>
          <a:xfrm>
            <a:off x="1276350" y="1447800"/>
            <a:ext cx="10210800" cy="4801314"/>
          </a:xfrm>
          <a:prstGeom prst="rect">
            <a:avLst/>
          </a:prstGeom>
        </p:spPr>
        <p:txBody>
          <a:bodyPr wrap="square">
            <a:spAutoFit/>
          </a:bodyPr>
          <a:lstStyle/>
          <a:p>
            <a:pPr marR="457200"/>
            <a:r>
              <a:rPr lang="en-US" dirty="0">
                <a:solidFill>
                  <a:srgbClr val="000000"/>
                </a:solidFill>
                <a:latin typeface="Calibri" panose="020F0502020204030204" pitchFamily="34" charset="0"/>
              </a:rPr>
              <a:t>[1] W. Brendel, J. </a:t>
            </a:r>
            <a:r>
              <a:rPr lang="en-US" dirty="0" err="1">
                <a:solidFill>
                  <a:srgbClr val="000000"/>
                </a:solidFill>
                <a:latin typeface="Calibri" panose="020F0502020204030204" pitchFamily="34" charset="0"/>
              </a:rPr>
              <a:t>Rauber</a:t>
            </a:r>
            <a:r>
              <a:rPr lang="en-US" dirty="0">
                <a:solidFill>
                  <a:srgbClr val="000000"/>
                </a:solidFill>
                <a:latin typeface="Calibri" panose="020F0502020204030204" pitchFamily="34" charset="0"/>
              </a:rPr>
              <a:t>, and M. </a:t>
            </a:r>
            <a:r>
              <a:rPr lang="en-US" dirty="0" err="1">
                <a:solidFill>
                  <a:srgbClr val="000000"/>
                </a:solidFill>
                <a:latin typeface="Calibri" panose="020F0502020204030204" pitchFamily="34" charset="0"/>
              </a:rPr>
              <a:t>Bethge</a:t>
            </a:r>
            <a:r>
              <a:rPr lang="en-US" dirty="0">
                <a:solidFill>
                  <a:srgbClr val="000000"/>
                </a:solidFill>
                <a:latin typeface="Calibri" panose="020F0502020204030204" pitchFamily="34" charset="0"/>
              </a:rPr>
              <a:t>, “Decision-Based Adversarial Attacks: Reliable </a:t>
            </a:r>
          </a:p>
          <a:p>
            <a:pPr marR="457200"/>
            <a:r>
              <a:rPr lang="en-US" dirty="0">
                <a:solidFill>
                  <a:srgbClr val="000000"/>
                </a:solidFill>
                <a:latin typeface="Calibri" panose="020F0502020204030204" pitchFamily="34" charset="0"/>
              </a:rPr>
              <a:t>Attacks Against Black-Box Machine Learning Models.” </a:t>
            </a:r>
            <a:r>
              <a:rPr lang="en-US" dirty="0" err="1">
                <a:solidFill>
                  <a:srgbClr val="000000"/>
                </a:solidFill>
                <a:latin typeface="Calibri" panose="020F0502020204030204" pitchFamily="34" charset="0"/>
              </a:rPr>
              <a:t>arXiv</a:t>
            </a:r>
            <a:r>
              <a:rPr lang="en-US" dirty="0">
                <a:solidFill>
                  <a:srgbClr val="000000"/>
                </a:solidFill>
                <a:latin typeface="Calibri" panose="020F0502020204030204" pitchFamily="34" charset="0"/>
              </a:rPr>
              <a:t>, Feb. 16, 2018. [Online]. Available: </a:t>
            </a:r>
            <a:r>
              <a:rPr lang="en-US" dirty="0">
                <a:solidFill>
                  <a:srgbClr val="000000"/>
                </a:solidFill>
                <a:latin typeface="Calibri" panose="020F0502020204030204" pitchFamily="34" charset="0"/>
                <a:hlinkClick r:id="rId3"/>
              </a:rPr>
              <a:t>http://arxiv.org/abs/1712.04248</a:t>
            </a:r>
            <a:endParaRPr lang="en-US" dirty="0">
              <a:solidFill>
                <a:srgbClr val="000000"/>
              </a:solidFill>
              <a:latin typeface="Calibri" panose="020F0502020204030204" pitchFamily="34" charset="0"/>
            </a:endParaRP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[2] Z. Xiao, P. Yang, Y. Jiang, K.-W. Chang, and C.-J. Hsieh, “BOSH: An Efficient Meta </a:t>
            </a:r>
          </a:p>
          <a:p>
            <a:pPr marR="457200"/>
            <a:r>
              <a:rPr lang="en-US" dirty="0">
                <a:solidFill>
                  <a:srgbClr val="000000"/>
                </a:solidFill>
                <a:latin typeface="Calibri" panose="020F0502020204030204" pitchFamily="34" charset="0"/>
              </a:rPr>
              <a:t>Algorithm for Decision-based Attacks.” </a:t>
            </a:r>
            <a:r>
              <a:rPr lang="en-US" dirty="0" err="1">
                <a:solidFill>
                  <a:srgbClr val="000000"/>
                </a:solidFill>
                <a:latin typeface="Calibri" panose="020F0502020204030204" pitchFamily="34" charset="0"/>
              </a:rPr>
              <a:t>arXiv</a:t>
            </a:r>
            <a:r>
              <a:rPr lang="en-US" dirty="0">
                <a:solidFill>
                  <a:srgbClr val="000000"/>
                </a:solidFill>
                <a:latin typeface="Calibri" panose="020F0502020204030204" pitchFamily="34" charset="0"/>
              </a:rPr>
              <a:t>, Oct. 14, 2019. </a:t>
            </a:r>
          </a:p>
          <a:p>
            <a:pPr marR="457200"/>
            <a:r>
              <a:rPr lang="en-US" dirty="0">
                <a:solidFill>
                  <a:srgbClr val="000000"/>
                </a:solidFill>
                <a:latin typeface="Calibri" panose="020F0502020204030204" pitchFamily="34" charset="0"/>
              </a:rPr>
              <a:t>[Online]. Available: </a:t>
            </a:r>
            <a:r>
              <a:rPr lang="en-US" dirty="0">
                <a:solidFill>
                  <a:srgbClr val="000000"/>
                </a:solidFill>
                <a:latin typeface="Calibri" panose="020F0502020204030204" pitchFamily="34" charset="0"/>
                <a:hlinkClick r:id="rId4"/>
              </a:rPr>
              <a:t>http://arxiv.org/abs/1909.04288</a:t>
            </a:r>
            <a:endParaRPr lang="en-US" dirty="0">
              <a:solidFill>
                <a:srgbClr val="000000"/>
              </a:solidFill>
              <a:latin typeface="Calibri" panose="020F0502020204030204" pitchFamily="34" charset="0"/>
            </a:endParaRPr>
          </a:p>
          <a:p>
            <a:pPr marR="457200"/>
            <a:endParaRPr lang="en-US" b="0" i="0" dirty="0">
              <a:solidFill>
                <a:srgbClr val="000000"/>
              </a:solidFill>
              <a:effectLst/>
              <a:latin typeface="Calibri" panose="020F0502020204030204" pitchFamily="34" charset="0"/>
            </a:endParaRPr>
          </a:p>
          <a:p>
            <a:pPr marR="457200"/>
            <a:r>
              <a:rPr lang="en-US" dirty="0">
                <a:solidFill>
                  <a:srgbClr val="000000"/>
                </a:solidFill>
                <a:latin typeface="Calibri" panose="020F0502020204030204" pitchFamily="34" charset="0"/>
              </a:rPr>
              <a:t>[3] L. Ju, R. Cui, J. Sun and Z. Li, "A Robust Approach to Adversarial Attack on Tabular Data for Classification Algorithm Testing," 2022 8th International Conference on Big Data and Information Analytics (</a:t>
            </a:r>
            <a:r>
              <a:rPr lang="en-US" dirty="0" err="1">
                <a:solidFill>
                  <a:srgbClr val="000000"/>
                </a:solidFill>
                <a:latin typeface="Calibri" panose="020F0502020204030204" pitchFamily="34" charset="0"/>
              </a:rPr>
              <a:t>BigDIA</a:t>
            </a:r>
            <a:r>
              <a:rPr lang="en-US" dirty="0">
                <a:solidFill>
                  <a:srgbClr val="000000"/>
                </a:solidFill>
                <a:latin typeface="Calibri" panose="020F0502020204030204" pitchFamily="34" charset="0"/>
              </a:rPr>
              <a:t>), Guiyang, China, 2022, pp. 371-376, </a:t>
            </a:r>
            <a:r>
              <a:rPr lang="en-US" dirty="0" err="1">
                <a:solidFill>
                  <a:srgbClr val="000000"/>
                </a:solidFill>
                <a:latin typeface="Calibri" panose="020F0502020204030204" pitchFamily="34" charset="0"/>
              </a:rPr>
              <a:t>doi</a:t>
            </a:r>
            <a:r>
              <a:rPr lang="en-US" dirty="0">
                <a:solidFill>
                  <a:srgbClr val="000000"/>
                </a:solidFill>
                <a:latin typeface="Calibri" panose="020F0502020204030204" pitchFamily="34" charset="0"/>
              </a:rPr>
              <a:t>: 10.1109/BigDIA56350.2022.9874200.</a:t>
            </a: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[4]  Jiang, W. et al. (2020) “Poisoning and evasion attacks against deep learning algorithms in </a:t>
            </a:r>
          </a:p>
          <a:p>
            <a:pPr marR="457200"/>
            <a:r>
              <a:rPr lang="en-US" dirty="0">
                <a:solidFill>
                  <a:srgbClr val="000000"/>
                </a:solidFill>
                <a:latin typeface="Calibri" panose="020F0502020204030204" pitchFamily="34" charset="0"/>
              </a:rPr>
              <a:t>Autonomous Vehicles,” IEEE Transactions on Vehicular Technology, 69(4), pp. 4439–</a:t>
            </a:r>
          </a:p>
          <a:p>
            <a:pPr marR="457200"/>
            <a:r>
              <a:rPr lang="en-US" dirty="0">
                <a:solidFill>
                  <a:srgbClr val="000000"/>
                </a:solidFill>
                <a:latin typeface="Calibri" panose="020F0502020204030204" pitchFamily="34" charset="0"/>
              </a:rPr>
              <a:t>4449. Available at: https://doi.org/10.1109/tvt.2020.2977378.‌</a:t>
            </a:r>
          </a:p>
          <a:p>
            <a:pPr marR="457200"/>
            <a:endParaRPr lang="en-US" dirty="0">
              <a:solidFill>
                <a:srgbClr val="000000"/>
              </a:solidFill>
              <a:latin typeface="Calibri" panose="020F0502020204030204" pitchFamily="34" charset="0"/>
            </a:endParaRPr>
          </a:p>
          <a:p>
            <a:pPr marR="457200"/>
            <a:endParaRPr lang="en-US" dirty="0">
              <a:solidFill>
                <a:srgbClr val="000000"/>
              </a:solidFill>
              <a:latin typeface="Calibri" panose="020F0502020204030204" pitchFamily="34" charset="0"/>
            </a:endParaRPr>
          </a:p>
        </p:txBody>
      </p:sp>
      <p:sp>
        <p:nvSpPr>
          <p:cNvPr id="3" name="Rectangle 2">
            <a:extLst>
              <a:ext uri="{FF2B5EF4-FFF2-40B4-BE49-F238E27FC236}">
                <a16:creationId xmlns:a16="http://schemas.microsoft.com/office/drawing/2014/main" id="{C2CF95EB-8528-4DE6-8D5B-1E884F66CA12}"/>
              </a:ext>
            </a:extLst>
          </p:cNvPr>
          <p:cNvSpPr/>
          <p:nvPr/>
        </p:nvSpPr>
        <p:spPr>
          <a:xfrm>
            <a:off x="935217" y="1750120"/>
            <a:ext cx="10210800" cy="646331"/>
          </a:xfrm>
          <a:prstGeom prst="rect">
            <a:avLst/>
          </a:prstGeom>
        </p:spPr>
        <p:txBody>
          <a:bodyPr wrap="square">
            <a:spAutoFit/>
          </a:bodyPr>
          <a:lstStyle/>
          <a:p>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4" name="Rectangle 3">
            <a:extLst>
              <a:ext uri="{FF2B5EF4-FFF2-40B4-BE49-F238E27FC236}">
                <a16:creationId xmlns:a16="http://schemas.microsoft.com/office/drawing/2014/main" id="{A856742E-D403-4362-9D7D-B073C54B9F45}"/>
              </a:ext>
            </a:extLst>
          </p:cNvPr>
          <p:cNvSpPr/>
          <p:nvPr/>
        </p:nvSpPr>
        <p:spPr>
          <a:xfrm>
            <a:off x="704850" y="4461549"/>
            <a:ext cx="10210800" cy="369332"/>
          </a:xfrm>
          <a:prstGeom prst="rect">
            <a:avLst/>
          </a:prstGeom>
        </p:spPr>
        <p:txBody>
          <a:bodyPr wrap="square">
            <a:spAutoFit/>
          </a:bodyPr>
          <a:lstStyle/>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6" name="Rectangle 5">
            <a:extLst>
              <a:ext uri="{FF2B5EF4-FFF2-40B4-BE49-F238E27FC236}">
                <a16:creationId xmlns:a16="http://schemas.microsoft.com/office/drawing/2014/main" id="{D625DBBB-BBD8-EC27-2A2C-E2464527B990}"/>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4" name="Title 4">
            <a:extLst>
              <a:ext uri="{FF2B5EF4-FFF2-40B4-BE49-F238E27FC236}">
                <a16:creationId xmlns:a16="http://schemas.microsoft.com/office/drawing/2014/main" id="{D95CB452-DBB6-07BE-CC73-04C762D27CE2}"/>
              </a:ext>
            </a:extLst>
          </p:cNvPr>
          <p:cNvSpPr txBox="1">
            <a:spLocks/>
          </p:cNvSpPr>
          <p:nvPr/>
        </p:nvSpPr>
        <p:spPr>
          <a:xfrm>
            <a:off x="198617" y="323384"/>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REFERENCES</a:t>
            </a:r>
          </a:p>
        </p:txBody>
      </p:sp>
    </p:spTree>
    <p:extLst>
      <p:ext uri="{BB962C8B-B14F-4D97-AF65-F5344CB8AC3E}">
        <p14:creationId xmlns:p14="http://schemas.microsoft.com/office/powerpoint/2010/main" val="247773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p:txBody>
          <a:bodyPr/>
          <a:lstStyle/>
          <a:p>
            <a:r>
              <a:rPr lang="en-US" dirty="0"/>
              <a:t>IT21068164 | Weerakoon R. A. D. D. C</a:t>
            </a:r>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pPr algn="ctr"/>
            <a:r>
              <a:rPr lang="en-US" dirty="0"/>
              <a:t>B.Sc.(Hons) in Information Technology</a:t>
            </a:r>
          </a:p>
          <a:p>
            <a:pPr algn="ctr"/>
            <a:r>
              <a:rPr lang="en-US" dirty="0"/>
              <a:t>Specializing in Cyber Security</a:t>
            </a:r>
          </a:p>
          <a:p>
            <a:endParaRPr lang="en-US" dirty="0"/>
          </a:p>
        </p:txBody>
      </p:sp>
      <p:pic>
        <p:nvPicPr>
          <p:cNvPr id="2" name="Picture 1" descr="A person in a white dress&#10;&#10;Description automatically generated">
            <a:extLst>
              <a:ext uri="{FF2B5EF4-FFF2-40B4-BE49-F238E27FC236}">
                <a16:creationId xmlns:a16="http://schemas.microsoft.com/office/drawing/2014/main" id="{8782B49F-C57B-0081-8F9F-70B660D403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8400" y="76200"/>
            <a:ext cx="2133600" cy="2438400"/>
          </a:xfrm>
          <a:prstGeom prst="rect">
            <a:avLst/>
          </a:prstGeom>
        </p:spPr>
      </p:pic>
      <p:sp>
        <p:nvSpPr>
          <p:cNvPr id="3" name="Rectangle 2">
            <a:extLst>
              <a:ext uri="{FF2B5EF4-FFF2-40B4-BE49-F238E27FC236}">
                <a16:creationId xmlns:a16="http://schemas.microsoft.com/office/drawing/2014/main" id="{2AD61D92-0D55-25C4-EF34-54DC8718CC45}"/>
              </a:ext>
            </a:extLst>
          </p:cNvPr>
          <p:cNvSpPr/>
          <p:nvPr/>
        </p:nvSpPr>
        <p:spPr>
          <a:xfrm>
            <a:off x="3597728" y="6457708"/>
            <a:ext cx="52807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644812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113169" y="426166"/>
            <a:ext cx="5965659" cy="868362"/>
          </a:xfrm>
        </p:spPr>
        <p:txBody>
          <a:bodyPr>
            <a:normAutofit/>
          </a:bodyPr>
          <a:lstStyle/>
          <a:p>
            <a:r>
              <a:rPr lang="en-US" sz="3600" b="1"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504337" y="1706880"/>
            <a:ext cx="6790543" cy="458506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dirty="0">
                <a:cs typeface="Times New Roman" panose="02020603050405020304" pitchFamily="18" charset="0"/>
              </a:rPr>
              <a:t>Adversarial Project Gradient Descent Attack on Machine Learning</a:t>
            </a:r>
          </a:p>
          <a:p>
            <a:pPr lvl="1">
              <a:lnSpc>
                <a:spcPct val="120000"/>
              </a:lnSpc>
              <a:buFont typeface="Arial" panose="020B0604020202020204" pitchFamily="34" charset="0"/>
              <a:buChar char="•"/>
            </a:pPr>
            <a:r>
              <a:rPr lang="en-US" sz="1800" dirty="0"/>
              <a:t>It is a White box adversarial attack.</a:t>
            </a:r>
          </a:p>
          <a:p>
            <a:pPr marL="0" indent="0">
              <a:lnSpc>
                <a:spcPct val="120000"/>
              </a:lnSpc>
              <a:buNone/>
            </a:pPr>
            <a:endParaRPr lang="en-US" sz="1200" dirty="0"/>
          </a:p>
          <a:p>
            <a:pPr marL="0" marR="0" indent="0">
              <a:lnSpc>
                <a:spcPct val="107000"/>
              </a:lnSpc>
              <a:spcBef>
                <a:spcPts val="0"/>
              </a:spcBef>
              <a:spcAft>
                <a:spcPts val="800"/>
              </a:spcAft>
              <a:buNone/>
            </a:pPr>
            <a:r>
              <a:rPr lang="en-US" sz="2000" b="1" dirty="0">
                <a:effectLst/>
                <a:ea typeface="Calibri" panose="020F0502020204030204" pitchFamily="34" charset="0"/>
                <a:cs typeface="Times New Roman" panose="02020603050405020304" pitchFamily="18" charset="0"/>
              </a:rPr>
              <a:t>Co-concept Gradient descent</a:t>
            </a:r>
            <a:endParaRPr lang="en-US" sz="2000" dirty="0">
              <a:effectLst/>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Arial" panose="020B0604020202020204" pitchFamily="34" charset="0"/>
              <a:buChar char="•"/>
            </a:pPr>
            <a:r>
              <a:rPr lang="en-US" sz="1800" dirty="0">
                <a:effectLst/>
                <a:ea typeface="Calibri" panose="020F0502020204030204" pitchFamily="34" charset="0"/>
                <a:cs typeface="Times New Roman" panose="02020603050405020304" pitchFamily="18" charset="0"/>
              </a:rPr>
              <a:t>Popular optimization technique in ML.</a:t>
            </a:r>
          </a:p>
          <a:p>
            <a:pPr lvl="1">
              <a:lnSpc>
                <a:spcPct val="107000"/>
              </a:lnSpc>
              <a:spcBef>
                <a:spcPts val="0"/>
              </a:spcBef>
              <a:spcAft>
                <a:spcPts val="800"/>
              </a:spcAft>
              <a:buFont typeface="Arial" panose="020B0604020202020204" pitchFamily="34" charset="0"/>
              <a:buChar char="•"/>
            </a:pPr>
            <a:r>
              <a:rPr lang="en-US" sz="1800" dirty="0">
                <a:effectLst/>
                <a:ea typeface="Calibri" panose="020F0502020204030204" pitchFamily="34" charset="0"/>
                <a:cs typeface="Times New Roman" panose="02020603050405020304" pitchFamily="18" charset="0"/>
              </a:rPr>
              <a:t>Minimizes loss function by adjusting model parameters.</a:t>
            </a:r>
          </a:p>
          <a:p>
            <a:pPr marL="0" indent="0">
              <a:lnSpc>
                <a:spcPct val="107000"/>
              </a:lnSpc>
              <a:spcBef>
                <a:spcPts val="0"/>
              </a:spcBef>
              <a:spcAft>
                <a:spcPts val="800"/>
              </a:spcAft>
              <a:buNone/>
            </a:pPr>
            <a:endParaRPr lang="en-US" sz="12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200" dirty="0">
                <a:effectLst/>
                <a:ea typeface="Calibri" panose="020F0502020204030204" pitchFamily="34"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b="1" dirty="0">
                <a:effectLst/>
                <a:ea typeface="Calibri" panose="020F0502020204030204" pitchFamily="34" charset="0"/>
                <a:cs typeface="Times New Roman" panose="02020603050405020304" pitchFamily="18" charset="0"/>
              </a:rPr>
              <a:t>PGD attacks are versatile and can be applied to different domains.</a:t>
            </a:r>
            <a:endParaRPr lang="en-US" sz="2000" dirty="0">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D54FF14B-8010-4C7B-41EF-0C7D9FF69330}"/>
              </a:ext>
            </a:extLst>
          </p:cNvPr>
          <p:cNvSpPr/>
          <p:nvPr/>
        </p:nvSpPr>
        <p:spPr>
          <a:xfrm>
            <a:off x="3710196" y="6381523"/>
            <a:ext cx="536863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3" name="Picture 2" descr="A person looking at a map&#10;&#10;Description automatically generated">
            <a:extLst>
              <a:ext uri="{FF2B5EF4-FFF2-40B4-BE49-F238E27FC236}">
                <a16:creationId xmlns:a16="http://schemas.microsoft.com/office/drawing/2014/main" id="{4ED24861-497F-D417-DA40-264901629E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3400" y="1695994"/>
            <a:ext cx="32766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4769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618013" y="204294"/>
            <a:ext cx="6955971" cy="868362"/>
          </a:xfrm>
        </p:spPr>
        <p:txBody>
          <a:bodyPr>
            <a:normAutofit/>
          </a:bodyPr>
          <a:lstStyle/>
          <a:p>
            <a:r>
              <a:rPr lang="en-US"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6807" y="1524000"/>
            <a:ext cx="7881673" cy="4460240"/>
          </a:xfrm>
        </p:spPr>
        <p:txBody>
          <a:bodyPr>
            <a:normAutofit/>
          </a:bodyPr>
          <a:lstStyle/>
          <a:p>
            <a:pPr marL="0" indent="0" algn="l">
              <a:lnSpc>
                <a:spcPct val="150000"/>
              </a:lnSpc>
              <a:buNone/>
            </a:pPr>
            <a:r>
              <a:rPr lang="en-US" sz="2400" b="1" i="0" dirty="0">
                <a:solidFill>
                  <a:srgbClr val="0D0D0D"/>
                </a:solidFill>
                <a:effectLst/>
              </a:rPr>
              <a:t>How the attack works,</a:t>
            </a:r>
            <a:endParaRPr lang="en-US" sz="2000" b="1" i="0" dirty="0">
              <a:solidFill>
                <a:srgbClr val="0D0D0D"/>
              </a:solidFill>
              <a:effectLst/>
              <a:latin typeface="Söhne"/>
            </a:endParaRPr>
          </a:p>
          <a:p>
            <a:pPr algn="l">
              <a:buFont typeface="+mj-lt"/>
              <a:buAutoNum type="arabicPeriod"/>
            </a:pPr>
            <a:r>
              <a:rPr lang="en-US" sz="2000" b="1" i="0" dirty="0">
                <a:solidFill>
                  <a:srgbClr val="0D0D0D"/>
                </a:solidFill>
                <a:effectLst/>
                <a:latin typeface="Söhne"/>
              </a:rPr>
              <a:t>Starting Point</a:t>
            </a:r>
            <a:r>
              <a:rPr lang="en-US" sz="2000" b="0" i="0" dirty="0">
                <a:solidFill>
                  <a:srgbClr val="0D0D0D"/>
                </a:solidFill>
                <a:effectLst/>
                <a:latin typeface="Söhne"/>
              </a:rPr>
              <a:t>: </a:t>
            </a:r>
            <a:r>
              <a:rPr lang="en-US" sz="1800" b="0" i="0" dirty="0">
                <a:solidFill>
                  <a:srgbClr val="0D0D0D"/>
                </a:solidFill>
                <a:effectLst/>
                <a:latin typeface="Söhne"/>
              </a:rPr>
              <a:t>Select a data sample correctly identified by the model.</a:t>
            </a:r>
          </a:p>
          <a:p>
            <a:pPr algn="l">
              <a:buFont typeface="+mj-lt"/>
              <a:buAutoNum type="arabicPeriod"/>
            </a:pPr>
            <a:r>
              <a:rPr lang="en-US" sz="2000" b="1" i="0" dirty="0">
                <a:solidFill>
                  <a:srgbClr val="0D0D0D"/>
                </a:solidFill>
                <a:effectLst/>
                <a:latin typeface="Söhne"/>
              </a:rPr>
              <a:t>Initial Perturbation</a:t>
            </a:r>
            <a:r>
              <a:rPr lang="en-US" sz="2000" b="0" i="0" dirty="0">
                <a:solidFill>
                  <a:srgbClr val="0D0D0D"/>
                </a:solidFill>
                <a:effectLst/>
                <a:latin typeface="Söhne"/>
              </a:rPr>
              <a:t>: </a:t>
            </a:r>
            <a:r>
              <a:rPr lang="en-US" sz="1800" b="0" i="0" dirty="0">
                <a:solidFill>
                  <a:srgbClr val="0D0D0D"/>
                </a:solidFill>
                <a:effectLst/>
                <a:latin typeface="Söhne"/>
              </a:rPr>
              <a:t>Make a small, random </a:t>
            </a:r>
            <a:r>
              <a:rPr lang="en-US" sz="1800" dirty="0">
                <a:solidFill>
                  <a:srgbClr val="0D0D0D"/>
                </a:solidFill>
                <a:latin typeface="Söhne"/>
              </a:rPr>
              <a:t>perturbations </a:t>
            </a:r>
            <a:r>
              <a:rPr lang="en-US" sz="1800" b="0" i="0" dirty="0">
                <a:solidFill>
                  <a:srgbClr val="0D0D0D"/>
                </a:solidFill>
                <a:effectLst/>
                <a:latin typeface="Söhne"/>
              </a:rPr>
              <a:t>within the allowed </a:t>
            </a:r>
            <a:r>
              <a:rPr lang="en-US" sz="1800" b="0" i="0" dirty="0" err="1">
                <a:solidFill>
                  <a:srgbClr val="0D0D0D"/>
                </a:solidFill>
                <a:effectLst/>
                <a:latin typeface="Söhne"/>
              </a:rPr>
              <a:t>Lp</a:t>
            </a:r>
            <a:r>
              <a:rPr lang="en-US" sz="1800" b="0" i="0" dirty="0">
                <a:solidFill>
                  <a:srgbClr val="0D0D0D"/>
                </a:solidFill>
                <a:effectLst/>
                <a:latin typeface="Söhne"/>
              </a:rPr>
              <a:t> ball range.</a:t>
            </a:r>
          </a:p>
          <a:p>
            <a:pPr algn="l">
              <a:buFont typeface="+mj-lt"/>
              <a:buAutoNum type="arabicPeriod"/>
            </a:pPr>
            <a:r>
              <a:rPr lang="en-US" sz="2000" b="1" i="0" dirty="0">
                <a:solidFill>
                  <a:srgbClr val="0D0D0D"/>
                </a:solidFill>
                <a:effectLst/>
                <a:latin typeface="Söhne"/>
              </a:rPr>
              <a:t>Gradient Calculation</a:t>
            </a:r>
            <a:r>
              <a:rPr lang="en-US" sz="2000" b="0" i="0" dirty="0">
                <a:solidFill>
                  <a:srgbClr val="0D0D0D"/>
                </a:solidFill>
                <a:effectLst/>
                <a:latin typeface="Söhne"/>
              </a:rPr>
              <a:t>: </a:t>
            </a:r>
            <a:r>
              <a:rPr lang="en-US" sz="1800" b="0" i="0" dirty="0">
                <a:solidFill>
                  <a:srgbClr val="0D0D0D"/>
                </a:solidFill>
                <a:effectLst/>
                <a:latin typeface="Söhne"/>
              </a:rPr>
              <a:t>Find the gradient of the loss function to see which way will increase the model's error.</a:t>
            </a:r>
          </a:p>
          <a:p>
            <a:pPr algn="l">
              <a:buFont typeface="+mj-lt"/>
              <a:buAutoNum type="arabicPeriod"/>
            </a:pPr>
            <a:r>
              <a:rPr lang="en-US" sz="2000" b="1" i="0" dirty="0">
                <a:solidFill>
                  <a:srgbClr val="0D0D0D"/>
                </a:solidFill>
                <a:effectLst/>
                <a:latin typeface="Söhne"/>
              </a:rPr>
              <a:t>Adversarial Update</a:t>
            </a:r>
            <a:r>
              <a:rPr lang="en-US" sz="2000" b="0" i="0" dirty="0">
                <a:solidFill>
                  <a:srgbClr val="0D0D0D"/>
                </a:solidFill>
                <a:effectLst/>
                <a:latin typeface="Söhne"/>
              </a:rPr>
              <a:t>: </a:t>
            </a:r>
            <a:r>
              <a:rPr lang="en-US" sz="1800" b="0" i="0" dirty="0">
                <a:solidFill>
                  <a:srgbClr val="0D0D0D"/>
                </a:solidFill>
                <a:effectLst/>
                <a:latin typeface="Söhne"/>
              </a:rPr>
              <a:t>Change the data towards that direction to boost the error.</a:t>
            </a:r>
          </a:p>
          <a:p>
            <a:pPr algn="l">
              <a:buFont typeface="+mj-lt"/>
              <a:buAutoNum type="arabicPeriod"/>
            </a:pPr>
            <a:r>
              <a:rPr lang="en-US" sz="2000" b="1" i="0" dirty="0">
                <a:solidFill>
                  <a:srgbClr val="0D0D0D"/>
                </a:solidFill>
                <a:effectLst/>
                <a:latin typeface="Söhne"/>
              </a:rPr>
              <a:t>Projection</a:t>
            </a:r>
            <a:r>
              <a:rPr lang="en-US" sz="2000" b="0" i="0" dirty="0">
                <a:solidFill>
                  <a:srgbClr val="0D0D0D"/>
                </a:solidFill>
                <a:effectLst/>
                <a:latin typeface="Söhne"/>
              </a:rPr>
              <a:t>: </a:t>
            </a:r>
            <a:r>
              <a:rPr lang="en-US" sz="1800" b="0" i="0" dirty="0">
                <a:solidFill>
                  <a:srgbClr val="0D0D0D"/>
                </a:solidFill>
                <a:effectLst/>
                <a:latin typeface="Söhne"/>
              </a:rPr>
              <a:t>Keep each updated data within the </a:t>
            </a:r>
            <a:r>
              <a:rPr lang="en-US" sz="1800" b="0" i="0" dirty="0" err="1">
                <a:solidFill>
                  <a:srgbClr val="0D0D0D"/>
                </a:solidFill>
                <a:effectLst/>
                <a:latin typeface="Söhne"/>
              </a:rPr>
              <a:t>Lp</a:t>
            </a:r>
            <a:r>
              <a:rPr lang="en-US" sz="1800" b="0" i="0" dirty="0">
                <a:solidFill>
                  <a:srgbClr val="0D0D0D"/>
                </a:solidFill>
                <a:effectLst/>
                <a:latin typeface="Söhne"/>
              </a:rPr>
              <a:t> ball's limits.</a:t>
            </a:r>
          </a:p>
          <a:p>
            <a:pPr algn="l">
              <a:buFont typeface="+mj-lt"/>
              <a:buAutoNum type="arabicPeriod"/>
            </a:pPr>
            <a:r>
              <a:rPr lang="en-US" sz="2000" b="1" i="0" dirty="0">
                <a:solidFill>
                  <a:srgbClr val="0D0D0D"/>
                </a:solidFill>
                <a:effectLst/>
                <a:latin typeface="Söhne"/>
              </a:rPr>
              <a:t>Iteration</a:t>
            </a:r>
            <a:r>
              <a:rPr lang="en-US" sz="2000" b="0" i="0" dirty="0">
                <a:solidFill>
                  <a:srgbClr val="0D0D0D"/>
                </a:solidFill>
                <a:effectLst/>
                <a:latin typeface="Söhne"/>
              </a:rPr>
              <a:t>: </a:t>
            </a:r>
            <a:r>
              <a:rPr lang="en-US" sz="1800" b="0" i="0" dirty="0">
                <a:solidFill>
                  <a:srgbClr val="0D0D0D"/>
                </a:solidFill>
                <a:effectLst/>
                <a:latin typeface="Söhne"/>
              </a:rPr>
              <a:t>Do these steps over again to fine-tune the adversarial example, balancing its potency and stealth.</a:t>
            </a:r>
          </a:p>
          <a:p>
            <a:pPr marL="0" indent="0" algn="l">
              <a:buNone/>
            </a:pPr>
            <a:endParaRPr lang="en-US" sz="1700" b="0" i="0" dirty="0">
              <a:solidFill>
                <a:srgbClr val="0D0D0D"/>
              </a:solidFill>
              <a:effectLst/>
            </a:endParaRPr>
          </a:p>
          <a:p>
            <a:pPr marL="0" indent="0">
              <a:buNone/>
            </a:pPr>
            <a:endParaRPr lang="en-US" dirty="0">
              <a:highlight>
                <a:srgbClr val="FFFF00"/>
              </a:highlight>
            </a:endParaRPr>
          </a:p>
        </p:txBody>
      </p:sp>
      <p:pic>
        <p:nvPicPr>
          <p:cNvPr id="7" name="Picture 6" descr="The image illustrates how a data point, called &quot;Sample,&quot; is altered within a circle (the L2 ball) to trick a model, with arrows indicating potential changes that stay within the circle's limits.">
            <a:extLst>
              <a:ext uri="{FF2B5EF4-FFF2-40B4-BE49-F238E27FC236}">
                <a16:creationId xmlns:a16="http://schemas.microsoft.com/office/drawing/2014/main" id="{933F0358-ABC4-404F-B5C2-2B3D7959AC83}"/>
              </a:ext>
            </a:extLst>
          </p:cNvPr>
          <p:cNvPicPr>
            <a:picLocks noChangeAspect="1"/>
          </p:cNvPicPr>
          <p:nvPr/>
        </p:nvPicPr>
        <p:blipFill rotWithShape="1">
          <a:blip r:embed="rId2">
            <a:extLst>
              <a:ext uri="{28A0092B-C50C-407E-A947-70E740481C1C}">
                <a14:useLocalDpi xmlns:a14="http://schemas.microsoft.com/office/drawing/2010/main" val="0"/>
              </a:ext>
            </a:extLst>
          </a:blip>
          <a:srcRect r="15041"/>
          <a:stretch/>
        </p:blipFill>
        <p:spPr>
          <a:xfrm>
            <a:off x="8382000" y="1556726"/>
            <a:ext cx="3029793" cy="2996601"/>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aphicFrame>
        <p:nvGraphicFramePr>
          <p:cNvPr id="8" name="Table 7">
            <a:extLst>
              <a:ext uri="{FF2B5EF4-FFF2-40B4-BE49-F238E27FC236}">
                <a16:creationId xmlns:a16="http://schemas.microsoft.com/office/drawing/2014/main" id="{9E1BBE65-086D-E31A-B1BF-6E7211DAB134}"/>
              </a:ext>
            </a:extLst>
          </p:cNvPr>
          <p:cNvGraphicFramePr>
            <a:graphicFrameLocks noGrp="1"/>
          </p:cNvGraphicFramePr>
          <p:nvPr>
            <p:extLst>
              <p:ext uri="{D42A27DB-BD31-4B8C-83A1-F6EECF244321}">
                <p14:modId xmlns:p14="http://schemas.microsoft.com/office/powerpoint/2010/main" val="2932309335"/>
              </p:ext>
            </p:extLst>
          </p:nvPr>
        </p:nvGraphicFramePr>
        <p:xfrm>
          <a:off x="8381999" y="4666588"/>
          <a:ext cx="3029793" cy="1005840"/>
        </p:xfrm>
        <a:graphic>
          <a:graphicData uri="http://schemas.openxmlformats.org/drawingml/2006/table">
            <a:tbl>
              <a:tblPr firstRow="1" bandRow="1">
                <a:tableStyleId>{5C22544A-7EE6-4342-B048-85BDC9FD1C3A}</a:tableStyleId>
              </a:tblPr>
              <a:tblGrid>
                <a:gridCol w="3029793">
                  <a:extLst>
                    <a:ext uri="{9D8B030D-6E8A-4147-A177-3AD203B41FA5}">
                      <a16:colId xmlns:a16="http://schemas.microsoft.com/office/drawing/2014/main" val="1391533644"/>
                    </a:ext>
                  </a:extLst>
                </a:gridCol>
              </a:tblGrid>
              <a:tr h="888526">
                <a:tc>
                  <a:txBody>
                    <a:bodyPr/>
                    <a:lstStyle/>
                    <a:p>
                      <a:pPr algn="just"/>
                      <a:r>
                        <a:rPr lang="en-US" sz="1200" b="0" dirty="0">
                          <a:solidFill>
                            <a:schemeClr val="tx1"/>
                          </a:solidFill>
                        </a:rPr>
                        <a:t>The image illustrates how a data point, called "Sample," is altered within a circle (the L2 ball) to trick a model, with arrows indicating potential changes that stay within the circle's limits.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4521248"/>
                  </a:ext>
                </a:extLst>
              </a:tr>
            </a:tbl>
          </a:graphicData>
        </a:graphic>
      </p:graphicFrame>
      <p:sp>
        <p:nvSpPr>
          <p:cNvPr id="9" name="Rectangle 8">
            <a:extLst>
              <a:ext uri="{FF2B5EF4-FFF2-40B4-BE49-F238E27FC236}">
                <a16:creationId xmlns:a16="http://schemas.microsoft.com/office/drawing/2014/main" id="{4D0F2131-ADF8-87E0-96F3-306D9B5790B0}"/>
              </a:ext>
            </a:extLst>
          </p:cNvPr>
          <p:cNvSpPr/>
          <p:nvPr/>
        </p:nvSpPr>
        <p:spPr>
          <a:xfrm>
            <a:off x="3597726" y="6419329"/>
            <a:ext cx="5165274"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891987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668482" y="338704"/>
            <a:ext cx="4855029" cy="868362"/>
          </a:xfrm>
        </p:spPr>
        <p:txBody>
          <a:bodyPr>
            <a:normAutofit/>
          </a:bodyPr>
          <a:lstStyle/>
          <a:p>
            <a:r>
              <a:rPr lang="en-US" b="1" dirty="0"/>
              <a:t>Research Question</a:t>
            </a:r>
          </a:p>
        </p:txBody>
      </p:sp>
      <p:sp>
        <p:nvSpPr>
          <p:cNvPr id="6" name="TextBox 5">
            <a:extLst>
              <a:ext uri="{FF2B5EF4-FFF2-40B4-BE49-F238E27FC236}">
                <a16:creationId xmlns:a16="http://schemas.microsoft.com/office/drawing/2014/main" id="{166950CE-7833-4EC4-A143-D7F55D1B64E4}"/>
              </a:ext>
            </a:extLst>
          </p:cNvPr>
          <p:cNvSpPr txBox="1"/>
          <p:nvPr/>
        </p:nvSpPr>
        <p:spPr>
          <a:xfrm>
            <a:off x="576940" y="1887001"/>
            <a:ext cx="11038115" cy="1508105"/>
          </a:xfrm>
          <a:prstGeom prst="rect">
            <a:avLst/>
          </a:prstGeom>
          <a:noFill/>
        </p:spPr>
        <p:txBody>
          <a:bodyPr wrap="square" rtlCol="0">
            <a:spAutoFit/>
          </a:bodyPr>
          <a:lstStyle/>
          <a:p>
            <a:pPr marL="342900" indent="-342900">
              <a:buFont typeface="Arial" panose="020B0604020202020204" pitchFamily="34" charset="0"/>
              <a:buChar char="•"/>
            </a:pPr>
            <a:r>
              <a:rPr lang="en-US" sz="2400" dirty="0"/>
              <a:t>Is the Disease risk prediction model sensitive to project gradient descent attack?</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can we make our model robust against this attack?</a:t>
            </a:r>
            <a:endParaRPr lang="en-US" sz="2000" dirty="0"/>
          </a:p>
          <a:p>
            <a:pPr marL="285750" indent="-285750">
              <a:buFont typeface="Arial" panose="020B0604020202020204" pitchFamily="34" charset="0"/>
              <a:buChar char="•"/>
            </a:pPr>
            <a:endParaRPr lang="en-US" sz="2000" dirty="0"/>
          </a:p>
        </p:txBody>
      </p:sp>
      <p:sp>
        <p:nvSpPr>
          <p:cNvPr id="2" name="Rectangle 1">
            <a:extLst>
              <a:ext uri="{FF2B5EF4-FFF2-40B4-BE49-F238E27FC236}">
                <a16:creationId xmlns:a16="http://schemas.microsoft.com/office/drawing/2014/main" id="{610CC7B1-CA37-3130-EEC6-EC7A687937F7}"/>
              </a:ext>
            </a:extLst>
          </p:cNvPr>
          <p:cNvSpPr/>
          <p:nvPr/>
        </p:nvSpPr>
        <p:spPr>
          <a:xfrm>
            <a:off x="3276600" y="6492875"/>
            <a:ext cx="54700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8" name="Picture 7" descr="Person with idea concept">
            <a:extLst>
              <a:ext uri="{FF2B5EF4-FFF2-40B4-BE49-F238E27FC236}">
                <a16:creationId xmlns:a16="http://schemas.microsoft.com/office/drawing/2014/main" id="{73ACC1DA-AFAE-3DD3-A8AA-D7F5C6DDC9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071" y="3592287"/>
            <a:ext cx="3543300" cy="2362200"/>
          </a:xfrm>
          <a:prstGeom prst="rect">
            <a:avLst/>
          </a:prstGeom>
          <a:ln>
            <a:noFill/>
          </a:ln>
          <a:effectLst>
            <a:outerShdw blurRad="50800" dist="38100" dir="13500000" algn="br"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pic>
    </p:spTree>
    <p:extLst>
      <p:ext uri="{BB962C8B-B14F-4D97-AF65-F5344CB8AC3E}">
        <p14:creationId xmlns:p14="http://schemas.microsoft.com/office/powerpoint/2010/main" val="1738875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439885" y="237509"/>
            <a:ext cx="4474029" cy="868362"/>
          </a:xfrm>
        </p:spPr>
        <p:txBody>
          <a:bodyPr>
            <a:normAutofit/>
          </a:bodyPr>
          <a:lstStyle/>
          <a:p>
            <a:r>
              <a:rPr lang="en-US" b="1" dirty="0"/>
              <a:t>Project objective</a:t>
            </a:r>
          </a:p>
        </p:txBody>
      </p:sp>
      <p:sp>
        <p:nvSpPr>
          <p:cNvPr id="6" name="TextBox 5">
            <a:extLst>
              <a:ext uri="{FF2B5EF4-FFF2-40B4-BE49-F238E27FC236}">
                <a16:creationId xmlns:a16="http://schemas.microsoft.com/office/drawing/2014/main" id="{166950CE-7833-4EC4-A143-D7F55D1B64E4}"/>
              </a:ext>
            </a:extLst>
          </p:cNvPr>
          <p:cNvSpPr txBox="1"/>
          <p:nvPr/>
        </p:nvSpPr>
        <p:spPr>
          <a:xfrm>
            <a:off x="1562099" y="1371242"/>
            <a:ext cx="9067800" cy="4801314"/>
          </a:xfrm>
          <a:prstGeom prst="rect">
            <a:avLst/>
          </a:prstGeom>
          <a:noFill/>
        </p:spPr>
        <p:txBody>
          <a:bodyPr wrap="square" rtlCol="0">
            <a:spAutoFit/>
          </a:bodyPr>
          <a:lstStyle/>
          <a:p>
            <a:r>
              <a:rPr lang="en-US" b="1" dirty="0"/>
              <a:t>Main Objective</a:t>
            </a:r>
          </a:p>
          <a:p>
            <a:endParaRPr lang="en-US" b="1" dirty="0"/>
          </a:p>
          <a:p>
            <a:r>
              <a:rPr lang="en-US" b="0" i="0" dirty="0">
                <a:solidFill>
                  <a:srgbClr val="0D0D0D"/>
                </a:solidFill>
                <a:effectLst/>
                <a:latin typeface="Söhne"/>
              </a:rPr>
              <a:t>To </a:t>
            </a:r>
            <a:r>
              <a:rPr lang="en-US" dirty="0">
                <a:solidFill>
                  <a:srgbClr val="0D0D0D"/>
                </a:solidFill>
                <a:latin typeface="Söhne"/>
              </a:rPr>
              <a:t>e</a:t>
            </a:r>
            <a:r>
              <a:rPr lang="en-US" b="0" i="0" dirty="0">
                <a:solidFill>
                  <a:srgbClr val="0D0D0D"/>
                </a:solidFill>
                <a:effectLst/>
                <a:latin typeface="Söhne"/>
              </a:rPr>
              <a:t>xplore and understand the Projected Gradient Descent (PGD) attack by seeing how it impacts the model we use. Check for any changes in accuracy and produce ways to make our disease risk prediction model stronger against the attack.</a:t>
            </a:r>
          </a:p>
          <a:p>
            <a:endParaRPr lang="en-US" dirty="0"/>
          </a:p>
          <a:p>
            <a:endParaRPr lang="en-US" dirty="0"/>
          </a:p>
          <a:p>
            <a:r>
              <a:rPr lang="en-US" b="1" dirty="0"/>
              <a:t>Sub Objective</a:t>
            </a:r>
          </a:p>
          <a:p>
            <a:endParaRPr lang="en-US" dirty="0"/>
          </a:p>
          <a:p>
            <a:pPr marL="285750" indent="-285750">
              <a:buFont typeface="Wingdings" panose="05000000000000000000" pitchFamily="2" charset="2"/>
              <a:buChar char="v"/>
            </a:pPr>
            <a:r>
              <a:rPr lang="en-US" dirty="0"/>
              <a:t>Build a neural network model for disease prediction with high accuracies and test it against the gradient descent attack.</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Train the model along with adversarial examples to identify methods to make the model robust as much as possible.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Develop a system to evaluate attacks for a model given by the user and suggest methods to make the model robust.</a:t>
            </a:r>
          </a:p>
        </p:txBody>
      </p:sp>
      <p:sp>
        <p:nvSpPr>
          <p:cNvPr id="2" name="Rectangle 1">
            <a:extLst>
              <a:ext uri="{FF2B5EF4-FFF2-40B4-BE49-F238E27FC236}">
                <a16:creationId xmlns:a16="http://schemas.microsoft.com/office/drawing/2014/main" id="{6628A729-00B2-3202-17EE-5C47E279BB67}"/>
              </a:ext>
            </a:extLst>
          </p:cNvPr>
          <p:cNvSpPr/>
          <p:nvPr/>
        </p:nvSpPr>
        <p:spPr>
          <a:xfrm>
            <a:off x="3597728" y="6437928"/>
            <a:ext cx="53176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8002534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250870" y="336561"/>
            <a:ext cx="3690257" cy="868362"/>
          </a:xfrm>
        </p:spPr>
        <p:txBody>
          <a:bodyPr>
            <a:normAutofit/>
          </a:bodyPr>
          <a:lstStyle/>
          <a:p>
            <a:r>
              <a:rPr lang="en-US" b="1" dirty="0"/>
              <a:t>Research Gap</a:t>
            </a:r>
          </a:p>
        </p:txBody>
      </p:sp>
      <p:sp>
        <p:nvSpPr>
          <p:cNvPr id="6" name="TextBox 5">
            <a:extLst>
              <a:ext uri="{FF2B5EF4-FFF2-40B4-BE49-F238E27FC236}">
                <a16:creationId xmlns:a16="http://schemas.microsoft.com/office/drawing/2014/main" id="{166950CE-7833-4EC4-A143-D7F55D1B64E4}"/>
              </a:ext>
            </a:extLst>
          </p:cNvPr>
          <p:cNvSpPr txBox="1"/>
          <p:nvPr/>
        </p:nvSpPr>
        <p:spPr>
          <a:xfrm>
            <a:off x="1643742" y="1621971"/>
            <a:ext cx="8904516" cy="2805255"/>
          </a:xfrm>
          <a:prstGeom prst="rect">
            <a:avLst/>
          </a:prstGeom>
          <a:ln w="76200">
            <a:solidFill>
              <a:schemeClr val="accent1">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pPr>
            <a:r>
              <a:rPr lang="en-US" sz="2000" dirty="0"/>
              <a:t>Existing research on project gradient descent attacks </a:t>
            </a:r>
            <a:r>
              <a:rPr lang="en-US" sz="2000" b="0" i="0" dirty="0">
                <a:solidFill>
                  <a:srgbClr val="0D0D0D"/>
                </a:solidFill>
                <a:effectLst/>
                <a:latin typeface="Söhne"/>
              </a:rPr>
              <a:t>has predominantly focused on image datasets, with a lack of exploration into their application on tabular data.</a:t>
            </a:r>
            <a:br>
              <a:rPr lang="en-US" sz="2000" dirty="0"/>
            </a:br>
            <a:endParaRPr lang="en-US" sz="2000" dirty="0"/>
          </a:p>
          <a:p>
            <a:pPr algn="just">
              <a:lnSpc>
                <a:spcPct val="150000"/>
              </a:lnSpc>
            </a:pPr>
            <a:r>
              <a:rPr lang="en-US" sz="2000" dirty="0"/>
              <a:t>No research has researched how this attack would result in a disease risk prediction dataset and how to make them robust.</a:t>
            </a:r>
          </a:p>
          <a:p>
            <a:pPr algn="just">
              <a:lnSpc>
                <a:spcPct val="150000"/>
              </a:lnSpc>
            </a:pPr>
            <a:endParaRPr lang="en-US" sz="2000" dirty="0"/>
          </a:p>
        </p:txBody>
      </p:sp>
      <p:sp>
        <p:nvSpPr>
          <p:cNvPr id="2" name="Rectangle 1">
            <a:extLst>
              <a:ext uri="{FF2B5EF4-FFF2-40B4-BE49-F238E27FC236}">
                <a16:creationId xmlns:a16="http://schemas.microsoft.com/office/drawing/2014/main" id="{1E0D62E9-33AB-BB85-B4D1-777F14FDE2F7}"/>
              </a:ext>
            </a:extLst>
          </p:cNvPr>
          <p:cNvSpPr/>
          <p:nvPr/>
        </p:nvSpPr>
        <p:spPr>
          <a:xfrm>
            <a:off x="3597728" y="6492875"/>
            <a:ext cx="53176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40543535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228600"/>
            <a:ext cx="11684000" cy="868362"/>
          </a:xfrm>
        </p:spPr>
        <p:txBody>
          <a:bodyPr>
            <a:normAutofit/>
          </a:bodyPr>
          <a:lstStyle/>
          <a:p>
            <a:r>
              <a:rPr lang="en-US" b="1" dirty="0"/>
              <a:t>Research Gap</a:t>
            </a:r>
          </a:p>
        </p:txBody>
      </p:sp>
      <p:graphicFrame>
        <p:nvGraphicFramePr>
          <p:cNvPr id="6" name="Table 7">
            <a:extLst>
              <a:ext uri="{FF2B5EF4-FFF2-40B4-BE49-F238E27FC236}">
                <a16:creationId xmlns:a16="http://schemas.microsoft.com/office/drawing/2014/main" id="{4387FD05-7A2B-4795-AF35-724705943847}"/>
              </a:ext>
            </a:extLst>
          </p:cNvPr>
          <p:cNvGraphicFramePr>
            <a:graphicFrameLocks noGrp="1"/>
          </p:cNvGraphicFramePr>
          <p:nvPr>
            <p:ph idx="1"/>
          </p:nvPr>
        </p:nvGraphicFramePr>
        <p:xfrm>
          <a:off x="1015598" y="1961893"/>
          <a:ext cx="10525928" cy="2816965"/>
        </p:xfrm>
        <a:graphic>
          <a:graphicData uri="http://schemas.openxmlformats.org/drawingml/2006/table">
            <a:tbl>
              <a:tblPr firstRow="1" bandRow="1">
                <a:tableStyleId>{5C22544A-7EE6-4342-B048-85BDC9FD1C3A}</a:tableStyleId>
              </a:tblPr>
              <a:tblGrid>
                <a:gridCol w="3067615">
                  <a:extLst>
                    <a:ext uri="{9D8B030D-6E8A-4147-A177-3AD203B41FA5}">
                      <a16:colId xmlns:a16="http://schemas.microsoft.com/office/drawing/2014/main" val="396100575"/>
                    </a:ext>
                  </a:extLst>
                </a:gridCol>
                <a:gridCol w="1223124">
                  <a:extLst>
                    <a:ext uri="{9D8B030D-6E8A-4147-A177-3AD203B41FA5}">
                      <a16:colId xmlns:a16="http://schemas.microsoft.com/office/drawing/2014/main" val="3426433073"/>
                    </a:ext>
                  </a:extLst>
                </a:gridCol>
                <a:gridCol w="1146679">
                  <a:extLst>
                    <a:ext uri="{9D8B030D-6E8A-4147-A177-3AD203B41FA5}">
                      <a16:colId xmlns:a16="http://schemas.microsoft.com/office/drawing/2014/main" val="3045244478"/>
                    </a:ext>
                  </a:extLst>
                </a:gridCol>
                <a:gridCol w="1146679">
                  <a:extLst>
                    <a:ext uri="{9D8B030D-6E8A-4147-A177-3AD203B41FA5}">
                      <a16:colId xmlns:a16="http://schemas.microsoft.com/office/drawing/2014/main" val="1757908318"/>
                    </a:ext>
                  </a:extLst>
                </a:gridCol>
                <a:gridCol w="1223124">
                  <a:extLst>
                    <a:ext uri="{9D8B030D-6E8A-4147-A177-3AD203B41FA5}">
                      <a16:colId xmlns:a16="http://schemas.microsoft.com/office/drawing/2014/main" val="2459462075"/>
                    </a:ext>
                  </a:extLst>
                </a:gridCol>
                <a:gridCol w="1223124">
                  <a:extLst>
                    <a:ext uri="{9D8B030D-6E8A-4147-A177-3AD203B41FA5}">
                      <a16:colId xmlns:a16="http://schemas.microsoft.com/office/drawing/2014/main" val="2037786531"/>
                    </a:ext>
                  </a:extLst>
                </a:gridCol>
                <a:gridCol w="1495583">
                  <a:extLst>
                    <a:ext uri="{9D8B030D-6E8A-4147-A177-3AD203B41FA5}">
                      <a16:colId xmlns:a16="http://schemas.microsoft.com/office/drawing/2014/main" val="2800572248"/>
                    </a:ext>
                  </a:extLst>
                </a:gridCol>
              </a:tblGrid>
              <a:tr h="629411">
                <a:tc>
                  <a:txBody>
                    <a:bodyPr/>
                    <a:lstStyle/>
                    <a:p>
                      <a:pPr algn="ctr"/>
                      <a:endParaRPr lang="en-US" sz="1600" dirty="0"/>
                    </a:p>
                  </a:txBody>
                  <a:tcPr anchor="ctr"/>
                </a:tc>
                <a:tc>
                  <a:txBody>
                    <a:bodyPr/>
                    <a:lstStyle/>
                    <a:p>
                      <a:pPr algn="ctr"/>
                      <a:r>
                        <a:rPr lang="en-US" sz="1600" dirty="0"/>
                        <a:t>Research</a:t>
                      </a:r>
                    </a:p>
                    <a:p>
                      <a:pPr algn="ctr"/>
                      <a:r>
                        <a:rPr lang="en-US" sz="1600" dirty="0"/>
                        <a:t>A[1] </a:t>
                      </a:r>
                    </a:p>
                  </a:txBody>
                  <a:tcPr anchor="ctr"/>
                </a:tc>
                <a:tc>
                  <a:txBody>
                    <a:bodyPr/>
                    <a:lstStyle/>
                    <a:p>
                      <a:pPr algn="ctr"/>
                      <a:r>
                        <a:rPr lang="en-US" sz="1600" dirty="0"/>
                        <a:t>Research</a:t>
                      </a:r>
                    </a:p>
                    <a:p>
                      <a:pPr algn="ctr"/>
                      <a:r>
                        <a:rPr lang="en-US" sz="1600" dirty="0"/>
                        <a:t>B[2]</a:t>
                      </a:r>
                    </a:p>
                  </a:txBody>
                  <a:tcPr anchor="ctr"/>
                </a:tc>
                <a:tc>
                  <a:txBody>
                    <a:bodyPr/>
                    <a:lstStyle/>
                    <a:p>
                      <a:pPr algn="ctr"/>
                      <a:r>
                        <a:rPr lang="en-US" sz="1600" dirty="0"/>
                        <a:t>Research</a:t>
                      </a:r>
                    </a:p>
                    <a:p>
                      <a:pPr algn="ctr"/>
                      <a:r>
                        <a:rPr lang="en-US" sz="1600" dirty="0"/>
                        <a:t>C[3]</a:t>
                      </a:r>
                    </a:p>
                  </a:txBody>
                  <a:tcPr anchor="ctr"/>
                </a:tc>
                <a:tc>
                  <a:txBody>
                    <a:bodyPr/>
                    <a:lstStyle/>
                    <a:p>
                      <a:pPr algn="ctr"/>
                      <a:r>
                        <a:rPr lang="en-US" sz="1600" dirty="0"/>
                        <a:t>Research</a:t>
                      </a:r>
                    </a:p>
                    <a:p>
                      <a:pPr algn="ctr"/>
                      <a:r>
                        <a:rPr lang="en-US" sz="1600" dirty="0"/>
                        <a:t>D[4]</a:t>
                      </a:r>
                    </a:p>
                  </a:txBody>
                  <a:tcPr anchor="ctr"/>
                </a:tc>
                <a:tc>
                  <a:txBody>
                    <a:bodyPr/>
                    <a:lstStyle/>
                    <a:p>
                      <a:pPr algn="ctr"/>
                      <a:r>
                        <a:rPr lang="en-US" sz="1600" dirty="0"/>
                        <a:t>Research</a:t>
                      </a:r>
                    </a:p>
                    <a:p>
                      <a:pPr algn="ctr"/>
                      <a:r>
                        <a:rPr lang="en-US" sz="1600" dirty="0"/>
                        <a:t>E[5]</a:t>
                      </a:r>
                    </a:p>
                  </a:txBody>
                  <a:tcPr anchor="ctr"/>
                </a:tc>
                <a:tc>
                  <a:txBody>
                    <a:bodyPr/>
                    <a:lstStyle/>
                    <a:p>
                      <a:pPr algn="ctr"/>
                      <a:r>
                        <a:rPr lang="en-US" sz="1600" dirty="0"/>
                        <a:t>Disease Prediction</a:t>
                      </a:r>
                    </a:p>
                  </a:txBody>
                  <a:tcPr anchor="ctr"/>
                </a:tc>
                <a:extLst>
                  <a:ext uri="{0D108BD9-81ED-4DB2-BD59-A6C34878D82A}">
                    <a16:rowId xmlns:a16="http://schemas.microsoft.com/office/drawing/2014/main" val="2601517186"/>
                  </a:ext>
                </a:extLst>
              </a:tr>
              <a:tr h="494537">
                <a:tc>
                  <a:txBody>
                    <a:bodyPr/>
                    <a:lstStyle/>
                    <a:p>
                      <a:pPr algn="l"/>
                      <a:r>
                        <a:rPr lang="en-US" sz="1600" dirty="0">
                          <a:solidFill>
                            <a:schemeClr val="tx1"/>
                          </a:solidFill>
                        </a:rPr>
                        <a:t>Tested on tabular data</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marL="0" indent="0" algn="ctr">
                        <a:buFont typeface="Wingdings" panose="05000000000000000000" pitchFamily="2" charset="2"/>
                        <a:buNone/>
                      </a:pPr>
                      <a:endParaRPr lang="en-US" sz="1600" dirty="0"/>
                    </a:p>
                  </a:txBody>
                  <a:tcPr anchor="ctr"/>
                </a:tc>
                <a:extLst>
                  <a:ext uri="{0D108BD9-81ED-4DB2-BD59-A6C34878D82A}">
                    <a16:rowId xmlns:a16="http://schemas.microsoft.com/office/drawing/2014/main" val="261469881"/>
                  </a:ext>
                </a:extLst>
              </a:tr>
              <a:tr h="449579">
                <a:tc>
                  <a:txBody>
                    <a:bodyPr/>
                    <a:lstStyle/>
                    <a:p>
                      <a:pPr algn="l"/>
                      <a:r>
                        <a:rPr lang="en-US" sz="1600" dirty="0">
                          <a:solidFill>
                            <a:schemeClr val="tx1"/>
                          </a:solidFill>
                        </a:rPr>
                        <a:t>Tested on PGD attack</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endParaRPr lang="en-US" sz="1800" b="1" dirty="0">
                        <a:solidFill>
                          <a:schemeClr val="accent1">
                            <a:lumMod val="75000"/>
                          </a:schemeClr>
                        </a:solidFill>
                      </a:endParaRP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marL="285750" indent="-285750" algn="ctr">
                        <a:buFont typeface="Wingdings" panose="05000000000000000000" pitchFamily="2" charset="2"/>
                        <a:buChar char="ü"/>
                      </a:pPr>
                      <a:endParaRPr lang="en-US" sz="1600" dirty="0"/>
                    </a:p>
                  </a:txBody>
                  <a:tcPr anchor="ctr"/>
                </a:tc>
                <a:extLst>
                  <a:ext uri="{0D108BD9-81ED-4DB2-BD59-A6C34878D82A}">
                    <a16:rowId xmlns:a16="http://schemas.microsoft.com/office/drawing/2014/main" val="409136986"/>
                  </a:ext>
                </a:extLst>
              </a:tr>
              <a:tr h="590997">
                <a:tc>
                  <a:txBody>
                    <a:bodyPr/>
                    <a:lstStyle/>
                    <a:p>
                      <a:pPr algn="l"/>
                      <a:r>
                        <a:rPr lang="en-US" sz="1600" dirty="0">
                          <a:solidFill>
                            <a:schemeClr val="tx1"/>
                          </a:solidFill>
                        </a:rPr>
                        <a:t>Define PGD attack defense mechanisms</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marL="0" indent="0" algn="ctr">
                        <a:buFont typeface="Wingdings" panose="05000000000000000000" pitchFamily="2" charset="2"/>
                        <a:buNone/>
                      </a:pPr>
                      <a:endParaRPr lang="en-US" sz="1600" dirty="0"/>
                    </a:p>
                  </a:txBody>
                  <a:tcPr anchor="ctr"/>
                </a:tc>
                <a:extLst>
                  <a:ext uri="{0D108BD9-81ED-4DB2-BD59-A6C34878D82A}">
                    <a16:rowId xmlns:a16="http://schemas.microsoft.com/office/drawing/2014/main" val="3956578185"/>
                  </a:ext>
                </a:extLst>
              </a:tr>
              <a:tr h="652441">
                <a:tc>
                  <a:txBody>
                    <a:bodyPr/>
                    <a:lstStyle/>
                    <a:p>
                      <a:pPr algn="l"/>
                      <a:r>
                        <a:rPr lang="en-US" sz="1600" dirty="0">
                          <a:solidFill>
                            <a:schemeClr val="tx1"/>
                          </a:solidFill>
                        </a:rPr>
                        <a:t>Specific application oriented</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50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marL="285750" indent="-285750" algn="ctr">
                        <a:buFont typeface="Wingdings" panose="05000000000000000000" pitchFamily="2" charset="2"/>
                        <a:buChar char="ü"/>
                      </a:pPr>
                      <a:endParaRPr lang="en-US" sz="1600" dirty="0"/>
                    </a:p>
                  </a:txBody>
                  <a:tcPr anchor="ctr"/>
                </a:tc>
                <a:extLst>
                  <a:ext uri="{0D108BD9-81ED-4DB2-BD59-A6C34878D82A}">
                    <a16:rowId xmlns:a16="http://schemas.microsoft.com/office/drawing/2014/main" val="3189147179"/>
                  </a:ext>
                </a:extLst>
              </a:tr>
            </a:tbl>
          </a:graphicData>
        </a:graphic>
      </p:graphicFrame>
      <p:sp>
        <p:nvSpPr>
          <p:cNvPr id="2" name="Rectangle 1">
            <a:extLst>
              <a:ext uri="{FF2B5EF4-FFF2-40B4-BE49-F238E27FC236}">
                <a16:creationId xmlns:a16="http://schemas.microsoft.com/office/drawing/2014/main" id="{98288E0B-0247-B52D-7F50-85EF61D2A7A3}"/>
              </a:ext>
            </a:extLst>
          </p:cNvPr>
          <p:cNvSpPr/>
          <p:nvPr/>
        </p:nvSpPr>
        <p:spPr>
          <a:xfrm>
            <a:off x="3570863" y="6446837"/>
            <a:ext cx="5268337"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8" name="Graphic 7" descr="Checkmark with solid fill">
            <a:extLst>
              <a:ext uri="{FF2B5EF4-FFF2-40B4-BE49-F238E27FC236}">
                <a16:creationId xmlns:a16="http://schemas.microsoft.com/office/drawing/2014/main" id="{B62DA319-5563-3EA0-B953-995DD6525B8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2795" y="4273889"/>
            <a:ext cx="269648" cy="269648"/>
          </a:xfrm>
          <a:prstGeom prst="rect">
            <a:avLst/>
          </a:prstGeom>
        </p:spPr>
      </p:pic>
      <p:pic>
        <p:nvPicPr>
          <p:cNvPr id="22" name="Graphic 21" descr="Checkmark with solid fill">
            <a:extLst>
              <a:ext uri="{FF2B5EF4-FFF2-40B4-BE49-F238E27FC236}">
                <a16:creationId xmlns:a16="http://schemas.microsoft.com/office/drawing/2014/main" id="{04190885-3B5B-88F9-B731-ABC2C9B945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6369" y="3155594"/>
            <a:ext cx="269648" cy="269648"/>
          </a:xfrm>
          <a:prstGeom prst="rect">
            <a:avLst/>
          </a:prstGeom>
        </p:spPr>
      </p:pic>
      <p:pic>
        <p:nvPicPr>
          <p:cNvPr id="23" name="Graphic 22" descr="Checkmark with solid fill">
            <a:extLst>
              <a:ext uri="{FF2B5EF4-FFF2-40B4-BE49-F238E27FC236}">
                <a16:creationId xmlns:a16="http://schemas.microsoft.com/office/drawing/2014/main" id="{90963F1B-01D7-6936-DEF0-2A3829978E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9486" y="3706600"/>
            <a:ext cx="269648" cy="269648"/>
          </a:xfrm>
          <a:prstGeom prst="rect">
            <a:avLst/>
          </a:prstGeom>
        </p:spPr>
      </p:pic>
      <p:pic>
        <p:nvPicPr>
          <p:cNvPr id="24" name="Graphic 23" descr="Checkmark with solid fill">
            <a:extLst>
              <a:ext uri="{FF2B5EF4-FFF2-40B4-BE49-F238E27FC236}">
                <a16:creationId xmlns:a16="http://schemas.microsoft.com/office/drawing/2014/main" id="{FAB35BAC-1D84-7CEE-4DB4-454D004E88F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90656" y="2698394"/>
            <a:ext cx="269648" cy="269648"/>
          </a:xfrm>
          <a:prstGeom prst="rect">
            <a:avLst/>
          </a:prstGeom>
        </p:spPr>
      </p:pic>
      <p:pic>
        <p:nvPicPr>
          <p:cNvPr id="25" name="Graphic 24" descr="Checkmark with solid fill">
            <a:extLst>
              <a:ext uri="{FF2B5EF4-FFF2-40B4-BE49-F238E27FC236}">
                <a16:creationId xmlns:a16="http://schemas.microsoft.com/office/drawing/2014/main" id="{4960FE8B-9B7E-341E-FA9C-13050C23E9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9648" y="3235551"/>
            <a:ext cx="269648" cy="269648"/>
          </a:xfrm>
          <a:prstGeom prst="rect">
            <a:avLst/>
          </a:prstGeom>
        </p:spPr>
      </p:pic>
      <p:pic>
        <p:nvPicPr>
          <p:cNvPr id="26" name="Graphic 25" descr="Checkmark with solid fill">
            <a:extLst>
              <a:ext uri="{FF2B5EF4-FFF2-40B4-BE49-F238E27FC236}">
                <a16:creationId xmlns:a16="http://schemas.microsoft.com/office/drawing/2014/main" id="{3E659B4F-B5B4-9049-FFE7-F709D9B116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2698394"/>
            <a:ext cx="269648" cy="269648"/>
          </a:xfrm>
          <a:prstGeom prst="rect">
            <a:avLst/>
          </a:prstGeom>
        </p:spPr>
      </p:pic>
      <p:pic>
        <p:nvPicPr>
          <p:cNvPr id="27" name="Graphic 26" descr="Checkmark with solid fill">
            <a:extLst>
              <a:ext uri="{FF2B5EF4-FFF2-40B4-BE49-F238E27FC236}">
                <a16:creationId xmlns:a16="http://schemas.microsoft.com/office/drawing/2014/main" id="{9A1F0DFA-C2E0-1521-8D65-B520A81C2F4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2652" y="3699044"/>
            <a:ext cx="269648" cy="269648"/>
          </a:xfrm>
          <a:prstGeom prst="rect">
            <a:avLst/>
          </a:prstGeom>
        </p:spPr>
      </p:pic>
      <p:pic>
        <p:nvPicPr>
          <p:cNvPr id="28" name="Graphic 27" descr="Checkmark with solid fill">
            <a:extLst>
              <a:ext uri="{FF2B5EF4-FFF2-40B4-BE49-F238E27FC236}">
                <a16:creationId xmlns:a16="http://schemas.microsoft.com/office/drawing/2014/main" id="{6B61564B-A464-2C17-FB06-7CFF79ABA7B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6559" y="3158526"/>
            <a:ext cx="269648" cy="269648"/>
          </a:xfrm>
          <a:prstGeom prst="rect">
            <a:avLst/>
          </a:prstGeom>
        </p:spPr>
      </p:pic>
      <p:pic>
        <p:nvPicPr>
          <p:cNvPr id="29" name="Graphic 28" descr="Checkmark with solid fill">
            <a:extLst>
              <a:ext uri="{FF2B5EF4-FFF2-40B4-BE49-F238E27FC236}">
                <a16:creationId xmlns:a16="http://schemas.microsoft.com/office/drawing/2014/main" id="{E0AC2DF9-B423-007A-0E3B-5BC9633CD46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43566" y="4321074"/>
            <a:ext cx="269648" cy="269648"/>
          </a:xfrm>
          <a:prstGeom prst="rect">
            <a:avLst/>
          </a:prstGeom>
        </p:spPr>
      </p:pic>
      <p:pic>
        <p:nvPicPr>
          <p:cNvPr id="30" name="Graphic 29" descr="Checkmark with solid fill">
            <a:extLst>
              <a:ext uri="{FF2B5EF4-FFF2-40B4-BE49-F238E27FC236}">
                <a16:creationId xmlns:a16="http://schemas.microsoft.com/office/drawing/2014/main" id="{8CE0A88C-E140-F1C6-3E85-227BEF3D2F5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4366372"/>
            <a:ext cx="269648" cy="269648"/>
          </a:xfrm>
          <a:prstGeom prst="rect">
            <a:avLst/>
          </a:prstGeom>
        </p:spPr>
      </p:pic>
      <p:pic>
        <p:nvPicPr>
          <p:cNvPr id="31" name="Graphic 30" descr="Checkmark with solid fill">
            <a:extLst>
              <a:ext uri="{FF2B5EF4-FFF2-40B4-BE49-F238E27FC236}">
                <a16:creationId xmlns:a16="http://schemas.microsoft.com/office/drawing/2014/main" id="{9AE0A7DA-9771-9123-6A0A-2181C0500D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3667207"/>
            <a:ext cx="269648" cy="269648"/>
          </a:xfrm>
          <a:prstGeom prst="rect">
            <a:avLst/>
          </a:prstGeom>
        </p:spPr>
      </p:pic>
      <p:pic>
        <p:nvPicPr>
          <p:cNvPr id="32" name="Graphic 31" descr="Checkmark with solid fill">
            <a:extLst>
              <a:ext uri="{FF2B5EF4-FFF2-40B4-BE49-F238E27FC236}">
                <a16:creationId xmlns:a16="http://schemas.microsoft.com/office/drawing/2014/main" id="{BD5CA40D-D0B5-3E7D-DC6E-30B918DF164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3147641"/>
            <a:ext cx="269648" cy="269648"/>
          </a:xfrm>
          <a:prstGeom prst="rect">
            <a:avLst/>
          </a:prstGeom>
        </p:spPr>
      </p:pic>
    </p:spTree>
    <p:extLst>
      <p:ext uri="{BB962C8B-B14F-4D97-AF65-F5344CB8AC3E}">
        <p14:creationId xmlns:p14="http://schemas.microsoft.com/office/powerpoint/2010/main" val="2465032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432447" y="609600"/>
            <a:ext cx="3603172" cy="994795"/>
          </a:xfrm>
        </p:spPr>
        <p:txBody>
          <a:bodyPr>
            <a:normAutofit/>
          </a:bodyPr>
          <a:lstStyle/>
          <a:p>
            <a:r>
              <a:rPr lang="en-US" b="1" dirty="0"/>
              <a:t>Methodology</a:t>
            </a:r>
          </a:p>
        </p:txBody>
      </p:sp>
      <p:pic>
        <p:nvPicPr>
          <p:cNvPr id="11" name="Picture 10">
            <a:extLst>
              <a:ext uri="{FF2B5EF4-FFF2-40B4-BE49-F238E27FC236}">
                <a16:creationId xmlns:a16="http://schemas.microsoft.com/office/drawing/2014/main" id="{6E528F28-1B65-497C-87E1-ADAD650F6F73}"/>
              </a:ext>
            </a:extLst>
          </p:cNvPr>
          <p:cNvPicPr>
            <a:picLocks noChangeAspect="1"/>
          </p:cNvPicPr>
          <p:nvPr/>
        </p:nvPicPr>
        <p:blipFill>
          <a:blip r:embed="rId2"/>
          <a:stretch>
            <a:fillRect/>
          </a:stretch>
        </p:blipFill>
        <p:spPr>
          <a:xfrm>
            <a:off x="9144000" y="2133600"/>
            <a:ext cx="1981200" cy="2185711"/>
          </a:xfrm>
          <a:prstGeom prst="rect">
            <a:avLst/>
          </a:prstGeom>
          <a:ln>
            <a:noFill/>
          </a:ln>
          <a:effectLst/>
          <a:scene3d>
            <a:camera prst="orthographicFront">
              <a:rot lat="0" lon="0" rev="0"/>
            </a:camera>
            <a:lightRig rig="glow" dir="t">
              <a:rot lat="0" lon="0" rev="4800000"/>
            </a:lightRig>
          </a:scene3d>
          <a:sp3d prstMaterial="matte">
            <a:bevelT w="127000" h="63500"/>
          </a:sp3d>
        </p:spPr>
      </p:pic>
      <p:sp>
        <p:nvSpPr>
          <p:cNvPr id="6" name="Content Placeholder 2">
            <a:extLst>
              <a:ext uri="{FF2B5EF4-FFF2-40B4-BE49-F238E27FC236}">
                <a16:creationId xmlns:a16="http://schemas.microsoft.com/office/drawing/2014/main" id="{B545C8E7-6A3C-4B63-B5CC-48523F02E324}"/>
              </a:ext>
            </a:extLst>
          </p:cNvPr>
          <p:cNvSpPr txBox="1">
            <a:spLocks/>
          </p:cNvSpPr>
          <p:nvPr/>
        </p:nvSpPr>
        <p:spPr>
          <a:xfrm>
            <a:off x="1295400" y="2057400"/>
            <a:ext cx="5562600" cy="33528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System Architecture</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Tools and Technologies</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Requirements</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Work Breakdown Structure</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Gantt Chart</a:t>
            </a:r>
          </a:p>
          <a:p>
            <a:endParaRPr lang="en-US" dirty="0"/>
          </a:p>
        </p:txBody>
      </p:sp>
      <p:sp>
        <p:nvSpPr>
          <p:cNvPr id="2" name="Rectangle 1">
            <a:extLst>
              <a:ext uri="{FF2B5EF4-FFF2-40B4-BE49-F238E27FC236}">
                <a16:creationId xmlns:a16="http://schemas.microsoft.com/office/drawing/2014/main" id="{A8A8E8E4-7BB4-B36D-4185-976738922C33}"/>
              </a:ext>
            </a:extLst>
          </p:cNvPr>
          <p:cNvSpPr/>
          <p:nvPr/>
        </p:nvSpPr>
        <p:spPr>
          <a:xfrm>
            <a:off x="3661806" y="6400800"/>
            <a:ext cx="514445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2395607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191000" cy="792162"/>
          </a:xfrm>
        </p:spPr>
        <p:txBody>
          <a:bodyPr>
            <a:normAutofit/>
          </a:bodyPr>
          <a:lstStyle/>
          <a:p>
            <a:r>
              <a:rPr lang="en-US" sz="3600" b="1" dirty="0">
                <a:effectLst>
                  <a:outerShdw blurRad="38100" dist="38100" dir="2700000" algn="tl">
                    <a:srgbClr val="000000">
                      <a:alpha val="43137"/>
                    </a:srgbClr>
                  </a:outerShdw>
                </a:effectLst>
              </a:rPr>
              <a:t>System Architecture</a:t>
            </a:r>
          </a:p>
        </p:txBody>
      </p:sp>
      <p:sp>
        <p:nvSpPr>
          <p:cNvPr id="8" name="Rectangle 7">
            <a:extLst>
              <a:ext uri="{FF2B5EF4-FFF2-40B4-BE49-F238E27FC236}">
                <a16:creationId xmlns:a16="http://schemas.microsoft.com/office/drawing/2014/main" id="{9D604767-7DD8-49B7-BC3A-8B290D875FE9}"/>
              </a:ext>
            </a:extLst>
          </p:cNvPr>
          <p:cNvSpPr/>
          <p:nvPr/>
        </p:nvSpPr>
        <p:spPr>
          <a:xfrm>
            <a:off x="647700" y="1032271"/>
            <a:ext cx="11010900" cy="50522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6" name="Content Placeholder 5" descr="A diagram of a brain&#10;&#10;Description automatically generated">
            <a:extLst>
              <a:ext uri="{FF2B5EF4-FFF2-40B4-BE49-F238E27FC236}">
                <a16:creationId xmlns:a16="http://schemas.microsoft.com/office/drawing/2014/main" id="{232AE73C-030E-CAE1-AC89-E2C96C32100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2958" y="1096962"/>
            <a:ext cx="10647042" cy="4922839"/>
          </a:xfrm>
        </p:spPr>
      </p:pic>
    </p:spTree>
    <p:extLst>
      <p:ext uri="{BB962C8B-B14F-4D97-AF65-F5344CB8AC3E}">
        <p14:creationId xmlns:p14="http://schemas.microsoft.com/office/powerpoint/2010/main" val="1117396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graphicFrame>
        <p:nvGraphicFramePr>
          <p:cNvPr id="2" name="Chart 1">
            <a:extLst>
              <a:ext uri="{FF2B5EF4-FFF2-40B4-BE49-F238E27FC236}">
                <a16:creationId xmlns:a16="http://schemas.microsoft.com/office/drawing/2014/main" id="{9CA0C549-E344-811C-E621-FA068DC4E2AC}"/>
              </a:ext>
            </a:extLst>
          </p:cNvPr>
          <p:cNvGraphicFramePr/>
          <p:nvPr>
            <p:extLst>
              <p:ext uri="{D42A27DB-BD31-4B8C-83A1-F6EECF244321}">
                <p14:modId xmlns:p14="http://schemas.microsoft.com/office/powerpoint/2010/main" val="3748520447"/>
              </p:ext>
            </p:extLst>
          </p:nvPr>
        </p:nvGraphicFramePr>
        <p:xfrm>
          <a:off x="1306286" y="514350"/>
          <a:ext cx="9906000" cy="5829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6582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746172" cy="792162"/>
          </a:xfrm>
        </p:spPr>
        <p:txBody>
          <a:bodyPr>
            <a:normAutofit fontScale="90000"/>
          </a:bodyPr>
          <a:lstStyle/>
          <a:p>
            <a:r>
              <a:rPr lang="en-US" sz="3600" b="1" dirty="0">
                <a:effectLst>
                  <a:outerShdw blurRad="38100" dist="38100" dir="2700000" algn="tl">
                    <a:srgbClr val="000000">
                      <a:alpha val="43137"/>
                    </a:srgbClr>
                  </a:outerShdw>
                </a:effectLst>
              </a:rPr>
              <a:t>Completion of the Project</a:t>
            </a:r>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3" name="Content Placeholder 2">
            <a:extLst>
              <a:ext uri="{FF2B5EF4-FFF2-40B4-BE49-F238E27FC236}">
                <a16:creationId xmlns:a16="http://schemas.microsoft.com/office/drawing/2014/main" id="{A57F3319-9ECE-012C-563A-981AF57A4048}"/>
              </a:ext>
            </a:extLst>
          </p:cNvPr>
          <p:cNvSpPr>
            <a:spLocks noGrp="1"/>
          </p:cNvSpPr>
          <p:nvPr>
            <p:ph idx="1"/>
          </p:nvPr>
        </p:nvSpPr>
        <p:spPr/>
        <p:txBody>
          <a:bodyPr/>
          <a:lstStyle/>
          <a:p>
            <a:r>
              <a:rPr lang="en-US" dirty="0"/>
              <a:t>Data Preprocessing</a:t>
            </a:r>
          </a:p>
        </p:txBody>
      </p:sp>
      <p:pic>
        <p:nvPicPr>
          <p:cNvPr id="2" name="Picture 1">
            <a:extLst>
              <a:ext uri="{FF2B5EF4-FFF2-40B4-BE49-F238E27FC236}">
                <a16:creationId xmlns:a16="http://schemas.microsoft.com/office/drawing/2014/main" id="{D5C64BB8-7EC7-3A46-1473-4CFF4CCEA48C}"/>
              </a:ext>
            </a:extLst>
          </p:cNvPr>
          <p:cNvPicPr>
            <a:picLocks noChangeAspect="1"/>
          </p:cNvPicPr>
          <p:nvPr/>
        </p:nvPicPr>
        <p:blipFill>
          <a:blip r:embed="rId3"/>
          <a:stretch>
            <a:fillRect/>
          </a:stretch>
        </p:blipFill>
        <p:spPr>
          <a:xfrm>
            <a:off x="634999" y="1905000"/>
            <a:ext cx="10922000" cy="4061616"/>
          </a:xfrm>
          <a:prstGeom prst="rect">
            <a:avLst/>
          </a:prstGeom>
        </p:spPr>
      </p:pic>
    </p:spTree>
    <p:extLst>
      <p:ext uri="{BB962C8B-B14F-4D97-AF65-F5344CB8AC3E}">
        <p14:creationId xmlns:p14="http://schemas.microsoft.com/office/powerpoint/2010/main" val="6213291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746172" cy="792162"/>
          </a:xfrm>
        </p:spPr>
        <p:txBody>
          <a:bodyPr>
            <a:normAutofit fontScale="90000"/>
          </a:bodyPr>
          <a:lstStyle/>
          <a:p>
            <a:r>
              <a:rPr lang="en-US" sz="3600" b="1" dirty="0">
                <a:effectLst>
                  <a:outerShdw blurRad="38100" dist="38100" dir="2700000" algn="tl">
                    <a:srgbClr val="000000">
                      <a:alpha val="43137"/>
                    </a:srgbClr>
                  </a:outerShdw>
                </a:effectLst>
              </a:rPr>
              <a:t>Completion of the Project</a:t>
            </a:r>
          </a:p>
        </p:txBody>
      </p:sp>
      <p:sp>
        <p:nvSpPr>
          <p:cNvPr id="8" name="Rectangle 7">
            <a:extLst>
              <a:ext uri="{FF2B5EF4-FFF2-40B4-BE49-F238E27FC236}">
                <a16:creationId xmlns:a16="http://schemas.microsoft.com/office/drawing/2014/main" id="{9D604767-7DD8-49B7-BC3A-8B290D875FE9}"/>
              </a:ext>
            </a:extLst>
          </p:cNvPr>
          <p:cNvSpPr/>
          <p:nvPr/>
        </p:nvSpPr>
        <p:spPr>
          <a:xfrm>
            <a:off x="762000" y="1096962"/>
            <a:ext cx="10896600" cy="49228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2" name="Picture 1">
            <a:extLst>
              <a:ext uri="{FF2B5EF4-FFF2-40B4-BE49-F238E27FC236}">
                <a16:creationId xmlns:a16="http://schemas.microsoft.com/office/drawing/2014/main" id="{9D0BE2B6-B82B-E388-DCCD-B06B03704C67}"/>
              </a:ext>
            </a:extLst>
          </p:cNvPr>
          <p:cNvPicPr>
            <a:picLocks noChangeAspect="1"/>
          </p:cNvPicPr>
          <p:nvPr/>
        </p:nvPicPr>
        <p:blipFill>
          <a:blip r:embed="rId3"/>
          <a:stretch>
            <a:fillRect/>
          </a:stretch>
        </p:blipFill>
        <p:spPr>
          <a:xfrm>
            <a:off x="2068311" y="1712750"/>
            <a:ext cx="5228304" cy="2328614"/>
          </a:xfrm>
          <a:prstGeom prst="rect">
            <a:avLst/>
          </a:prstGeom>
        </p:spPr>
      </p:pic>
      <p:pic>
        <p:nvPicPr>
          <p:cNvPr id="4" name="Picture 3">
            <a:extLst>
              <a:ext uri="{FF2B5EF4-FFF2-40B4-BE49-F238E27FC236}">
                <a16:creationId xmlns:a16="http://schemas.microsoft.com/office/drawing/2014/main" id="{77A2F713-C254-2814-9DBB-153CDDAA5CF1}"/>
              </a:ext>
            </a:extLst>
          </p:cNvPr>
          <p:cNvPicPr>
            <a:picLocks noChangeAspect="1"/>
          </p:cNvPicPr>
          <p:nvPr/>
        </p:nvPicPr>
        <p:blipFill>
          <a:blip r:embed="rId4"/>
          <a:stretch>
            <a:fillRect/>
          </a:stretch>
        </p:blipFill>
        <p:spPr>
          <a:xfrm>
            <a:off x="1043448" y="4041364"/>
            <a:ext cx="5228304" cy="1978436"/>
          </a:xfrm>
          <a:prstGeom prst="rect">
            <a:avLst/>
          </a:prstGeom>
        </p:spPr>
      </p:pic>
      <p:pic>
        <p:nvPicPr>
          <p:cNvPr id="6" name="Picture 5">
            <a:extLst>
              <a:ext uri="{FF2B5EF4-FFF2-40B4-BE49-F238E27FC236}">
                <a16:creationId xmlns:a16="http://schemas.microsoft.com/office/drawing/2014/main" id="{58B8A0E7-BBE9-B891-E7C3-BD46C57279C6}"/>
              </a:ext>
            </a:extLst>
          </p:cNvPr>
          <p:cNvPicPr>
            <a:picLocks noChangeAspect="1"/>
          </p:cNvPicPr>
          <p:nvPr/>
        </p:nvPicPr>
        <p:blipFill>
          <a:blip r:embed="rId5"/>
          <a:stretch>
            <a:fillRect/>
          </a:stretch>
        </p:blipFill>
        <p:spPr>
          <a:xfrm>
            <a:off x="7320776" y="2133600"/>
            <a:ext cx="4114800" cy="3068664"/>
          </a:xfrm>
          <a:prstGeom prst="rect">
            <a:avLst/>
          </a:prstGeom>
        </p:spPr>
      </p:pic>
    </p:spTree>
    <p:extLst>
      <p:ext uri="{BB962C8B-B14F-4D97-AF65-F5344CB8AC3E}">
        <p14:creationId xmlns:p14="http://schemas.microsoft.com/office/powerpoint/2010/main" val="2557847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Data Balancing</a:t>
            </a:r>
          </a:p>
          <a:p>
            <a:pPr marL="457200" lvl="1" indent="0">
              <a:buNone/>
            </a:pPr>
            <a:r>
              <a:rPr lang="en-US" dirty="0"/>
              <a:t>	</a:t>
            </a:r>
            <a:endParaRPr lang="en-US" sz="2400" dirty="0"/>
          </a:p>
          <a:p>
            <a:pPr marL="457200" lvl="1" indent="0">
              <a:buNone/>
            </a:pPr>
            <a:endParaRPr lang="en-US" dirty="0"/>
          </a:p>
        </p:txBody>
      </p:sp>
      <p:pic>
        <p:nvPicPr>
          <p:cNvPr id="6" name="Picture 5" descr="A screenshot of a computer screen&#10;&#10;Description automatically generated">
            <a:extLst>
              <a:ext uri="{FF2B5EF4-FFF2-40B4-BE49-F238E27FC236}">
                <a16:creationId xmlns:a16="http://schemas.microsoft.com/office/drawing/2014/main" id="{DA1D5DB0-CBF2-6F23-E0E1-02A18D2B8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783" y="4588761"/>
            <a:ext cx="3692517" cy="1549432"/>
          </a:xfrm>
          <a:prstGeom prst="rect">
            <a:avLst/>
          </a:prstGeom>
        </p:spPr>
      </p:pic>
      <p:pic>
        <p:nvPicPr>
          <p:cNvPr id="10" name="Picture 9" descr="A screenshot of a computer program&#10;&#10;Description automatically generated">
            <a:extLst>
              <a:ext uri="{FF2B5EF4-FFF2-40B4-BE49-F238E27FC236}">
                <a16:creationId xmlns:a16="http://schemas.microsoft.com/office/drawing/2014/main" id="{602CDCED-802C-8C2F-B5DD-568E498F0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392005"/>
            <a:ext cx="3522756" cy="1549431"/>
          </a:xfrm>
          <a:prstGeom prst="rect">
            <a:avLst/>
          </a:prstGeom>
        </p:spPr>
      </p:pic>
      <p:pic>
        <p:nvPicPr>
          <p:cNvPr id="13" name="Picture 12" descr="A screenshot of a computer program&#10;&#10;Description automatically generated">
            <a:extLst>
              <a:ext uri="{FF2B5EF4-FFF2-40B4-BE49-F238E27FC236}">
                <a16:creationId xmlns:a16="http://schemas.microsoft.com/office/drawing/2014/main" id="{D9F53D96-9DA3-BE3F-3299-BAC3CA6BB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1196" y="2392005"/>
            <a:ext cx="3658104" cy="1549431"/>
          </a:xfrm>
          <a:prstGeom prst="rect">
            <a:avLst/>
          </a:prstGeom>
        </p:spPr>
      </p:pic>
      <p:sp>
        <p:nvSpPr>
          <p:cNvPr id="14" name="TextBox 13">
            <a:extLst>
              <a:ext uri="{FF2B5EF4-FFF2-40B4-BE49-F238E27FC236}">
                <a16:creationId xmlns:a16="http://schemas.microsoft.com/office/drawing/2014/main" id="{B2EA3C6C-D42B-C498-1F75-4A85E9DF528A}"/>
              </a:ext>
            </a:extLst>
          </p:cNvPr>
          <p:cNvSpPr txBox="1"/>
          <p:nvPr/>
        </p:nvSpPr>
        <p:spPr>
          <a:xfrm>
            <a:off x="1200614" y="4186508"/>
            <a:ext cx="1015214" cy="369332"/>
          </a:xfrm>
          <a:prstGeom prst="rect">
            <a:avLst/>
          </a:prstGeom>
          <a:noFill/>
        </p:spPr>
        <p:txBody>
          <a:bodyPr wrap="none" rtlCol="0">
            <a:spAutoFit/>
          </a:bodyPr>
          <a:lstStyle/>
          <a:p>
            <a:r>
              <a:rPr lang="en-US" dirty="0"/>
              <a:t>ADASYN</a:t>
            </a:r>
          </a:p>
        </p:txBody>
      </p:sp>
      <p:sp>
        <p:nvSpPr>
          <p:cNvPr id="15" name="TextBox 14">
            <a:extLst>
              <a:ext uri="{FF2B5EF4-FFF2-40B4-BE49-F238E27FC236}">
                <a16:creationId xmlns:a16="http://schemas.microsoft.com/office/drawing/2014/main" id="{F9AE46DC-99F4-FDAA-9807-13904D3B9CC4}"/>
              </a:ext>
            </a:extLst>
          </p:cNvPr>
          <p:cNvSpPr txBox="1"/>
          <p:nvPr/>
        </p:nvSpPr>
        <p:spPr>
          <a:xfrm>
            <a:off x="1193240" y="1956830"/>
            <a:ext cx="2574551" cy="369332"/>
          </a:xfrm>
          <a:prstGeom prst="rect">
            <a:avLst/>
          </a:prstGeom>
          <a:noFill/>
        </p:spPr>
        <p:txBody>
          <a:bodyPr wrap="none" rtlCol="0">
            <a:spAutoFit/>
          </a:bodyPr>
          <a:lstStyle/>
          <a:p>
            <a:r>
              <a:rPr lang="en-US" dirty="0"/>
              <a:t>Random </a:t>
            </a:r>
            <a:r>
              <a:rPr lang="en-US" dirty="0" err="1"/>
              <a:t>Undersampling</a:t>
            </a:r>
            <a:endParaRPr lang="en-US" dirty="0"/>
          </a:p>
        </p:txBody>
      </p:sp>
      <p:sp>
        <p:nvSpPr>
          <p:cNvPr id="16" name="TextBox 15">
            <a:extLst>
              <a:ext uri="{FF2B5EF4-FFF2-40B4-BE49-F238E27FC236}">
                <a16:creationId xmlns:a16="http://schemas.microsoft.com/office/drawing/2014/main" id="{AA319812-87DF-0C6B-1002-A63C7140630F}"/>
              </a:ext>
            </a:extLst>
          </p:cNvPr>
          <p:cNvSpPr txBox="1"/>
          <p:nvPr/>
        </p:nvSpPr>
        <p:spPr>
          <a:xfrm>
            <a:off x="7010400" y="1956830"/>
            <a:ext cx="1112805" cy="369332"/>
          </a:xfrm>
          <a:prstGeom prst="rect">
            <a:avLst/>
          </a:prstGeom>
          <a:noFill/>
        </p:spPr>
        <p:txBody>
          <a:bodyPr wrap="none" rtlCol="0">
            <a:spAutoFit/>
          </a:bodyPr>
          <a:lstStyle/>
          <a:p>
            <a:r>
              <a:rPr lang="en-US" dirty="0" err="1"/>
              <a:t>NearMiss</a:t>
            </a:r>
            <a:endParaRPr lang="en-US" dirty="0"/>
          </a:p>
        </p:txBody>
      </p:sp>
      <p:pic>
        <p:nvPicPr>
          <p:cNvPr id="18" name="Picture 17">
            <a:extLst>
              <a:ext uri="{FF2B5EF4-FFF2-40B4-BE49-F238E27FC236}">
                <a16:creationId xmlns:a16="http://schemas.microsoft.com/office/drawing/2014/main" id="{9B5F96A3-57E3-1513-1F66-3A6286D19805}"/>
              </a:ext>
            </a:extLst>
          </p:cNvPr>
          <p:cNvPicPr>
            <a:picLocks noChangeAspect="1"/>
          </p:cNvPicPr>
          <p:nvPr/>
        </p:nvPicPr>
        <p:blipFill>
          <a:blip r:embed="rId6"/>
          <a:stretch>
            <a:fillRect/>
          </a:stretch>
        </p:blipFill>
        <p:spPr>
          <a:xfrm>
            <a:off x="7010400" y="4548441"/>
            <a:ext cx="3658104" cy="1582353"/>
          </a:xfrm>
          <a:prstGeom prst="rect">
            <a:avLst/>
          </a:prstGeom>
        </p:spPr>
      </p:pic>
      <p:sp>
        <p:nvSpPr>
          <p:cNvPr id="19" name="TextBox 18">
            <a:extLst>
              <a:ext uri="{FF2B5EF4-FFF2-40B4-BE49-F238E27FC236}">
                <a16:creationId xmlns:a16="http://schemas.microsoft.com/office/drawing/2014/main" id="{1CBE78CC-5CCB-B2CF-6771-4A6F612CA28F}"/>
              </a:ext>
            </a:extLst>
          </p:cNvPr>
          <p:cNvSpPr txBox="1"/>
          <p:nvPr/>
        </p:nvSpPr>
        <p:spPr>
          <a:xfrm>
            <a:off x="6980903" y="4094972"/>
            <a:ext cx="902876" cy="369332"/>
          </a:xfrm>
          <a:prstGeom prst="rect">
            <a:avLst/>
          </a:prstGeom>
          <a:noFill/>
        </p:spPr>
        <p:txBody>
          <a:bodyPr wrap="none" rtlCol="0">
            <a:spAutoFit/>
          </a:bodyPr>
          <a:lstStyle/>
          <a:p>
            <a:r>
              <a:rPr lang="en-US" dirty="0"/>
              <a:t>SMOTE</a:t>
            </a:r>
          </a:p>
        </p:txBody>
      </p:sp>
      <p:sp>
        <p:nvSpPr>
          <p:cNvPr id="2" name="Rectangle 1">
            <a:extLst>
              <a:ext uri="{FF2B5EF4-FFF2-40B4-BE49-F238E27FC236}">
                <a16:creationId xmlns:a16="http://schemas.microsoft.com/office/drawing/2014/main" id="{79FD6A79-5C54-6E43-0CC3-7A288583DB1F}"/>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3530344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746172" cy="792162"/>
          </a:xfrm>
        </p:spPr>
        <p:txBody>
          <a:bodyPr>
            <a:normAutofit fontScale="90000"/>
          </a:bodyPr>
          <a:lstStyle/>
          <a:p>
            <a:r>
              <a:rPr lang="en-US" sz="3600" b="1" dirty="0">
                <a:effectLst>
                  <a:outerShdw blurRad="38100" dist="38100" dir="2700000" algn="tl">
                    <a:srgbClr val="000000">
                      <a:alpha val="43137"/>
                    </a:srgbClr>
                  </a:outerShdw>
                </a:effectLst>
              </a:rPr>
              <a:t>Completion of the Project</a:t>
            </a:r>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6" name="TextBox 5">
            <a:extLst>
              <a:ext uri="{FF2B5EF4-FFF2-40B4-BE49-F238E27FC236}">
                <a16:creationId xmlns:a16="http://schemas.microsoft.com/office/drawing/2014/main" id="{EE9E1D84-40F1-13A2-FA00-4CEEC7F7ECC0}"/>
              </a:ext>
            </a:extLst>
          </p:cNvPr>
          <p:cNvSpPr txBox="1"/>
          <p:nvPr/>
        </p:nvSpPr>
        <p:spPr>
          <a:xfrm>
            <a:off x="838200" y="1280028"/>
            <a:ext cx="10744200" cy="2185214"/>
          </a:xfrm>
          <a:prstGeom prst="rect">
            <a:avLst/>
          </a:prstGeom>
          <a:noFill/>
        </p:spPr>
        <p:txBody>
          <a:bodyPr wrap="square">
            <a:spAutoFit/>
          </a:bodyPr>
          <a:lstStyle/>
          <a:p>
            <a:pPr marL="0" indent="0">
              <a:buFont typeface="Arial" pitchFamily="34" charset="0"/>
              <a:buNone/>
            </a:pPr>
            <a:r>
              <a:rPr lang="en-US" sz="2800" dirty="0"/>
              <a:t>2. Model Building</a:t>
            </a:r>
          </a:p>
          <a:p>
            <a:pPr marL="0" indent="0">
              <a:buFont typeface="Arial" pitchFamily="34" charset="0"/>
              <a:buNone/>
            </a:pPr>
            <a:endParaRPr lang="en-US" sz="2800" dirty="0"/>
          </a:p>
          <a:p>
            <a:pPr lvl="1">
              <a:buFont typeface="Wingdings" pitchFamily="2" charset="2"/>
              <a:buChar char="ü"/>
            </a:pPr>
            <a:r>
              <a:rPr lang="en-US" sz="2000" dirty="0"/>
              <a:t>Used data sampling methods to deal with the imbalance of the dataset (SMOTE and Random Under-sampling were chosen).</a:t>
            </a:r>
          </a:p>
          <a:p>
            <a:pPr lvl="1">
              <a:buFont typeface="Wingdings" pitchFamily="2" charset="2"/>
              <a:buChar char="ü"/>
            </a:pPr>
            <a:r>
              <a:rPr lang="en-US" sz="2000" dirty="0"/>
              <a:t>Built a 1D Convolutional Neural Network Model with high accuracy to predict Heart Disease of Patients.</a:t>
            </a:r>
          </a:p>
        </p:txBody>
      </p:sp>
      <p:pic>
        <p:nvPicPr>
          <p:cNvPr id="3" name="Picture 2">
            <a:extLst>
              <a:ext uri="{FF2B5EF4-FFF2-40B4-BE49-F238E27FC236}">
                <a16:creationId xmlns:a16="http://schemas.microsoft.com/office/drawing/2014/main" id="{ACFD9B71-0AD2-39AB-2673-EDEF63E0D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765690"/>
            <a:ext cx="9742714" cy="1841779"/>
          </a:xfrm>
          <a:prstGeom prst="rect">
            <a:avLst/>
          </a:prstGeom>
        </p:spPr>
      </p:pic>
    </p:spTree>
    <p:extLst>
      <p:ext uri="{BB962C8B-B14F-4D97-AF65-F5344CB8AC3E}">
        <p14:creationId xmlns:p14="http://schemas.microsoft.com/office/powerpoint/2010/main" val="2765572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746172" cy="792162"/>
          </a:xfrm>
        </p:spPr>
        <p:txBody>
          <a:bodyPr>
            <a:normAutofit fontScale="90000"/>
          </a:bodyPr>
          <a:lstStyle/>
          <a:p>
            <a:r>
              <a:rPr lang="en-US" sz="3600" b="1" dirty="0">
                <a:effectLst>
                  <a:outerShdw blurRad="38100" dist="38100" dir="2700000" algn="tl">
                    <a:srgbClr val="000000">
                      <a:alpha val="43137"/>
                    </a:srgbClr>
                  </a:outerShdw>
                </a:effectLst>
              </a:rPr>
              <a:t>Completion of the Project</a:t>
            </a:r>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3" name="Content Placeholder 2">
            <a:extLst>
              <a:ext uri="{FF2B5EF4-FFF2-40B4-BE49-F238E27FC236}">
                <a16:creationId xmlns:a16="http://schemas.microsoft.com/office/drawing/2014/main" id="{A57F3319-9ECE-012C-563A-981AF57A4048}"/>
              </a:ext>
            </a:extLst>
          </p:cNvPr>
          <p:cNvSpPr>
            <a:spLocks noGrp="1"/>
          </p:cNvSpPr>
          <p:nvPr>
            <p:ph idx="1"/>
          </p:nvPr>
        </p:nvSpPr>
        <p:spPr>
          <a:xfrm>
            <a:off x="683986" y="906462"/>
            <a:ext cx="11150600" cy="5181600"/>
          </a:xfrm>
        </p:spPr>
        <p:txBody>
          <a:bodyPr/>
          <a:lstStyle/>
          <a:p>
            <a:pPr marL="0" indent="0">
              <a:buNone/>
            </a:pPr>
            <a:r>
              <a:rPr lang="en-US" dirty="0"/>
              <a:t>2. Model Building – CNN model</a:t>
            </a:r>
          </a:p>
          <a:p>
            <a:pPr marL="0" indent="0">
              <a:buNone/>
            </a:pPr>
            <a:r>
              <a:rPr lang="en-US" sz="2800" dirty="0"/>
              <a:t>- Code Samples</a:t>
            </a:r>
          </a:p>
          <a:p>
            <a:endParaRPr lang="en-US" dirty="0"/>
          </a:p>
        </p:txBody>
      </p:sp>
      <p:pic>
        <p:nvPicPr>
          <p:cNvPr id="4" name="Picture 3">
            <a:extLst>
              <a:ext uri="{FF2B5EF4-FFF2-40B4-BE49-F238E27FC236}">
                <a16:creationId xmlns:a16="http://schemas.microsoft.com/office/drawing/2014/main" id="{C52A9B6B-BAD9-A004-CADA-C69D0A57D340}"/>
              </a:ext>
            </a:extLst>
          </p:cNvPr>
          <p:cNvPicPr>
            <a:picLocks noChangeAspect="1"/>
          </p:cNvPicPr>
          <p:nvPr/>
        </p:nvPicPr>
        <p:blipFill>
          <a:blip r:embed="rId3"/>
          <a:stretch>
            <a:fillRect/>
          </a:stretch>
        </p:blipFill>
        <p:spPr>
          <a:xfrm>
            <a:off x="1072961" y="2332038"/>
            <a:ext cx="5414925" cy="3429000"/>
          </a:xfrm>
          <a:prstGeom prst="rect">
            <a:avLst/>
          </a:prstGeom>
        </p:spPr>
      </p:pic>
      <p:pic>
        <p:nvPicPr>
          <p:cNvPr id="9" name="Picture 8">
            <a:extLst>
              <a:ext uri="{FF2B5EF4-FFF2-40B4-BE49-F238E27FC236}">
                <a16:creationId xmlns:a16="http://schemas.microsoft.com/office/drawing/2014/main" id="{91B32275-1544-00CD-2DA9-BF1B801016C0}"/>
              </a:ext>
            </a:extLst>
          </p:cNvPr>
          <p:cNvPicPr>
            <a:picLocks noChangeAspect="1"/>
          </p:cNvPicPr>
          <p:nvPr/>
        </p:nvPicPr>
        <p:blipFill>
          <a:blip r:embed="rId4"/>
          <a:stretch>
            <a:fillRect/>
          </a:stretch>
        </p:blipFill>
        <p:spPr>
          <a:xfrm>
            <a:off x="7298208" y="1307401"/>
            <a:ext cx="3792953" cy="4501960"/>
          </a:xfrm>
          <a:prstGeom prst="rect">
            <a:avLst/>
          </a:prstGeom>
        </p:spPr>
      </p:pic>
    </p:spTree>
    <p:extLst>
      <p:ext uri="{BB962C8B-B14F-4D97-AF65-F5344CB8AC3E}">
        <p14:creationId xmlns:p14="http://schemas.microsoft.com/office/powerpoint/2010/main" val="27555829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Secondary Model - DNN</a:t>
            </a:r>
            <a:endParaRPr lang="en-US" sz="2800" dirty="0"/>
          </a:p>
          <a:p>
            <a:pPr marL="457200" lvl="1" indent="0">
              <a:buNone/>
            </a:pPr>
            <a:r>
              <a:rPr lang="en-US" dirty="0"/>
              <a:t>	</a:t>
            </a:r>
            <a:endParaRPr lang="en-US" sz="2400" dirty="0"/>
          </a:p>
          <a:p>
            <a:pPr marL="457200" lvl="1" indent="0">
              <a:buNone/>
            </a:pPr>
            <a:endParaRPr lang="en-US" dirty="0"/>
          </a:p>
        </p:txBody>
      </p:sp>
      <p:pic>
        <p:nvPicPr>
          <p:cNvPr id="9" name="Picture 8" descr="A screen shot of a computer program&#10;&#10;Description automatically generated">
            <a:extLst>
              <a:ext uri="{FF2B5EF4-FFF2-40B4-BE49-F238E27FC236}">
                <a16:creationId xmlns:a16="http://schemas.microsoft.com/office/drawing/2014/main" id="{95701E10-6C7A-8B13-D723-92CC176E9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1981200"/>
            <a:ext cx="6019800" cy="3124200"/>
          </a:xfrm>
          <a:prstGeom prst="rect">
            <a:avLst/>
          </a:prstGeom>
        </p:spPr>
      </p:pic>
      <p:pic>
        <p:nvPicPr>
          <p:cNvPr id="14" name="Picture 13" descr="A screen shot of a computer program&#10;&#10;Description automatically generated">
            <a:extLst>
              <a:ext uri="{FF2B5EF4-FFF2-40B4-BE49-F238E27FC236}">
                <a16:creationId xmlns:a16="http://schemas.microsoft.com/office/drawing/2014/main" id="{AF03B881-D96C-BCD2-E50A-7DCDB046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92" y="1108447"/>
            <a:ext cx="4993310" cy="2149020"/>
          </a:xfrm>
          <a:prstGeom prst="rect">
            <a:avLst/>
          </a:prstGeom>
        </p:spPr>
      </p:pic>
      <p:pic>
        <p:nvPicPr>
          <p:cNvPr id="15" name="Picture 14">
            <a:extLst>
              <a:ext uri="{FF2B5EF4-FFF2-40B4-BE49-F238E27FC236}">
                <a16:creationId xmlns:a16="http://schemas.microsoft.com/office/drawing/2014/main" id="{5D779AC8-CF09-EE8B-0E88-B6536E71176F}"/>
              </a:ext>
            </a:extLst>
          </p:cNvPr>
          <p:cNvPicPr>
            <a:picLocks noChangeAspect="1"/>
          </p:cNvPicPr>
          <p:nvPr/>
        </p:nvPicPr>
        <p:blipFill>
          <a:blip r:embed="rId4"/>
          <a:stretch>
            <a:fillRect/>
          </a:stretch>
        </p:blipFill>
        <p:spPr>
          <a:xfrm>
            <a:off x="807092" y="3403342"/>
            <a:ext cx="5084505" cy="2871465"/>
          </a:xfrm>
          <a:prstGeom prst="rect">
            <a:avLst/>
          </a:prstGeom>
        </p:spPr>
      </p:pic>
      <p:sp>
        <p:nvSpPr>
          <p:cNvPr id="2" name="Rectangle 1">
            <a:extLst>
              <a:ext uri="{FF2B5EF4-FFF2-40B4-BE49-F238E27FC236}">
                <a16:creationId xmlns:a16="http://schemas.microsoft.com/office/drawing/2014/main" id="{095C6C27-A775-E7BC-0589-01300AE48CE8}"/>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3880888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746172" cy="792162"/>
          </a:xfrm>
        </p:spPr>
        <p:txBody>
          <a:bodyPr>
            <a:normAutofit fontScale="90000"/>
          </a:bodyPr>
          <a:lstStyle/>
          <a:p>
            <a:r>
              <a:rPr lang="en-US" sz="3600" b="1" dirty="0">
                <a:effectLst>
                  <a:outerShdw blurRad="38100" dist="38100" dir="2700000" algn="tl">
                    <a:srgbClr val="000000">
                      <a:alpha val="43137"/>
                    </a:srgbClr>
                  </a:outerShdw>
                </a:effectLst>
              </a:rPr>
              <a:t>Completion of the Project</a:t>
            </a:r>
          </a:p>
        </p:txBody>
      </p:sp>
      <p:sp>
        <p:nvSpPr>
          <p:cNvPr id="8" name="Rectangle 7">
            <a:extLst>
              <a:ext uri="{FF2B5EF4-FFF2-40B4-BE49-F238E27FC236}">
                <a16:creationId xmlns:a16="http://schemas.microsoft.com/office/drawing/2014/main" id="{9D604767-7DD8-49B7-BC3A-8B290D875FE9}"/>
              </a:ext>
            </a:extLst>
          </p:cNvPr>
          <p:cNvSpPr/>
          <p:nvPr/>
        </p:nvSpPr>
        <p:spPr>
          <a:xfrm>
            <a:off x="762000" y="1096962"/>
            <a:ext cx="10896600" cy="49228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3" name="Content Placeholder 2">
            <a:extLst>
              <a:ext uri="{FF2B5EF4-FFF2-40B4-BE49-F238E27FC236}">
                <a16:creationId xmlns:a16="http://schemas.microsoft.com/office/drawing/2014/main" id="{A57F3319-9ECE-012C-563A-981AF57A4048}"/>
              </a:ext>
            </a:extLst>
          </p:cNvPr>
          <p:cNvSpPr>
            <a:spLocks noGrp="1"/>
          </p:cNvSpPr>
          <p:nvPr>
            <p:ph idx="1"/>
          </p:nvPr>
        </p:nvSpPr>
        <p:spPr>
          <a:xfrm>
            <a:off x="762000" y="1143000"/>
            <a:ext cx="11226800" cy="5181600"/>
          </a:xfrm>
        </p:spPr>
        <p:txBody>
          <a:bodyPr/>
          <a:lstStyle/>
          <a:p>
            <a:r>
              <a:rPr lang="en-US" sz="3200" dirty="0"/>
              <a:t>3. Define and Apply PGD Attack</a:t>
            </a:r>
          </a:p>
          <a:p>
            <a:pPr marL="0" indent="0">
              <a:buNone/>
            </a:pPr>
            <a:endParaRPr lang="en-US" dirty="0"/>
          </a:p>
        </p:txBody>
      </p:sp>
      <p:pic>
        <p:nvPicPr>
          <p:cNvPr id="9" name="Picture 8">
            <a:extLst>
              <a:ext uri="{FF2B5EF4-FFF2-40B4-BE49-F238E27FC236}">
                <a16:creationId xmlns:a16="http://schemas.microsoft.com/office/drawing/2014/main" id="{54483143-28B4-4920-EFE5-4F4321E968D3}"/>
              </a:ext>
            </a:extLst>
          </p:cNvPr>
          <p:cNvPicPr>
            <a:picLocks noChangeAspect="1"/>
          </p:cNvPicPr>
          <p:nvPr/>
        </p:nvPicPr>
        <p:blipFill>
          <a:blip r:embed="rId3"/>
          <a:stretch>
            <a:fillRect/>
          </a:stretch>
        </p:blipFill>
        <p:spPr>
          <a:xfrm>
            <a:off x="1066800" y="1795559"/>
            <a:ext cx="10058400" cy="3987781"/>
          </a:xfrm>
          <a:prstGeom prst="rect">
            <a:avLst/>
          </a:prstGeom>
        </p:spPr>
      </p:pic>
    </p:spTree>
    <p:extLst>
      <p:ext uri="{BB962C8B-B14F-4D97-AF65-F5344CB8AC3E}">
        <p14:creationId xmlns:p14="http://schemas.microsoft.com/office/powerpoint/2010/main" val="9096052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304800" y="381000"/>
            <a:ext cx="11684000" cy="5943600"/>
          </a:xfrm>
        </p:spPr>
        <p:txBody>
          <a:bodyPr/>
          <a:lstStyle/>
          <a:p>
            <a:pPr marL="0" indent="0">
              <a:buNone/>
            </a:pPr>
            <a:r>
              <a:rPr lang="en-US" dirty="0"/>
              <a:t>6. Evaluate Accuracy Pre and Post Attack	</a:t>
            </a:r>
            <a:endParaRPr lang="en-US" sz="2400" dirty="0"/>
          </a:p>
          <a:p>
            <a:pPr marL="457200" lvl="1" indent="0">
              <a:buNone/>
            </a:pPr>
            <a:endParaRPr lang="en-US" dirty="0"/>
          </a:p>
        </p:txBody>
      </p:sp>
      <p:sp>
        <p:nvSpPr>
          <p:cNvPr id="2" name="TextBox 1">
            <a:extLst>
              <a:ext uri="{FF2B5EF4-FFF2-40B4-BE49-F238E27FC236}">
                <a16:creationId xmlns:a16="http://schemas.microsoft.com/office/drawing/2014/main" id="{A2181288-9D66-F162-DD91-DD70C5588A46}"/>
              </a:ext>
            </a:extLst>
          </p:cNvPr>
          <p:cNvSpPr txBox="1"/>
          <p:nvPr/>
        </p:nvSpPr>
        <p:spPr>
          <a:xfrm>
            <a:off x="762000" y="1447800"/>
            <a:ext cx="3050088" cy="400110"/>
          </a:xfrm>
          <a:prstGeom prst="rect">
            <a:avLst/>
          </a:prstGeom>
          <a:noFill/>
        </p:spPr>
        <p:txBody>
          <a:bodyPr wrap="square" rtlCol="0">
            <a:spAutoFit/>
          </a:bodyPr>
          <a:lstStyle/>
          <a:p>
            <a:r>
              <a:rPr lang="en-US" sz="2000" dirty="0"/>
              <a:t>1D CNN Model</a:t>
            </a:r>
          </a:p>
        </p:txBody>
      </p:sp>
      <p:sp>
        <p:nvSpPr>
          <p:cNvPr id="10" name="TextBox 9">
            <a:extLst>
              <a:ext uri="{FF2B5EF4-FFF2-40B4-BE49-F238E27FC236}">
                <a16:creationId xmlns:a16="http://schemas.microsoft.com/office/drawing/2014/main" id="{E0779A5D-C278-766F-7A62-C5387AF37CC8}"/>
              </a:ext>
            </a:extLst>
          </p:cNvPr>
          <p:cNvSpPr txBox="1"/>
          <p:nvPr/>
        </p:nvSpPr>
        <p:spPr>
          <a:xfrm>
            <a:off x="914400" y="4114800"/>
            <a:ext cx="3050088" cy="400110"/>
          </a:xfrm>
          <a:prstGeom prst="rect">
            <a:avLst/>
          </a:prstGeom>
          <a:noFill/>
        </p:spPr>
        <p:txBody>
          <a:bodyPr wrap="square" rtlCol="0">
            <a:spAutoFit/>
          </a:bodyPr>
          <a:lstStyle/>
          <a:p>
            <a:r>
              <a:rPr lang="en-US" sz="2000" dirty="0"/>
              <a:t>DNN Model</a:t>
            </a:r>
          </a:p>
        </p:txBody>
      </p:sp>
      <p:pic>
        <p:nvPicPr>
          <p:cNvPr id="6" name="Picture 5">
            <a:extLst>
              <a:ext uri="{FF2B5EF4-FFF2-40B4-BE49-F238E27FC236}">
                <a16:creationId xmlns:a16="http://schemas.microsoft.com/office/drawing/2014/main" id="{3C83738A-A1AD-D28A-5C27-FC60C82046DB}"/>
              </a:ext>
            </a:extLst>
          </p:cNvPr>
          <p:cNvPicPr>
            <a:picLocks noChangeAspect="1"/>
          </p:cNvPicPr>
          <p:nvPr/>
        </p:nvPicPr>
        <p:blipFill>
          <a:blip r:embed="rId3"/>
          <a:stretch>
            <a:fillRect/>
          </a:stretch>
        </p:blipFill>
        <p:spPr>
          <a:xfrm>
            <a:off x="5854700" y="2097640"/>
            <a:ext cx="6096000" cy="1767430"/>
          </a:xfrm>
          <a:prstGeom prst="rect">
            <a:avLst/>
          </a:prstGeom>
        </p:spPr>
      </p:pic>
      <p:pic>
        <p:nvPicPr>
          <p:cNvPr id="7" name="Picture 6">
            <a:extLst>
              <a:ext uri="{FF2B5EF4-FFF2-40B4-BE49-F238E27FC236}">
                <a16:creationId xmlns:a16="http://schemas.microsoft.com/office/drawing/2014/main" id="{3FCDAEC7-ECD2-8FA2-A1A3-1D641619CFBA}"/>
              </a:ext>
            </a:extLst>
          </p:cNvPr>
          <p:cNvPicPr>
            <a:picLocks noChangeAspect="1"/>
          </p:cNvPicPr>
          <p:nvPr/>
        </p:nvPicPr>
        <p:blipFill>
          <a:blip r:embed="rId4"/>
          <a:stretch>
            <a:fillRect/>
          </a:stretch>
        </p:blipFill>
        <p:spPr>
          <a:xfrm>
            <a:off x="279400" y="1958917"/>
            <a:ext cx="5181600" cy="2044876"/>
          </a:xfrm>
          <a:prstGeom prst="rect">
            <a:avLst/>
          </a:prstGeom>
        </p:spPr>
      </p:pic>
      <p:pic>
        <p:nvPicPr>
          <p:cNvPr id="4" name="Picture 3">
            <a:extLst>
              <a:ext uri="{FF2B5EF4-FFF2-40B4-BE49-F238E27FC236}">
                <a16:creationId xmlns:a16="http://schemas.microsoft.com/office/drawing/2014/main" id="{551561F0-83A4-9C22-C599-9D098E788E21}"/>
              </a:ext>
            </a:extLst>
          </p:cNvPr>
          <p:cNvPicPr>
            <a:picLocks noChangeAspect="1"/>
          </p:cNvPicPr>
          <p:nvPr/>
        </p:nvPicPr>
        <p:blipFill>
          <a:blip r:embed="rId5"/>
          <a:stretch>
            <a:fillRect/>
          </a:stretch>
        </p:blipFill>
        <p:spPr>
          <a:xfrm>
            <a:off x="243661" y="4514909"/>
            <a:ext cx="5217339" cy="1861399"/>
          </a:xfrm>
          <a:prstGeom prst="rect">
            <a:avLst/>
          </a:prstGeom>
        </p:spPr>
      </p:pic>
      <p:sp>
        <p:nvSpPr>
          <p:cNvPr id="8" name="Rectangle 7">
            <a:extLst>
              <a:ext uri="{FF2B5EF4-FFF2-40B4-BE49-F238E27FC236}">
                <a16:creationId xmlns:a16="http://schemas.microsoft.com/office/drawing/2014/main" id="{5665B39B-B861-8AEC-127F-4097D5C6690D}"/>
              </a:ext>
            </a:extLst>
          </p:cNvPr>
          <p:cNvSpPr/>
          <p:nvPr/>
        </p:nvSpPr>
        <p:spPr>
          <a:xfrm>
            <a:off x="3533736" y="6492875"/>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9" name="Picture 8">
            <a:extLst>
              <a:ext uri="{FF2B5EF4-FFF2-40B4-BE49-F238E27FC236}">
                <a16:creationId xmlns:a16="http://schemas.microsoft.com/office/drawing/2014/main" id="{2159AEA1-F2F7-5249-80B9-6218154F94BA}"/>
              </a:ext>
            </a:extLst>
          </p:cNvPr>
          <p:cNvPicPr>
            <a:picLocks noChangeAspect="1"/>
          </p:cNvPicPr>
          <p:nvPr/>
        </p:nvPicPr>
        <p:blipFill>
          <a:blip r:embed="rId6"/>
          <a:stretch>
            <a:fillRect/>
          </a:stretch>
        </p:blipFill>
        <p:spPr>
          <a:xfrm>
            <a:off x="5854699" y="4648200"/>
            <a:ext cx="6093639" cy="1295400"/>
          </a:xfrm>
          <a:prstGeom prst="rect">
            <a:avLst/>
          </a:prstGeom>
        </p:spPr>
      </p:pic>
    </p:spTree>
    <p:extLst>
      <p:ext uri="{BB962C8B-B14F-4D97-AF65-F5344CB8AC3E}">
        <p14:creationId xmlns:p14="http://schemas.microsoft.com/office/powerpoint/2010/main" val="35173196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89987A-3D34-4871-8194-B4362938AD0C}"/>
              </a:ext>
            </a:extLst>
          </p:cNvPr>
          <p:cNvSpPr txBox="1"/>
          <p:nvPr/>
        </p:nvSpPr>
        <p:spPr>
          <a:xfrm>
            <a:off x="-457200" y="1093838"/>
            <a:ext cx="4480394" cy="677108"/>
          </a:xfrm>
          <a:prstGeom prst="rect">
            <a:avLst/>
          </a:prstGeom>
          <a:noFill/>
        </p:spPr>
        <p:txBody>
          <a:bodyPr wrap="none" rtlCol="0">
            <a:spAutoFit/>
          </a:bodyPr>
          <a:lstStyle/>
          <a:p>
            <a:pPr marL="1714500" lvl="3" indent="-342900">
              <a:buClr>
                <a:schemeClr val="accent1">
                  <a:lumMod val="75000"/>
                </a:schemeClr>
              </a:buClr>
              <a:buFont typeface="Arial" panose="020B0604020202020204" pitchFamily="34" charset="0"/>
              <a:buChar char="•"/>
            </a:pPr>
            <a:r>
              <a:rPr lang="en-US" sz="2000" b="1" dirty="0"/>
              <a:t>Stochastic Distillation</a:t>
            </a:r>
          </a:p>
          <a:p>
            <a:endParaRPr lang="en-US" dirty="0"/>
          </a:p>
        </p:txBody>
      </p:sp>
      <p:sp>
        <p:nvSpPr>
          <p:cNvPr id="10" name="Rectangle 3">
            <a:extLst>
              <a:ext uri="{FF2B5EF4-FFF2-40B4-BE49-F238E27FC236}">
                <a16:creationId xmlns:a16="http://schemas.microsoft.com/office/drawing/2014/main" id="{064F9CC9-25D6-43F8-AC0C-046B9C78D706}"/>
              </a:ext>
            </a:extLst>
          </p:cNvPr>
          <p:cNvSpPr>
            <a:spLocks noChangeArrowheads="1"/>
          </p:cNvSpPr>
          <p:nvPr/>
        </p:nvSpPr>
        <p:spPr bwMode="auto">
          <a:xfrm>
            <a:off x="495300" y="1750885"/>
            <a:ext cx="11201400" cy="4195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50000"/>
              </a:lnSpc>
              <a:buFont typeface="Arial" panose="020B0604020202020204" pitchFamily="34" charset="0"/>
              <a:buChar char="•"/>
            </a:pPr>
            <a:r>
              <a:rPr lang="en-US" sz="1600" b="1" dirty="0"/>
              <a:t>Enhances Model Robustness</a:t>
            </a:r>
            <a:r>
              <a:rPr lang="en-US" sz="1600" dirty="0"/>
              <a:t>: Introduces randomness in the distillation process to defend against adversarial attacks.</a:t>
            </a:r>
          </a:p>
          <a:p>
            <a:pPr algn="just">
              <a:lnSpc>
                <a:spcPct val="150000"/>
              </a:lnSpc>
              <a:buFont typeface="Arial" panose="020B0604020202020204" pitchFamily="34" charset="0"/>
              <a:buChar char="•"/>
            </a:pPr>
            <a:r>
              <a:rPr lang="en-US" sz="1600" b="1" dirty="0"/>
              <a:t>Temperature Scaling</a:t>
            </a:r>
            <a:r>
              <a:rPr lang="en-US" sz="1600" dirty="0"/>
              <a:t>: Softens predictions by scaling logits (raw, unnormalized scores from the model), adding variability to the model's responses.</a:t>
            </a:r>
          </a:p>
          <a:p>
            <a:pPr algn="just">
              <a:lnSpc>
                <a:spcPct val="150000"/>
              </a:lnSpc>
              <a:buFont typeface="Arial" panose="020B0604020202020204" pitchFamily="34" charset="0"/>
              <a:buChar char="•"/>
            </a:pPr>
            <a:r>
              <a:rPr lang="en-US" sz="1600" b="1" dirty="0"/>
              <a:t>Random Shuffling</a:t>
            </a:r>
            <a:r>
              <a:rPr lang="en-US" sz="1600" dirty="0"/>
              <a:t>: Shuffles data and labels to prevent the model from memorizing sample order and improve generalization.</a:t>
            </a:r>
          </a:p>
          <a:p>
            <a:pPr algn="just">
              <a:lnSpc>
                <a:spcPct val="150000"/>
              </a:lnSpc>
            </a:pPr>
            <a:endParaRPr lang="en-US" sz="1600" dirty="0"/>
          </a:p>
          <a:p>
            <a:pPr algn="just">
              <a:lnSpc>
                <a:spcPct val="150000"/>
              </a:lnSpc>
            </a:pPr>
            <a:r>
              <a:rPr lang="en-US" b="1" dirty="0"/>
              <a:t>Key Mechanisms:</a:t>
            </a:r>
          </a:p>
          <a:p>
            <a:pPr algn="just">
              <a:lnSpc>
                <a:spcPct val="150000"/>
              </a:lnSpc>
              <a:buFont typeface="Arial" panose="020B0604020202020204" pitchFamily="34" charset="0"/>
              <a:buChar char="•"/>
            </a:pPr>
            <a:r>
              <a:rPr lang="en-US" sz="1600" b="1" dirty="0"/>
              <a:t>Loss Calculation</a:t>
            </a:r>
            <a:r>
              <a:rPr lang="en-US" sz="1600" dirty="0"/>
              <a:t>: Uses a randomly chosen temperature for each batch to calculate loss with softened logits.</a:t>
            </a:r>
          </a:p>
          <a:p>
            <a:pPr algn="just">
              <a:lnSpc>
                <a:spcPct val="150000"/>
              </a:lnSpc>
              <a:buFont typeface="Arial" panose="020B0604020202020204" pitchFamily="34" charset="0"/>
              <a:buChar char="•"/>
            </a:pPr>
            <a:r>
              <a:rPr lang="en-US" sz="1600" b="1" dirty="0"/>
              <a:t>Training Process</a:t>
            </a:r>
            <a:r>
              <a:rPr lang="en-US" sz="1600" dirty="0"/>
              <a:t>:</a:t>
            </a:r>
          </a:p>
          <a:p>
            <a:pPr marL="742950" lvl="1" indent="-285750" algn="just">
              <a:lnSpc>
                <a:spcPct val="150000"/>
              </a:lnSpc>
              <a:buFont typeface="Arial" panose="020B0604020202020204" pitchFamily="34" charset="0"/>
              <a:buChar char="•"/>
            </a:pPr>
            <a:r>
              <a:rPr lang="en-US" sz="1600" b="1" dirty="0"/>
              <a:t>Epoch Loop</a:t>
            </a:r>
            <a:r>
              <a:rPr lang="en-US" sz="1600" dirty="0"/>
              <a:t>: Iterates through multiple epochs, shuffling data each time.</a:t>
            </a:r>
          </a:p>
          <a:p>
            <a:pPr marL="742950" lvl="1" indent="-285750" algn="just">
              <a:lnSpc>
                <a:spcPct val="150000"/>
              </a:lnSpc>
              <a:buFont typeface="Arial" panose="020B0604020202020204" pitchFamily="34" charset="0"/>
              <a:buChar char="•"/>
            </a:pPr>
            <a:r>
              <a:rPr lang="en-US" sz="1600" b="1" dirty="0"/>
              <a:t>Batch Processing</a:t>
            </a:r>
            <a:r>
              <a:rPr lang="en-US" sz="1600" dirty="0"/>
              <a:t>: For each batch, selects a random temperature and trains the model with stochastic distillation loss.</a:t>
            </a:r>
          </a:p>
          <a:p>
            <a:pPr algn="just">
              <a:lnSpc>
                <a:spcPct val="150000"/>
              </a:lnSpc>
              <a:buFont typeface="Arial" panose="020B0604020202020204" pitchFamily="34" charset="0"/>
              <a:buChar char="•"/>
            </a:pPr>
            <a:r>
              <a:rPr lang="en-US" sz="1600" b="1" dirty="0"/>
              <a:t>Model Evaluation</a:t>
            </a:r>
            <a:r>
              <a:rPr lang="en-US" sz="1600" dirty="0"/>
              <a:t>: Monitors performance on validation data, ensuring robust learning and adaptation.</a:t>
            </a:r>
          </a:p>
        </p:txBody>
      </p:sp>
      <p:sp>
        <p:nvSpPr>
          <p:cNvPr id="2" name="TextBox 1">
            <a:extLst>
              <a:ext uri="{FF2B5EF4-FFF2-40B4-BE49-F238E27FC236}">
                <a16:creationId xmlns:a16="http://schemas.microsoft.com/office/drawing/2014/main" id="{E2EC54DF-5880-7729-3FB3-BF46564E8047}"/>
              </a:ext>
            </a:extLst>
          </p:cNvPr>
          <p:cNvSpPr txBox="1"/>
          <p:nvPr/>
        </p:nvSpPr>
        <p:spPr>
          <a:xfrm>
            <a:off x="1295400" y="304800"/>
            <a:ext cx="7848600" cy="800219"/>
          </a:xfrm>
          <a:prstGeom prst="rect">
            <a:avLst/>
          </a:prstGeom>
          <a:noFill/>
        </p:spPr>
        <p:txBody>
          <a:bodyPr wrap="square" rtlCol="0">
            <a:spAutoFit/>
          </a:bodyPr>
          <a:lstStyle/>
          <a:p>
            <a:r>
              <a:rPr lang="en-US" b="1" dirty="0">
                <a:solidFill>
                  <a:schemeClr val="accent1">
                    <a:lumMod val="50000"/>
                  </a:schemeClr>
                </a:solidFill>
              </a:rPr>
              <a:t>                                                                </a:t>
            </a:r>
            <a:r>
              <a:rPr lang="en-US" sz="2800" b="1" dirty="0">
                <a:solidFill>
                  <a:schemeClr val="accent1">
                    <a:lumMod val="50000"/>
                  </a:schemeClr>
                </a:solidFill>
              </a:rPr>
              <a:t>Defense Strategies</a:t>
            </a:r>
            <a:r>
              <a:rPr lang="en-US" dirty="0"/>
              <a:t>	</a:t>
            </a:r>
            <a:endParaRPr lang="en-US" sz="1400" dirty="0"/>
          </a:p>
          <a:p>
            <a:endParaRPr lang="en-US" dirty="0"/>
          </a:p>
        </p:txBody>
      </p:sp>
      <p:sp>
        <p:nvSpPr>
          <p:cNvPr id="3" name="Rectangle 2">
            <a:extLst>
              <a:ext uri="{FF2B5EF4-FFF2-40B4-BE49-F238E27FC236}">
                <a16:creationId xmlns:a16="http://schemas.microsoft.com/office/drawing/2014/main" id="{01CC6964-267E-9508-2E44-71284885026A}"/>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9506355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pPr marL="0" indent="0">
              <a:buNone/>
            </a:pPr>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sp>
        <p:nvSpPr>
          <p:cNvPr id="9" name="TextBox 8">
            <a:extLst>
              <a:ext uri="{FF2B5EF4-FFF2-40B4-BE49-F238E27FC236}">
                <a16:creationId xmlns:a16="http://schemas.microsoft.com/office/drawing/2014/main" id="{94EEA5B7-D7D6-14BA-78FB-DA1B4F4710C7}"/>
              </a:ext>
            </a:extLst>
          </p:cNvPr>
          <p:cNvSpPr txBox="1"/>
          <p:nvPr/>
        </p:nvSpPr>
        <p:spPr>
          <a:xfrm>
            <a:off x="7543800" y="1465110"/>
            <a:ext cx="3959340" cy="369332"/>
          </a:xfrm>
          <a:prstGeom prst="rect">
            <a:avLst/>
          </a:prstGeom>
          <a:noFill/>
        </p:spPr>
        <p:txBody>
          <a:bodyPr wrap="square" rtlCol="0">
            <a:spAutoFit/>
          </a:bodyPr>
          <a:lstStyle/>
          <a:p>
            <a:r>
              <a:rPr lang="en-US" dirty="0"/>
              <a:t>Accuracy Comparison After Defense</a:t>
            </a:r>
          </a:p>
        </p:txBody>
      </p:sp>
      <p:pic>
        <p:nvPicPr>
          <p:cNvPr id="11" name="Picture 10">
            <a:extLst>
              <a:ext uri="{FF2B5EF4-FFF2-40B4-BE49-F238E27FC236}">
                <a16:creationId xmlns:a16="http://schemas.microsoft.com/office/drawing/2014/main" id="{F68C2D2C-5276-6876-A5CA-1317EB2C9916}"/>
              </a:ext>
            </a:extLst>
          </p:cNvPr>
          <p:cNvPicPr>
            <a:picLocks noChangeAspect="1"/>
          </p:cNvPicPr>
          <p:nvPr/>
        </p:nvPicPr>
        <p:blipFill>
          <a:blip r:embed="rId3"/>
          <a:stretch>
            <a:fillRect/>
          </a:stretch>
        </p:blipFill>
        <p:spPr>
          <a:xfrm>
            <a:off x="364347" y="850969"/>
            <a:ext cx="5953736" cy="4864031"/>
          </a:xfrm>
          <a:prstGeom prst="rect">
            <a:avLst/>
          </a:prstGeom>
        </p:spPr>
      </p:pic>
      <p:sp>
        <p:nvSpPr>
          <p:cNvPr id="14" name="Rectangle 13">
            <a:extLst>
              <a:ext uri="{FF2B5EF4-FFF2-40B4-BE49-F238E27FC236}">
                <a16:creationId xmlns:a16="http://schemas.microsoft.com/office/drawing/2014/main" id="{791E05CD-2872-9012-2F04-0D7D7F4141EF}"/>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5" name="Picture 4" descr="A screen shot of a computer&#10;&#10;Description automatically generated">
            <a:extLst>
              <a:ext uri="{FF2B5EF4-FFF2-40B4-BE49-F238E27FC236}">
                <a16:creationId xmlns:a16="http://schemas.microsoft.com/office/drawing/2014/main" id="{B20D1F87-32B1-CDD7-5A34-1CF935E299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7630" y="2057208"/>
            <a:ext cx="5611170" cy="2743583"/>
          </a:xfrm>
          <a:prstGeom prst="rect">
            <a:avLst/>
          </a:prstGeom>
        </p:spPr>
      </p:pic>
    </p:spTree>
    <p:extLst>
      <p:ext uri="{BB962C8B-B14F-4D97-AF65-F5344CB8AC3E}">
        <p14:creationId xmlns:p14="http://schemas.microsoft.com/office/powerpoint/2010/main" val="3419890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r>
              <a:rPr lang="en-US" sz="3200" b="1" dirty="0"/>
              <a:t>Gantt Chart</a:t>
            </a:r>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pPr marL="0" indent="0">
              <a:buNone/>
            </a:pPr>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pic>
        <p:nvPicPr>
          <p:cNvPr id="4" name="Content Placeholder 3">
            <a:extLst>
              <a:ext uri="{FF2B5EF4-FFF2-40B4-BE49-F238E27FC236}">
                <a16:creationId xmlns:a16="http://schemas.microsoft.com/office/drawing/2014/main" id="{7DCC8B6B-E183-6E4E-8109-5A620456BF3B}"/>
              </a:ext>
            </a:extLst>
          </p:cNvPr>
          <p:cNvPicPr>
            <a:picLocks noChangeAspect="1"/>
          </p:cNvPicPr>
          <p:nvPr/>
        </p:nvPicPr>
        <p:blipFill>
          <a:blip r:embed="rId2"/>
          <a:stretch>
            <a:fillRect/>
          </a:stretch>
        </p:blipFill>
        <p:spPr>
          <a:xfrm>
            <a:off x="838199" y="1143000"/>
            <a:ext cx="10515600" cy="5029636"/>
          </a:xfrm>
          <a:prstGeom prst="rect">
            <a:avLst/>
          </a:prstGeom>
        </p:spPr>
      </p:pic>
    </p:spTree>
    <p:extLst>
      <p:ext uri="{BB962C8B-B14F-4D97-AF65-F5344CB8AC3E}">
        <p14:creationId xmlns:p14="http://schemas.microsoft.com/office/powerpoint/2010/main" val="4237477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758871" y="181520"/>
            <a:ext cx="2467429"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71953841-6FD4-4861-AA56-05C95FE97490}"/>
              </a:ext>
            </a:extLst>
          </p:cNvPr>
          <p:cNvSpPr txBox="1"/>
          <p:nvPr/>
        </p:nvSpPr>
        <p:spPr>
          <a:xfrm>
            <a:off x="979713" y="1336119"/>
            <a:ext cx="10025744" cy="4185761"/>
          </a:xfrm>
          <a:prstGeom prst="rect">
            <a:avLst/>
          </a:prstGeom>
          <a:noFill/>
        </p:spPr>
        <p:txBody>
          <a:bodyPr wrap="square" rtlCol="0">
            <a:spAutoFit/>
          </a:bodyPr>
          <a:lstStyle/>
          <a:p>
            <a:pPr marR="457200" algn="l"/>
            <a:r>
              <a:rPr lang="en-US" sz="1400" dirty="0"/>
              <a:t>[1] </a:t>
            </a:r>
            <a:r>
              <a:rPr lang="en-US" sz="1400" b="0" i="0" dirty="0">
                <a:solidFill>
                  <a:srgbClr val="000000"/>
                </a:solidFill>
                <a:effectLst/>
                <a:latin typeface="Calibri" panose="020F0502020204030204" pitchFamily="34" charset="0"/>
              </a:rPr>
              <a:t>Y. Jiang, G. Yin, Y. Yuan, and Q. Da, “Project Gradient Descent Adversarial Attack against Multisource Remote Sensing Image Scene Classification,” </a:t>
            </a:r>
            <a:r>
              <a:rPr lang="en-US" sz="1400" b="0" i="1" dirty="0">
                <a:solidFill>
                  <a:srgbClr val="000000"/>
                </a:solidFill>
                <a:effectLst/>
                <a:latin typeface="Calibri" panose="020F0502020204030204" pitchFamily="34" charset="0"/>
              </a:rPr>
              <a:t>Security and Communication Networks</a:t>
            </a:r>
            <a:r>
              <a:rPr lang="en-US" sz="1400" b="0" i="0" dirty="0">
                <a:solidFill>
                  <a:srgbClr val="000000"/>
                </a:solidFill>
                <a:effectLst/>
                <a:latin typeface="Calibri" panose="020F0502020204030204" pitchFamily="34" charset="0"/>
              </a:rPr>
              <a:t>, vol. 2021, p. e6663028, Jun. 2021, </a:t>
            </a:r>
            <a:r>
              <a:rPr lang="en-US" sz="1400" b="0" i="0" dirty="0" err="1">
                <a:solidFill>
                  <a:srgbClr val="000000"/>
                </a:solidFill>
                <a:effectLst/>
                <a:latin typeface="Calibri" panose="020F0502020204030204" pitchFamily="34" charset="0"/>
              </a:rPr>
              <a:t>doi</a:t>
            </a:r>
            <a:r>
              <a:rPr lang="en-US" sz="1400" b="0" i="0" dirty="0">
                <a:solidFill>
                  <a:srgbClr val="000000"/>
                </a:solidFill>
                <a:effectLst/>
                <a:latin typeface="Calibri" panose="020F0502020204030204" pitchFamily="34" charset="0"/>
              </a:rPr>
              <a:t>: </a:t>
            </a:r>
            <a:r>
              <a:rPr lang="en-US" sz="1400" b="0" i="0" dirty="0">
                <a:solidFill>
                  <a:srgbClr val="000000"/>
                </a:solidFill>
                <a:effectLst/>
                <a:latin typeface="Calibri" panose="020F0502020204030204" pitchFamily="34" charset="0"/>
                <a:hlinkClick r:id="rId3"/>
              </a:rPr>
              <a:t>https://doi.org/10.1155/2021/6663028</a:t>
            </a:r>
            <a:r>
              <a:rPr lang="en-US" sz="1400" b="0" i="0" dirty="0">
                <a:solidFill>
                  <a:srgbClr val="000000"/>
                </a:solidFill>
                <a:effectLst/>
                <a:latin typeface="Calibri" panose="020F0502020204030204" pitchFamily="34" charset="0"/>
              </a:rPr>
              <a:t>. </a:t>
            </a:r>
            <a:r>
              <a:rPr lang="en-US" sz="1400" b="0" i="0" dirty="0">
                <a:solidFill>
                  <a:srgbClr val="000000"/>
                </a:solidFill>
                <a:effectLst/>
                <a:latin typeface="Calibri" panose="020F0502020204030204" pitchFamily="34" charset="0"/>
                <a:hlinkClick r:id="rId4"/>
              </a:rPr>
              <a:t>https://www.hindawi.com/journals/scn/2021/6663028/</a:t>
            </a:r>
            <a:endParaRPr lang="en-US" sz="1400" b="0" i="0" dirty="0">
              <a:solidFill>
                <a:srgbClr val="000000"/>
              </a:solidFill>
              <a:effectLst/>
              <a:latin typeface="Calibri" panose="020F0502020204030204" pitchFamily="34" charset="0"/>
            </a:endParaRPr>
          </a:p>
          <a:p>
            <a:r>
              <a:rPr lang="en-US" sz="1400" dirty="0"/>
              <a:t> </a:t>
            </a:r>
          </a:p>
          <a:p>
            <a:r>
              <a:rPr lang="en-US" sz="1400" dirty="0"/>
              <a:t>[2] M. S. Ayas, S. Ayas and S. M. </a:t>
            </a:r>
            <a:r>
              <a:rPr lang="en-US" sz="1400" dirty="0" err="1"/>
              <a:t>Djouadi</a:t>
            </a:r>
            <a:r>
              <a:rPr lang="en-US" sz="1400" dirty="0"/>
              <a:t>, "Projected Gradient Descent Adversarial Attack and Its Defense on a Fault Diagnosis System," 2022 45th International Conference on Telecommunications and Signal Processing (TSP), Prague, Czech Republic, 2022, pp. 36-39, </a:t>
            </a:r>
            <a:r>
              <a:rPr lang="en-US" sz="1400" dirty="0" err="1"/>
              <a:t>doi</a:t>
            </a:r>
            <a:r>
              <a:rPr lang="en-US" sz="1400" dirty="0"/>
              <a:t>: 10.1109/TSP55681.2022.9851334. </a:t>
            </a:r>
            <a:r>
              <a:rPr lang="en-US" sz="1400" dirty="0">
                <a:hlinkClick r:id="rId5"/>
              </a:rPr>
              <a:t>https://ieeexplore.ieee.org/document/9851334</a:t>
            </a:r>
            <a:endParaRPr lang="en-US" sz="1400" dirty="0"/>
          </a:p>
          <a:p>
            <a:endParaRPr lang="en-US" sz="1400" dirty="0"/>
          </a:p>
          <a:p>
            <a:r>
              <a:rPr lang="en-US" sz="1400" dirty="0"/>
              <a:t>[3] P. </a:t>
            </a:r>
            <a:r>
              <a:rPr lang="en-US" sz="1400" dirty="0" err="1"/>
              <a:t>Rasouli</a:t>
            </a:r>
            <a:r>
              <a:rPr lang="en-US" sz="1400" dirty="0"/>
              <a:t> and I. C. Yu, "Analyzing and Improving the Robustness of Tabular Classifiers using Counterfactual Explanations," 2021 20th IEEE International Conference on Machine Learning and Applications (ICMLA), Pasadena, CA, USA, 2021, pp. 1286-1293, </a:t>
            </a:r>
            <a:r>
              <a:rPr lang="en-US" sz="1400" dirty="0" err="1"/>
              <a:t>doi</a:t>
            </a:r>
            <a:r>
              <a:rPr lang="en-US" sz="1400" dirty="0"/>
              <a:t>: 10.1109/ICMLA52953.2021.00209. </a:t>
            </a:r>
            <a:r>
              <a:rPr lang="en-US" sz="1400" dirty="0">
                <a:hlinkClick r:id="rId6"/>
              </a:rPr>
              <a:t>https://ieeexplore.ieee.org/document/9679972</a:t>
            </a:r>
            <a:endParaRPr lang="en-US" sz="1400" dirty="0"/>
          </a:p>
          <a:p>
            <a:endParaRPr lang="en-US" sz="1400" dirty="0"/>
          </a:p>
          <a:p>
            <a:pPr marR="457200" algn="l"/>
            <a:r>
              <a:rPr lang="en-US" sz="1400" dirty="0"/>
              <a:t>[4] </a:t>
            </a:r>
            <a:r>
              <a:rPr lang="en-US" sz="1400" b="0" i="0" dirty="0">
                <a:solidFill>
                  <a:srgbClr val="000000"/>
                </a:solidFill>
                <a:effectLst/>
                <a:latin typeface="Calibri" panose="020F0502020204030204" pitchFamily="34" charset="0"/>
              </a:rPr>
              <a:t>S. </a:t>
            </a:r>
            <a:r>
              <a:rPr lang="en-US" sz="1400" b="0" i="0" dirty="0" err="1">
                <a:solidFill>
                  <a:srgbClr val="000000"/>
                </a:solidFill>
                <a:effectLst/>
                <a:latin typeface="Calibri" panose="020F0502020204030204" pitchFamily="34" charset="0"/>
              </a:rPr>
              <a:t>Gowal</a:t>
            </a:r>
            <a:r>
              <a:rPr lang="en-US" sz="1400" b="0" i="0" dirty="0">
                <a:solidFill>
                  <a:srgbClr val="000000"/>
                </a:solidFill>
                <a:effectLst/>
                <a:latin typeface="Calibri" panose="020F0502020204030204" pitchFamily="34" charset="0"/>
              </a:rPr>
              <a:t>, J. </a:t>
            </a:r>
            <a:r>
              <a:rPr lang="en-US" sz="1400" b="0" i="0" dirty="0" err="1">
                <a:solidFill>
                  <a:srgbClr val="000000"/>
                </a:solidFill>
                <a:effectLst/>
                <a:latin typeface="Calibri" panose="020F0502020204030204" pitchFamily="34" charset="0"/>
              </a:rPr>
              <a:t>Uesato</a:t>
            </a:r>
            <a:r>
              <a:rPr lang="en-US" sz="1400" b="0" i="0" dirty="0">
                <a:solidFill>
                  <a:srgbClr val="000000"/>
                </a:solidFill>
                <a:effectLst/>
                <a:latin typeface="Calibri" panose="020F0502020204030204" pitchFamily="34" charset="0"/>
              </a:rPr>
              <a:t>, C. Qin, P.-S. Huang, T. Mann, and P. Kohli, “An Alternative Surrogate Loss for PGD-based Adversarial Testing,” 2019. Accessed: Feb. 16, 2024. [Online]. Available: </a:t>
            </a:r>
            <a:r>
              <a:rPr lang="en-US" sz="1400" b="0" i="0" dirty="0">
                <a:solidFill>
                  <a:srgbClr val="000000"/>
                </a:solidFill>
                <a:effectLst/>
                <a:latin typeface="Calibri" panose="020F0502020204030204" pitchFamily="34" charset="0"/>
                <a:hlinkClick r:id="rId7"/>
              </a:rPr>
              <a:t>https://arxiv.org/pdf/1910.09338.pdf</a:t>
            </a:r>
            <a:endParaRPr lang="en-US" sz="1400" b="0" i="0" dirty="0">
              <a:solidFill>
                <a:srgbClr val="000000"/>
              </a:solidFill>
              <a:effectLst/>
              <a:latin typeface="Calibri" panose="020F0502020204030204" pitchFamily="34" charset="0"/>
            </a:endParaRPr>
          </a:p>
          <a:p>
            <a:pPr algn="l"/>
            <a:r>
              <a:rPr lang="en-US" sz="1400" b="0" i="0" dirty="0">
                <a:solidFill>
                  <a:srgbClr val="000000"/>
                </a:solidFill>
                <a:effectLst/>
                <a:latin typeface="Calibri" panose="020F0502020204030204" pitchFamily="34" charset="0"/>
              </a:rPr>
              <a:t>‌</a:t>
            </a:r>
            <a:endParaRPr lang="en-US" sz="1400" dirty="0"/>
          </a:p>
          <a:p>
            <a:r>
              <a:rPr lang="en-US" sz="1400" dirty="0"/>
              <a:t>[5] M. Xue, C. Yuan, H. Wu, Y. Zhang and W. Liu, "Machine Learning Security: Threats, Countermeasures, and Evaluations," in IEEE Access, vol. 8, pp. 74720-74742, 2020, </a:t>
            </a:r>
            <a:r>
              <a:rPr lang="en-US" sz="1400" dirty="0" err="1"/>
              <a:t>doi</a:t>
            </a:r>
            <a:r>
              <a:rPr lang="en-US" sz="1400" dirty="0"/>
              <a:t>: 10.1109/ACCESS.2020.2987435. </a:t>
            </a:r>
            <a:r>
              <a:rPr lang="en-US" sz="1400" dirty="0">
                <a:hlinkClick r:id="rId8"/>
              </a:rPr>
              <a:t>https://ieeexplore.ieee.org/document/9064510</a:t>
            </a:r>
            <a:endParaRPr lang="en-US" sz="1400" dirty="0"/>
          </a:p>
          <a:p>
            <a:endParaRPr lang="en-US" sz="1400" dirty="0"/>
          </a:p>
          <a:p>
            <a:endParaRPr lang="en-US" sz="1400" dirty="0"/>
          </a:p>
        </p:txBody>
      </p:sp>
      <p:sp>
        <p:nvSpPr>
          <p:cNvPr id="3" name="Rectangle 2">
            <a:extLst>
              <a:ext uri="{FF2B5EF4-FFF2-40B4-BE49-F238E27FC236}">
                <a16:creationId xmlns:a16="http://schemas.microsoft.com/office/drawing/2014/main" id="{92040BB8-5259-9270-7B79-110BDFE40F43}"/>
              </a:ext>
            </a:extLst>
          </p:cNvPr>
          <p:cNvSpPr/>
          <p:nvPr/>
        </p:nvSpPr>
        <p:spPr>
          <a:xfrm>
            <a:off x="3597728" y="6413591"/>
            <a:ext cx="54700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R24-102</a:t>
            </a:r>
            <a:endParaRPr lang="en-US" sz="1800" b="0" dirty="0">
              <a:solidFill>
                <a:schemeClr val="tx1"/>
              </a:solidFill>
            </a:endParaRPr>
          </a:p>
        </p:txBody>
      </p:sp>
    </p:spTree>
    <p:extLst>
      <p:ext uri="{BB962C8B-B14F-4D97-AF65-F5344CB8AC3E}">
        <p14:creationId xmlns:p14="http://schemas.microsoft.com/office/powerpoint/2010/main" val="29214491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p:txBody>
          <a:bodyPr/>
          <a:lstStyle/>
          <a:p>
            <a:r>
              <a:rPr lang="en-US" sz="4000" dirty="0">
                <a:latin typeface="Adobe Devanagari"/>
              </a:rPr>
              <a:t>IT2</a:t>
            </a:r>
            <a:r>
              <a:rPr lang="en-US" dirty="0">
                <a:latin typeface="Adobe Devanagari"/>
              </a:rPr>
              <a:t>0172282</a:t>
            </a:r>
            <a:r>
              <a:rPr lang="en-US" sz="4000" dirty="0">
                <a:latin typeface="Adobe Devanagari"/>
              </a:rPr>
              <a:t> |YASUTHTHARA B.G.V</a:t>
            </a:r>
            <a:endParaRPr lang="en-US" dirty="0"/>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r>
              <a:rPr lang="en-US" dirty="0"/>
              <a:t>Bachelor of Science (Hons) in Information Technology </a:t>
            </a:r>
          </a:p>
          <a:p>
            <a:r>
              <a:rPr lang="en-US" dirty="0"/>
              <a:t>Specializing in Cyber Security</a:t>
            </a:r>
            <a:endParaRPr lang="en-US" sz="2000" dirty="0"/>
          </a:p>
        </p:txBody>
      </p:sp>
      <p:pic>
        <p:nvPicPr>
          <p:cNvPr id="3" name="Picture 2" descr="A person in a white shirt&#10;&#10;Description automatically generated">
            <a:extLst>
              <a:ext uri="{FF2B5EF4-FFF2-40B4-BE49-F238E27FC236}">
                <a16:creationId xmlns:a16="http://schemas.microsoft.com/office/drawing/2014/main" id="{5E08EC95-2B35-60B7-675B-B1C6C2FEE9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3178" y="0"/>
            <a:ext cx="2157486" cy="2514600"/>
          </a:xfrm>
          <a:prstGeom prst="rect">
            <a:avLst/>
          </a:prstGeom>
        </p:spPr>
      </p:pic>
      <p:sp>
        <p:nvSpPr>
          <p:cNvPr id="2" name="Rectangle 1">
            <a:extLst>
              <a:ext uri="{FF2B5EF4-FFF2-40B4-BE49-F238E27FC236}">
                <a16:creationId xmlns:a16="http://schemas.microsoft.com/office/drawing/2014/main" id="{379D19F1-22D9-6A94-F88D-60B4927DF644}"/>
              </a:ext>
            </a:extLst>
          </p:cNvPr>
          <p:cNvSpPr/>
          <p:nvPr/>
        </p:nvSpPr>
        <p:spPr>
          <a:xfrm>
            <a:off x="2971800"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8424090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D290B-39A0-9761-D6FE-25067077437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1F9A452-A38C-02B4-C521-5F33F8791984}"/>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67627564-6578-0FF1-8B39-6961FF3A8EFE}"/>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sp>
        <p:nvSpPr>
          <p:cNvPr id="2" name="Title 4">
            <a:extLst>
              <a:ext uri="{FF2B5EF4-FFF2-40B4-BE49-F238E27FC236}">
                <a16:creationId xmlns:a16="http://schemas.microsoft.com/office/drawing/2014/main" id="{94E9DA9C-4D7C-D684-974D-6CE860F56FEE}"/>
              </a:ext>
            </a:extLst>
          </p:cNvPr>
          <p:cNvSpPr txBox="1">
            <a:spLocks/>
          </p:cNvSpPr>
          <p:nvPr/>
        </p:nvSpPr>
        <p:spPr>
          <a:xfrm>
            <a:off x="-1447800" y="457200"/>
            <a:ext cx="13639800" cy="9748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latin typeface="Adobe Devanagari"/>
              </a:rPr>
              <a:t>Introduction and Background</a:t>
            </a:r>
            <a:endParaRPr lang="en-US" sz="3600" dirty="0"/>
          </a:p>
        </p:txBody>
      </p:sp>
      <p:sp>
        <p:nvSpPr>
          <p:cNvPr id="9" name="TextBox 8">
            <a:extLst>
              <a:ext uri="{FF2B5EF4-FFF2-40B4-BE49-F238E27FC236}">
                <a16:creationId xmlns:a16="http://schemas.microsoft.com/office/drawing/2014/main" id="{271B613D-76ED-D191-9236-92B318896754}"/>
              </a:ext>
            </a:extLst>
          </p:cNvPr>
          <p:cNvSpPr txBox="1"/>
          <p:nvPr/>
        </p:nvSpPr>
        <p:spPr>
          <a:xfrm>
            <a:off x="859424" y="1919442"/>
            <a:ext cx="5236576" cy="861774"/>
          </a:xfrm>
          <a:prstGeom prst="rect">
            <a:avLst/>
          </a:prstGeom>
          <a:noFill/>
        </p:spPr>
        <p:txBody>
          <a:bodyPr wrap="square">
            <a:spAutoFit/>
          </a:bodyPr>
          <a:lstStyle/>
          <a:p>
            <a:pPr marL="0" indent="0">
              <a:buNone/>
            </a:pPr>
            <a:r>
              <a:rPr lang="en-US" sz="2800" b="1" dirty="0" err="1"/>
              <a:t>Carlini</a:t>
            </a:r>
            <a:r>
              <a:rPr lang="en-US" sz="2800" b="1" dirty="0"/>
              <a:t> - Wagner (C&amp;W) attack.</a:t>
            </a:r>
          </a:p>
          <a:p>
            <a:pPr marL="285750" indent="-285750">
              <a:buFont typeface="Arial" panose="020B0604020202020204" pitchFamily="34" charset="0"/>
              <a:buChar char="•"/>
            </a:pPr>
            <a:endParaRPr lang="en-US" sz="2200" dirty="0"/>
          </a:p>
        </p:txBody>
      </p:sp>
      <p:sp>
        <p:nvSpPr>
          <p:cNvPr id="6" name="TextBox 5">
            <a:extLst>
              <a:ext uri="{FF2B5EF4-FFF2-40B4-BE49-F238E27FC236}">
                <a16:creationId xmlns:a16="http://schemas.microsoft.com/office/drawing/2014/main" id="{75C92ACD-C456-7AD4-5418-9E1926AD4D65}"/>
              </a:ext>
            </a:extLst>
          </p:cNvPr>
          <p:cNvSpPr txBox="1"/>
          <p:nvPr/>
        </p:nvSpPr>
        <p:spPr>
          <a:xfrm>
            <a:off x="845977" y="2777133"/>
            <a:ext cx="6816365" cy="3266920"/>
          </a:xfrm>
          <a:prstGeom prst="rect">
            <a:avLst/>
          </a:prstGeom>
          <a:noFill/>
        </p:spPr>
        <p:txBody>
          <a:bodyPr wrap="square">
            <a:spAutoFit/>
          </a:bodyPr>
          <a:lstStyle/>
          <a:p>
            <a:pPr marL="342900" marR="0" lvl="0" indent="-342900">
              <a:lnSpc>
                <a:spcPct val="150000"/>
              </a:lnSpc>
              <a:spcBef>
                <a:spcPts val="0"/>
              </a:spcBef>
              <a:spcAft>
                <a:spcPts val="0"/>
              </a:spcAft>
              <a:buFont typeface="Symbol" panose="05050102010706020507" pitchFamily="18" charset="2"/>
              <a:buChar char=""/>
            </a:pPr>
            <a:r>
              <a:rPr lang="en-US" sz="2400" kern="100" dirty="0" err="1">
                <a:effectLst/>
                <a:ea typeface="Aptos" panose="020B0004020202020204" pitchFamily="34" charset="0"/>
                <a:cs typeface="Latha" panose="020B0604020202020204" pitchFamily="34" charset="0"/>
              </a:rPr>
              <a:t>Carlini</a:t>
            </a:r>
            <a:r>
              <a:rPr lang="en-US" sz="2400" kern="100" dirty="0">
                <a:effectLst/>
                <a:ea typeface="Aptos" panose="020B0004020202020204" pitchFamily="34" charset="0"/>
                <a:cs typeface="Latha" panose="020B0604020202020204" pitchFamily="34" charset="0"/>
              </a:rPr>
              <a:t> – </a:t>
            </a:r>
            <a:r>
              <a:rPr lang="en-US" sz="2400" kern="100" dirty="0" err="1">
                <a:effectLst/>
                <a:ea typeface="Aptos" panose="020B0004020202020204" pitchFamily="34" charset="0"/>
                <a:cs typeface="Latha" panose="020B0604020202020204" pitchFamily="34" charset="0"/>
              </a:rPr>
              <a:t>wagner</a:t>
            </a:r>
            <a:r>
              <a:rPr lang="en-US" sz="2400" kern="100" dirty="0">
                <a:effectLst/>
                <a:ea typeface="Aptos" panose="020B0004020202020204" pitchFamily="34" charset="0"/>
                <a:cs typeface="Latha" panose="020B0604020202020204" pitchFamily="34" charset="0"/>
              </a:rPr>
              <a:t> attack is a white-box adversarial attack.</a:t>
            </a:r>
          </a:p>
          <a:p>
            <a:pPr marL="342900" marR="0" lvl="0" indent="-342900">
              <a:lnSpc>
                <a:spcPct val="150000"/>
              </a:lnSpc>
              <a:spcBef>
                <a:spcPts val="0"/>
              </a:spcBef>
              <a:spcAft>
                <a:spcPts val="0"/>
              </a:spcAft>
              <a:buFont typeface="Symbol" panose="05050102010706020507" pitchFamily="18" charset="2"/>
              <a:buChar char=""/>
            </a:pPr>
            <a:r>
              <a:rPr lang="en-US" sz="2400" kern="100" dirty="0">
                <a:effectLst/>
                <a:ea typeface="Aptos" panose="020B0004020202020204" pitchFamily="34" charset="0"/>
                <a:cs typeface="Latha" panose="020B0604020202020204" pitchFamily="34" charset="0"/>
              </a:rPr>
              <a:t>Crafts imperceptible perturbations to fool machine learning models, specifically neural networks.</a:t>
            </a:r>
          </a:p>
          <a:p>
            <a:pPr marL="342900" marR="0" lvl="0" indent="-342900">
              <a:lnSpc>
                <a:spcPct val="150000"/>
              </a:lnSpc>
              <a:spcBef>
                <a:spcPts val="0"/>
              </a:spcBef>
              <a:spcAft>
                <a:spcPts val="0"/>
              </a:spcAft>
              <a:buFont typeface="Symbol" panose="05050102010706020507" pitchFamily="18" charset="2"/>
              <a:buChar char=""/>
            </a:pPr>
            <a:endParaRPr lang="en-US" sz="2000" kern="100" dirty="0">
              <a:effectLst/>
              <a:ea typeface="Aptos" panose="020B0004020202020204" pitchFamily="34" charset="0"/>
              <a:cs typeface="Latha" panose="020B0604020202020204" pitchFamily="34" charset="0"/>
            </a:endParaRPr>
          </a:p>
        </p:txBody>
      </p:sp>
      <p:pic>
        <p:nvPicPr>
          <p:cNvPr id="13" name="Picture 12" descr="A screenshot of a black and white grid with numbers&#10;&#10;Description automatically generated">
            <a:extLst>
              <a:ext uri="{FF2B5EF4-FFF2-40B4-BE49-F238E27FC236}">
                <a16:creationId xmlns:a16="http://schemas.microsoft.com/office/drawing/2014/main" id="{FB5A22BA-27F5-AF99-D2A9-215C7B37A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0100" y="2994263"/>
            <a:ext cx="3048000" cy="1722080"/>
          </a:xfrm>
          <a:prstGeom prst="rect">
            <a:avLst/>
          </a:prstGeom>
        </p:spPr>
      </p:pic>
    </p:spTree>
    <p:extLst>
      <p:ext uri="{BB962C8B-B14F-4D97-AF65-F5344CB8AC3E}">
        <p14:creationId xmlns:p14="http://schemas.microsoft.com/office/powerpoint/2010/main" val="3577756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983672"/>
            <a:ext cx="11684000" cy="113289"/>
          </a:xfrm>
        </p:spPr>
        <p:txBody>
          <a:bodyPr>
            <a:normAutofit fontScale="90000"/>
          </a:bodyPr>
          <a:lstStyle/>
          <a:p>
            <a:r>
              <a:rPr lang="en-US" sz="4400" b="1" dirty="0">
                <a:latin typeface="Adobe Devanagari"/>
              </a:rPr>
              <a:t>Introduction and Background</a:t>
            </a:r>
            <a:br>
              <a:rPr lang="en-US" sz="4400" dirty="0"/>
            </a:br>
            <a:endParaRPr lang="en-US" b="1" dirty="0">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IT20172282</a:t>
            </a:r>
            <a:r>
              <a:rPr kumimoji="0" lang="en-US" sz="1800" b="0" i="0" u="none" strike="noStrike" kern="1200" cap="none" spc="0" normalizeH="0" baseline="0" noProof="0" dirty="0">
                <a:ln>
                  <a:noFill/>
                </a:ln>
                <a:solidFill>
                  <a:prstClr val="black"/>
                </a:solidFill>
                <a:effectLst/>
                <a:uLnTx/>
                <a:uFillTx/>
                <a:latin typeface="Cambria"/>
                <a:ea typeface="+mn-ea"/>
                <a:cs typeface="+mn-cs"/>
              </a:rPr>
              <a:t>   |   </a:t>
            </a:r>
            <a:r>
              <a:rPr kumimoji="0" lang="en-US" sz="1800" b="0" i="0" u="none" strike="noStrike" kern="1200" cap="none" spc="0" normalizeH="0" baseline="0" noProof="0" dirty="0" err="1">
                <a:ln>
                  <a:noFill/>
                </a:ln>
                <a:solidFill>
                  <a:prstClr val="black"/>
                </a:solidFill>
                <a:effectLst/>
                <a:uLnTx/>
                <a:uFillTx/>
                <a:latin typeface="Cambria"/>
                <a:ea typeface="+mn-ea"/>
                <a:cs typeface="+mn-cs"/>
              </a:rPr>
              <a:t>Yasuththara</a:t>
            </a:r>
            <a:r>
              <a:rPr kumimoji="0" lang="en-US" sz="1800" b="0" i="0" u="none" strike="noStrike" kern="1200" cap="none" spc="0" normalizeH="0" baseline="0" noProof="0" dirty="0">
                <a:ln>
                  <a:noFill/>
                </a:ln>
                <a:solidFill>
                  <a:prstClr val="black"/>
                </a:solidFill>
                <a:effectLst/>
                <a:uLnTx/>
                <a:uFillTx/>
                <a:latin typeface="Cambria"/>
                <a:ea typeface="+mn-ea"/>
                <a:cs typeface="+mn-cs"/>
              </a:rPr>
              <a:t> B.G.V </a:t>
            </a:r>
            <a:r>
              <a:rPr kumimoji="0" lang="en-US" sz="1800" b="1" i="0" u="none" strike="noStrike" kern="1200" cap="none" spc="0" normalizeH="0" baseline="0" noProof="0" dirty="0">
                <a:ln>
                  <a:noFill/>
                </a:ln>
                <a:solidFill>
                  <a:prstClr val="black"/>
                </a:solidFill>
                <a:effectLst/>
                <a:uLnTx/>
                <a:uFillTx/>
                <a:latin typeface="Cambria"/>
                <a:ea typeface="+mn-ea"/>
                <a:cs typeface="+mn-cs"/>
              </a:rPr>
              <a:t> </a:t>
            </a:r>
            <a:r>
              <a:rPr kumimoji="0" lang="en-US" sz="1800" b="0" i="0" u="none" strike="noStrike" kern="1200" cap="none" spc="0" normalizeH="0" baseline="0" noProof="0" dirty="0">
                <a:ln>
                  <a:noFill/>
                </a:ln>
                <a:solidFill>
                  <a:prstClr val="black"/>
                </a:solidFill>
                <a:effectLst/>
                <a:uLnTx/>
                <a:uFillTx/>
                <a:latin typeface="Cambria"/>
                <a:ea typeface="+mn-ea"/>
                <a:cs typeface="+mn-cs"/>
              </a:rPr>
              <a:t>|    R24-102</a:t>
            </a: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0"/>
              </a:spcBef>
              <a:spcAft>
                <a:spcPts val="1400"/>
              </a:spcAft>
              <a:buClrTx/>
              <a:buSzTx/>
              <a:buFont typeface="Wingdings" pitchFamily="2" charset="2"/>
              <a:buNone/>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Courier New" pitchFamily="34" charset="0"/>
              <a:buChar char="o"/>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uLnTx/>
              <a:uFillTx/>
              <a:latin typeface="Cambria"/>
              <a:ea typeface="+mn-ea"/>
              <a:cs typeface="+mn-cs"/>
            </a:endParaRPr>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991054" y="1516077"/>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dobe Devanagari" pitchFamily="18" charset="0"/>
                <a:ea typeface="+mj-ea"/>
              </a:rPr>
              <a:t>How does the attack work?</a:t>
            </a:r>
          </a:p>
        </p:txBody>
      </p:sp>
      <p:sp>
        <p:nvSpPr>
          <p:cNvPr id="6" name="TextBox 5">
            <a:extLst>
              <a:ext uri="{FF2B5EF4-FFF2-40B4-BE49-F238E27FC236}">
                <a16:creationId xmlns:a16="http://schemas.microsoft.com/office/drawing/2014/main" id="{97FAB389-E7E0-A984-6986-1EEC6FBD52BB}"/>
              </a:ext>
            </a:extLst>
          </p:cNvPr>
          <p:cNvSpPr txBox="1"/>
          <p:nvPr/>
        </p:nvSpPr>
        <p:spPr>
          <a:xfrm>
            <a:off x="819181" y="2403652"/>
            <a:ext cx="6816365" cy="2710678"/>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It is an optimization-based attack that works by solving an objective function.</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The function optimizes perturbation magnitude while maximizing model misclassification confidence.</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Uses Adam gradient descent optimization to find minimal perturbations.</a:t>
            </a:r>
          </a:p>
          <a:p>
            <a:pPr marL="342900" marR="0" lvl="0" indent="-3429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Three distance metrics used: L0, L1, and L2 to quantify manipulation</a:t>
            </a:r>
            <a:r>
              <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a:t>
            </a:r>
            <a:endPar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p:txBody>
      </p:sp>
      <p:pic>
        <p:nvPicPr>
          <p:cNvPr id="10" name="Graphic 9" descr="Programmer female with solid fill">
            <a:extLst>
              <a:ext uri="{FF2B5EF4-FFF2-40B4-BE49-F238E27FC236}">
                <a16:creationId xmlns:a16="http://schemas.microsoft.com/office/drawing/2014/main" id="{D03E18A5-B365-C3D4-B26F-797E9D89E9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39200" y="1641527"/>
            <a:ext cx="2092960" cy="2092960"/>
          </a:xfrm>
          <a:prstGeom prst="rect">
            <a:avLst/>
          </a:prstGeom>
        </p:spPr>
      </p:pic>
      <p:sp>
        <p:nvSpPr>
          <p:cNvPr id="3" name="TextBox 2">
            <a:extLst>
              <a:ext uri="{FF2B5EF4-FFF2-40B4-BE49-F238E27FC236}">
                <a16:creationId xmlns:a16="http://schemas.microsoft.com/office/drawing/2014/main" id="{C5164BE4-CE83-E050-E3D3-BDF1491AE7BF}"/>
              </a:ext>
            </a:extLst>
          </p:cNvPr>
          <p:cNvSpPr txBox="1"/>
          <p:nvPr/>
        </p:nvSpPr>
        <p:spPr>
          <a:xfrm>
            <a:off x="7312561" y="4972604"/>
            <a:ext cx="434604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dirty="0"/>
              <a:t>L0- Count perturbation pixel </a:t>
            </a:r>
            <a:br>
              <a:rPr lang="en-US" sz="1600" dirty="0"/>
            </a:br>
            <a:r>
              <a:rPr lang="en-US" sz="1600" dirty="0"/>
              <a:t>L1- Calculates average perturbation for pixel</a:t>
            </a:r>
            <a:br>
              <a:rPr lang="en-US" sz="1600" dirty="0"/>
            </a:br>
            <a:r>
              <a:rPr lang="en-US" sz="1600" dirty="0"/>
              <a:t>L2- Calculate the standard deviation</a:t>
            </a:r>
          </a:p>
        </p:txBody>
      </p:sp>
    </p:spTree>
    <p:extLst>
      <p:ext uri="{BB962C8B-B14F-4D97-AF65-F5344CB8AC3E}">
        <p14:creationId xmlns:p14="http://schemas.microsoft.com/office/powerpoint/2010/main" val="1946386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Question</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7" name="Rectangle: Rounded Corners 6">
            <a:extLst>
              <a:ext uri="{FF2B5EF4-FFF2-40B4-BE49-F238E27FC236}">
                <a16:creationId xmlns:a16="http://schemas.microsoft.com/office/drawing/2014/main" id="{B1074D01-6634-4D61-F522-D00FAA47E108}"/>
              </a:ext>
            </a:extLst>
          </p:cNvPr>
          <p:cNvSpPr/>
          <p:nvPr/>
        </p:nvSpPr>
        <p:spPr>
          <a:xfrm>
            <a:off x="3129280" y="1422277"/>
            <a:ext cx="8453120" cy="4694238"/>
          </a:xfrm>
          <a:prstGeom prst="roundRect">
            <a:avLst/>
          </a:prstGeom>
          <a:ln w="41275"/>
        </p:spPr>
        <p:style>
          <a:lnRef idx="2">
            <a:schemeClr val="dk1"/>
          </a:lnRef>
          <a:fillRef idx="1">
            <a:schemeClr val="lt1"/>
          </a:fillRef>
          <a:effectRef idx="0">
            <a:schemeClr val="dk1"/>
          </a:effectRef>
          <a:fontRef idx="minor">
            <a:schemeClr val="dk1"/>
          </a:fontRef>
        </p:style>
        <p:txBody>
          <a:bodyPr rtlCol="0" anchor="t"/>
          <a:lstStyle/>
          <a:p>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How to attack a disease prediction Model with Tabular data using </a:t>
            </a:r>
            <a:r>
              <a:rPr lang="en-US" sz="3200" dirty="0" err="1"/>
              <a:t>Carlini</a:t>
            </a:r>
            <a:r>
              <a:rPr lang="en-US" sz="3200" dirty="0"/>
              <a:t> Attack?</a:t>
            </a:r>
          </a:p>
          <a:p>
            <a:pPr marL="457200" indent="-457200">
              <a:buFont typeface="Arial" panose="020B0604020202020204" pitchFamily="34" charset="0"/>
              <a:buChar char="•"/>
            </a:pPr>
            <a:r>
              <a:rPr lang="en-US" sz="3200" dirty="0"/>
              <a:t>How to make the Model robust against </a:t>
            </a:r>
            <a:r>
              <a:rPr lang="en-US" sz="3200" dirty="0" err="1"/>
              <a:t>Carlini</a:t>
            </a:r>
            <a:r>
              <a:rPr lang="en-US" sz="3200" dirty="0"/>
              <a:t> Attack?</a:t>
            </a:r>
          </a:p>
        </p:txBody>
      </p:sp>
      <p:pic>
        <p:nvPicPr>
          <p:cNvPr id="3" name="Graphic 2">
            <a:extLst>
              <a:ext uri="{FF2B5EF4-FFF2-40B4-BE49-F238E27FC236}">
                <a16:creationId xmlns:a16="http://schemas.microsoft.com/office/drawing/2014/main" id="{BD9195D7-5CC9-C33D-DC7D-ABBD56699DE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486697" y="2580840"/>
            <a:ext cx="2377112" cy="2377112"/>
          </a:xfrm>
          <a:prstGeom prst="rect">
            <a:avLst/>
          </a:prstGeom>
        </p:spPr>
      </p:pic>
    </p:spTree>
    <p:extLst>
      <p:ext uri="{BB962C8B-B14F-4D97-AF65-F5344CB8AC3E}">
        <p14:creationId xmlns:p14="http://schemas.microsoft.com/office/powerpoint/2010/main" val="37635552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553200"/>
            <a:ext cx="6816365" cy="304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9" name="Rectangle 8">
            <a:extLst>
              <a:ext uri="{FF2B5EF4-FFF2-40B4-BE49-F238E27FC236}">
                <a16:creationId xmlns:a16="http://schemas.microsoft.com/office/drawing/2014/main" id="{7E3742AE-8CAD-B19B-830F-BE6B3F4CB945}"/>
              </a:ext>
            </a:extLst>
          </p:cNvPr>
          <p:cNvSpPr/>
          <p:nvPr/>
        </p:nvSpPr>
        <p:spPr>
          <a:xfrm>
            <a:off x="1167447" y="1422277"/>
            <a:ext cx="9857105" cy="4812268"/>
          </a:xfrm>
          <a:prstGeom prst="rect">
            <a:avLst/>
          </a:prstGeom>
          <a:ln w="38100">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t"/>
          <a:lstStyle/>
          <a:p>
            <a:pPr algn="l">
              <a:buFont typeface="Arial" panose="020B0604020202020204" pitchFamily="34" charset="0"/>
              <a:buChar char="•"/>
            </a:pPr>
            <a:r>
              <a:rPr lang="en-US" sz="3200" b="0" i="0" dirty="0">
                <a:solidFill>
                  <a:srgbClr val="0D0D0D"/>
                </a:solidFill>
                <a:effectLst/>
                <a:latin typeface="Söhne"/>
              </a:rPr>
              <a:t> Recent </a:t>
            </a:r>
            <a:r>
              <a:rPr lang="en-US" sz="3200" b="0" i="0" dirty="0" err="1">
                <a:solidFill>
                  <a:srgbClr val="0D0D0D"/>
                </a:solidFill>
                <a:effectLst/>
                <a:latin typeface="Söhne"/>
              </a:rPr>
              <a:t>Carlini</a:t>
            </a:r>
            <a:r>
              <a:rPr lang="en-US" sz="3200" b="0" i="0" dirty="0">
                <a:solidFill>
                  <a:srgbClr val="0D0D0D"/>
                </a:solidFill>
                <a:effectLst/>
                <a:latin typeface="Söhne"/>
              </a:rPr>
              <a:t> attack research primarily targets image classification, neglecting tabular data.</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No prior efforts have been directed towards making disease prediction models resilient to </a:t>
            </a:r>
            <a:r>
              <a:rPr lang="en-US" sz="3200" b="0" i="0" dirty="0" err="1">
                <a:solidFill>
                  <a:srgbClr val="0D0D0D"/>
                </a:solidFill>
                <a:effectLst/>
                <a:latin typeface="Söhne"/>
              </a:rPr>
              <a:t>Carlini</a:t>
            </a:r>
            <a:r>
              <a:rPr lang="en-US" sz="3200" b="0" i="0" dirty="0">
                <a:solidFill>
                  <a:srgbClr val="0D0D0D"/>
                </a:solidFill>
                <a:effectLst/>
                <a:latin typeface="Söhne"/>
              </a:rPr>
              <a:t> attacks.</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Implementation of defense mechanisms against </a:t>
            </a:r>
            <a:r>
              <a:rPr lang="en-US" sz="3200" b="0" i="0" dirty="0" err="1">
                <a:solidFill>
                  <a:srgbClr val="0D0D0D"/>
                </a:solidFill>
                <a:effectLst/>
                <a:latin typeface="Söhne"/>
              </a:rPr>
              <a:t>Carlini</a:t>
            </a:r>
            <a:r>
              <a:rPr lang="en-US" sz="3200" b="0" i="0" dirty="0">
                <a:solidFill>
                  <a:srgbClr val="0D0D0D"/>
                </a:solidFill>
                <a:effectLst/>
                <a:latin typeface="Söhne"/>
              </a:rPr>
              <a:t> attacks in disease prediction remains unexplored.</a:t>
            </a:r>
          </a:p>
        </p:txBody>
      </p:sp>
    </p:spTree>
    <p:extLst>
      <p:ext uri="{BB962C8B-B14F-4D97-AF65-F5344CB8AC3E}">
        <p14:creationId xmlns:p14="http://schemas.microsoft.com/office/powerpoint/2010/main" val="42152206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b="1" dirty="0">
                <a:solidFill>
                  <a:schemeClr val="tx1"/>
                </a:solidFill>
              </a:rPr>
              <a:t> </a:t>
            </a:r>
            <a:r>
              <a:rPr lang="en-US" sz="1800" dirty="0">
                <a:solidFill>
                  <a:schemeClr val="tx1"/>
                </a:solidFill>
              </a:rPr>
              <a:t>|   </a:t>
            </a:r>
            <a:r>
              <a:rPr lang="en-US" dirty="0">
                <a:solidFill>
                  <a:schemeClr val="tx1"/>
                </a:solidFill>
              </a:rPr>
              <a:t>R24-102</a:t>
            </a:r>
            <a:endParaRPr lang="en-US" sz="1800" b="0" dirty="0">
              <a:solidFill>
                <a:schemeClr val="tx1"/>
              </a:solidFill>
            </a:endParaRPr>
          </a:p>
        </p:txBody>
      </p:sp>
      <p:graphicFrame>
        <p:nvGraphicFramePr>
          <p:cNvPr id="10" name="Table 10">
            <a:extLst>
              <a:ext uri="{FF2B5EF4-FFF2-40B4-BE49-F238E27FC236}">
                <a16:creationId xmlns:a16="http://schemas.microsoft.com/office/drawing/2014/main" id="{18AEE851-63A5-A8E1-11A9-EE207702E30F}"/>
              </a:ext>
            </a:extLst>
          </p:cNvPr>
          <p:cNvGraphicFramePr>
            <a:graphicFrameLocks noGrp="1"/>
          </p:cNvGraphicFramePr>
          <p:nvPr>
            <p:ph idx="1"/>
          </p:nvPr>
        </p:nvGraphicFramePr>
        <p:xfrm>
          <a:off x="1609437" y="1143000"/>
          <a:ext cx="9074725" cy="4754880"/>
        </p:xfrm>
        <a:graphic>
          <a:graphicData uri="http://schemas.openxmlformats.org/drawingml/2006/table">
            <a:tbl>
              <a:tblPr firstRow="1" bandRow="1">
                <a:tableStyleId>{10A1B5D5-9B99-4C35-A422-299274C87663}</a:tableStyleId>
              </a:tblPr>
              <a:tblGrid>
                <a:gridCol w="1814945">
                  <a:extLst>
                    <a:ext uri="{9D8B030D-6E8A-4147-A177-3AD203B41FA5}">
                      <a16:colId xmlns:a16="http://schemas.microsoft.com/office/drawing/2014/main" val="3246939989"/>
                    </a:ext>
                  </a:extLst>
                </a:gridCol>
                <a:gridCol w="1814945">
                  <a:extLst>
                    <a:ext uri="{9D8B030D-6E8A-4147-A177-3AD203B41FA5}">
                      <a16:colId xmlns:a16="http://schemas.microsoft.com/office/drawing/2014/main" val="1871519772"/>
                    </a:ext>
                  </a:extLst>
                </a:gridCol>
                <a:gridCol w="1814945">
                  <a:extLst>
                    <a:ext uri="{9D8B030D-6E8A-4147-A177-3AD203B41FA5}">
                      <a16:colId xmlns:a16="http://schemas.microsoft.com/office/drawing/2014/main" val="2298175775"/>
                    </a:ext>
                  </a:extLst>
                </a:gridCol>
                <a:gridCol w="1814945">
                  <a:extLst>
                    <a:ext uri="{9D8B030D-6E8A-4147-A177-3AD203B41FA5}">
                      <a16:colId xmlns:a16="http://schemas.microsoft.com/office/drawing/2014/main" val="2026030090"/>
                    </a:ext>
                  </a:extLst>
                </a:gridCol>
                <a:gridCol w="1814945">
                  <a:extLst>
                    <a:ext uri="{9D8B030D-6E8A-4147-A177-3AD203B41FA5}">
                      <a16:colId xmlns:a16="http://schemas.microsoft.com/office/drawing/2014/main" val="3568207001"/>
                    </a:ext>
                  </a:extLst>
                </a:gridCol>
              </a:tblGrid>
              <a:tr h="826198">
                <a:tc>
                  <a:txBody>
                    <a:bodyPr/>
                    <a:lstStyle/>
                    <a:p>
                      <a:pPr algn="ctr"/>
                      <a:r>
                        <a:rPr lang="en-US" dirty="0">
                          <a:solidFill>
                            <a:schemeClr val="tx1"/>
                          </a:solidFill>
                        </a:rPr>
                        <a:t>Research</a:t>
                      </a:r>
                    </a:p>
                  </a:txBody>
                  <a:tcPr anchor="ctr">
                    <a:solidFill>
                      <a:schemeClr val="accent5">
                        <a:lumMod val="75000"/>
                      </a:schemeClr>
                    </a:solidFill>
                  </a:tcPr>
                </a:tc>
                <a:tc>
                  <a:txBody>
                    <a:bodyPr/>
                    <a:lstStyle/>
                    <a:p>
                      <a:pPr algn="ctr"/>
                      <a:r>
                        <a:rPr lang="en-US" dirty="0">
                          <a:solidFill>
                            <a:schemeClr val="tx1"/>
                          </a:solidFill>
                        </a:rPr>
                        <a:t>Using Tabular Data to Train the Model</a:t>
                      </a:r>
                    </a:p>
                  </a:txBody>
                  <a:tcPr anchor="ctr">
                    <a:solidFill>
                      <a:schemeClr val="accent5">
                        <a:lumMod val="75000"/>
                      </a:schemeClr>
                    </a:solidFill>
                  </a:tcPr>
                </a:tc>
                <a:tc>
                  <a:txBody>
                    <a:bodyPr/>
                    <a:lstStyle/>
                    <a:p>
                      <a:pPr algn="ctr"/>
                      <a:r>
                        <a:rPr lang="en-US" dirty="0">
                          <a:solidFill>
                            <a:schemeClr val="tx1"/>
                          </a:solidFill>
                        </a:rPr>
                        <a:t>Making the Model Robust</a:t>
                      </a:r>
                    </a:p>
                  </a:txBody>
                  <a:tcPr anchor="ctr">
                    <a:solidFill>
                      <a:schemeClr val="accent5">
                        <a:lumMod val="75000"/>
                      </a:schemeClr>
                    </a:solidFill>
                  </a:tcPr>
                </a:tc>
                <a:tc>
                  <a:txBody>
                    <a:bodyPr/>
                    <a:lstStyle/>
                    <a:p>
                      <a:pPr algn="ctr"/>
                      <a:r>
                        <a:rPr lang="en-US" dirty="0" err="1">
                          <a:solidFill>
                            <a:schemeClr val="tx1"/>
                          </a:solidFill>
                        </a:rPr>
                        <a:t>Carlini</a:t>
                      </a:r>
                      <a:r>
                        <a:rPr lang="en-US" dirty="0">
                          <a:solidFill>
                            <a:schemeClr val="tx1"/>
                          </a:solidFill>
                        </a:rPr>
                        <a:t> Attack</a:t>
                      </a:r>
                    </a:p>
                  </a:txBody>
                  <a:tcPr anchor="ctr">
                    <a:solidFill>
                      <a:schemeClr val="accent5">
                        <a:lumMod val="75000"/>
                      </a:schemeClr>
                    </a:solidFill>
                  </a:tcPr>
                </a:tc>
                <a:tc>
                  <a:txBody>
                    <a:bodyPr/>
                    <a:lstStyle/>
                    <a:p>
                      <a:pPr algn="ctr"/>
                      <a:r>
                        <a:rPr lang="en-US" dirty="0">
                          <a:solidFill>
                            <a:schemeClr val="tx1"/>
                          </a:solidFill>
                        </a:rPr>
                        <a:t>Using a Neural Network Model</a:t>
                      </a:r>
                    </a:p>
                  </a:txBody>
                  <a:tcPr anchor="ctr">
                    <a:solidFill>
                      <a:schemeClr val="accent5">
                        <a:lumMod val="75000"/>
                      </a:schemeClr>
                    </a:solidFill>
                  </a:tcPr>
                </a:tc>
                <a:extLst>
                  <a:ext uri="{0D108BD9-81ED-4DB2-BD59-A6C34878D82A}">
                    <a16:rowId xmlns:a16="http://schemas.microsoft.com/office/drawing/2014/main" val="2360152775"/>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[1]</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2620148099"/>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[2]</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3505392445"/>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[3]</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762759740"/>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[4]</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628487673"/>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[5]</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1940194213"/>
                  </a:ext>
                </a:extLst>
              </a:tr>
              <a:tr h="578338">
                <a:tc>
                  <a:txBody>
                    <a:bodyPr/>
                    <a:lstStyle/>
                    <a:p>
                      <a:pPr algn="ctr"/>
                      <a:r>
                        <a:rPr lang="en-US" sz="1800" dirty="0"/>
                        <a:t>Disease prediction</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2423659839"/>
                  </a:ext>
                </a:extLst>
              </a:tr>
            </a:tbl>
          </a:graphicData>
        </a:graphic>
      </p:graphicFrame>
    </p:spTree>
    <p:extLst>
      <p:ext uri="{BB962C8B-B14F-4D97-AF65-F5344CB8AC3E}">
        <p14:creationId xmlns:p14="http://schemas.microsoft.com/office/powerpoint/2010/main" val="1065769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811161"/>
            <a:ext cx="11684000" cy="285801"/>
          </a:xfrm>
        </p:spPr>
        <p:txBody>
          <a:bodyPr>
            <a:normAutofit fontScale="90000"/>
          </a:bodyPr>
          <a:lstStyle/>
          <a:p>
            <a:r>
              <a:rPr lang="en-US" b="1" dirty="0">
                <a:effectLst>
                  <a:outerShdw blurRad="38100" dist="38100" dir="2700000" algn="tl">
                    <a:srgbClr val="000000">
                      <a:alpha val="43137"/>
                    </a:srgbClr>
                  </a:outerShdw>
                </a:effectLst>
              </a:rPr>
              <a:t>PROJECT OBJECTIVES</a:t>
            </a:r>
            <a:br>
              <a:rPr lang="en-US" b="1" dirty="0">
                <a:effectLst>
                  <a:outerShdw blurRad="38100" dist="38100" dir="2700000" algn="tl">
                    <a:srgbClr val="000000">
                      <a:alpha val="43137"/>
                    </a:srgbClr>
                  </a:outerShdw>
                </a:effectLst>
              </a:rPr>
            </a:br>
            <a:endParaRPr lang="en-US" dirty="0"/>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1386348"/>
            <a:ext cx="11684000" cy="4468762"/>
          </a:xfrm>
        </p:spPr>
        <p:txBody>
          <a:bodyPr>
            <a:normAutofit/>
          </a:bodyPr>
          <a:lstStyle/>
          <a:p>
            <a:pPr marL="457200" lvl="1" indent="0">
              <a:buNone/>
            </a:pPr>
            <a:r>
              <a:rPr lang="en-US" sz="2800" b="1" dirty="0">
                <a:solidFill>
                  <a:schemeClr val="tx2">
                    <a:lumMod val="75000"/>
                  </a:schemeClr>
                </a:solidFill>
              </a:rPr>
              <a:t>Main Objective</a:t>
            </a:r>
            <a:endParaRPr lang="en-US" sz="2400" b="1" dirty="0">
              <a:solidFill>
                <a:schemeClr val="tx2">
                  <a:lumMod val="75000"/>
                </a:schemeClr>
              </a:solidFill>
              <a:ea typeface="Cambria"/>
            </a:endParaRPr>
          </a:p>
          <a:p>
            <a:pPr lvl="1">
              <a:buFont typeface="Arial" panose="020B0604020202020204" pitchFamily="34" charset="0"/>
              <a:buChar char="•"/>
            </a:pPr>
            <a:r>
              <a:rPr lang="en-US" sz="2400" dirty="0">
                <a:ea typeface="Cambria"/>
              </a:rPr>
              <a:t>To enhance the strength of the tabular data-based disease prediction model against the </a:t>
            </a:r>
            <a:r>
              <a:rPr lang="en-US" sz="2400" dirty="0" err="1">
                <a:ea typeface="Cambria"/>
              </a:rPr>
              <a:t>Carlini</a:t>
            </a:r>
            <a:r>
              <a:rPr lang="en-US" sz="2400" dirty="0">
                <a:ea typeface="Cambria"/>
              </a:rPr>
              <a:t> &amp; Wagner (C&amp;W) Attack</a:t>
            </a:r>
            <a:r>
              <a:rPr lang="en-US" sz="3200" dirty="0">
                <a:ea typeface="Cambria"/>
              </a:rPr>
              <a:t>.</a:t>
            </a:r>
          </a:p>
          <a:p>
            <a:pPr marL="457200" lvl="1" indent="0">
              <a:buNone/>
            </a:pPr>
            <a:r>
              <a:rPr lang="en-US" sz="2400" b="1" dirty="0">
                <a:solidFill>
                  <a:schemeClr val="tx2">
                    <a:lumMod val="75000"/>
                  </a:schemeClr>
                </a:solidFill>
              </a:rPr>
              <a:t>Sub Objectives</a:t>
            </a:r>
            <a:endParaRPr lang="en-US" sz="2400" b="1" dirty="0">
              <a:solidFill>
                <a:schemeClr val="tx2">
                  <a:lumMod val="75000"/>
                </a:schemeClr>
              </a:solidFill>
              <a:ea typeface="Cambria"/>
            </a:endParaRPr>
          </a:p>
          <a:p>
            <a:pPr lvl="1">
              <a:lnSpc>
                <a:spcPct val="150000"/>
              </a:lnSpc>
              <a:buFont typeface="Arial" panose="020B0604020202020204" pitchFamily="34" charset="0"/>
              <a:buChar char="•"/>
            </a:pPr>
            <a:r>
              <a:rPr lang="en-US" sz="2000" b="0" dirty="0">
                <a:ea typeface="Cambria"/>
              </a:rPr>
              <a:t>Develop a neural network model for disease prediction with high accuracy and subject it to the </a:t>
            </a:r>
            <a:r>
              <a:rPr lang="en-US" sz="2000" b="0" dirty="0" err="1">
                <a:ea typeface="Cambria"/>
              </a:rPr>
              <a:t>Carlini</a:t>
            </a:r>
            <a:r>
              <a:rPr lang="en-US" sz="2000" b="0" dirty="0">
                <a:ea typeface="Cambria"/>
              </a:rPr>
              <a:t> - Wagner (C&amp;W) attack for evaluation.</a:t>
            </a:r>
          </a:p>
          <a:p>
            <a:pPr lvl="1">
              <a:lnSpc>
                <a:spcPct val="150000"/>
              </a:lnSpc>
              <a:buFont typeface="Arial" panose="020B0604020202020204" pitchFamily="34" charset="0"/>
              <a:buChar char="•"/>
            </a:pPr>
            <a:r>
              <a:rPr lang="en-US" sz="2000" dirty="0">
                <a:ea typeface="Cambria"/>
              </a:rPr>
              <a:t>Identify and apply </a:t>
            </a:r>
            <a:r>
              <a:rPr lang="en-US" sz="2000" b="0" dirty="0">
                <a:ea typeface="Cambria"/>
              </a:rPr>
              <a:t>defense strategies to protect the model from the </a:t>
            </a:r>
            <a:r>
              <a:rPr lang="en-US" sz="2000" b="0" dirty="0" err="1">
                <a:ea typeface="Cambria"/>
              </a:rPr>
              <a:t>Carlini</a:t>
            </a:r>
            <a:r>
              <a:rPr lang="en-US" sz="2000" b="0" dirty="0">
                <a:ea typeface="Cambria"/>
              </a:rPr>
              <a:t> &amp; Wagner attack.</a:t>
            </a:r>
          </a:p>
          <a:p>
            <a:pPr marL="800100" lvl="1" indent="-342900">
              <a:lnSpc>
                <a:spcPct val="150000"/>
              </a:lnSpc>
              <a:buFont typeface="Arial" panose="020B0604020202020204" pitchFamily="34" charset="0"/>
              <a:buChar char="•"/>
            </a:pPr>
            <a:r>
              <a:rPr lang="en-US" sz="2000" b="0" dirty="0">
                <a:ea typeface="Cambria"/>
              </a:rPr>
              <a:t>Build a system that can analyze a user-provided model for vulnerabilities to attacks and recommend strategies to improve its robustness.</a:t>
            </a:r>
          </a:p>
          <a:p>
            <a:pPr marL="457200" lvl="1" indent="0">
              <a:buNone/>
            </a:pPr>
            <a:endParaRPr lang="en-US" sz="2000" dirty="0"/>
          </a:p>
        </p:txBody>
      </p:sp>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914461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9F080-0780-4554-8055-A289E0D4EDA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9" name="Title 4">
            <a:extLst>
              <a:ext uri="{FF2B5EF4-FFF2-40B4-BE49-F238E27FC236}">
                <a16:creationId xmlns:a16="http://schemas.microsoft.com/office/drawing/2014/main" id="{D2FBF845-7A65-278F-0CE3-6E249177FA97}"/>
              </a:ext>
            </a:extLst>
          </p:cNvPr>
          <p:cNvSpPr>
            <a:spLocks noGrp="1"/>
          </p:cNvSpPr>
          <p:nvPr>
            <p:ph type="title"/>
          </p:nvPr>
        </p:nvSpPr>
        <p:spPr>
          <a:xfrm>
            <a:off x="3178277" y="440765"/>
            <a:ext cx="8291052" cy="1600199"/>
          </a:xfrm>
        </p:spPr>
        <p:txBody>
          <a:bodyPr>
            <a:normAutofit/>
          </a:bodyPr>
          <a:lstStyle/>
          <a:p>
            <a:pPr algn="l"/>
            <a:r>
              <a:rPr lang="en-US" b="1" dirty="0"/>
              <a:t>Research Methodology</a:t>
            </a:r>
            <a:br>
              <a:rPr lang="en-US" dirty="0"/>
            </a:br>
            <a:endParaRPr lang="en-US" dirty="0"/>
          </a:p>
        </p:txBody>
      </p:sp>
      <p:sp>
        <p:nvSpPr>
          <p:cNvPr id="10" name="Text Placeholder 5">
            <a:extLst>
              <a:ext uri="{FF2B5EF4-FFF2-40B4-BE49-F238E27FC236}">
                <a16:creationId xmlns:a16="http://schemas.microsoft.com/office/drawing/2014/main" id="{14F6E303-D5CB-4976-4E7B-32E366FCC90F}"/>
              </a:ext>
            </a:extLst>
          </p:cNvPr>
          <p:cNvSpPr txBox="1">
            <a:spLocks/>
          </p:cNvSpPr>
          <p:nvPr/>
        </p:nvSpPr>
        <p:spPr>
          <a:xfrm>
            <a:off x="722671" y="2020529"/>
            <a:ext cx="10603613" cy="41442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chemeClr val="tx1">
                    <a:lumMod val="95000"/>
                    <a:lumOff val="5000"/>
                  </a:schemeClr>
                </a:solidFill>
              </a:rPr>
              <a:t>System Diagram</a:t>
            </a:r>
          </a:p>
          <a:p>
            <a:pPr marL="342900" indent="-342900">
              <a:buFont typeface="Arial" panose="020B0604020202020204" pitchFamily="34" charset="0"/>
              <a:buChar char="•"/>
            </a:pPr>
            <a:r>
              <a:rPr lang="en-US" sz="2400" dirty="0">
                <a:solidFill>
                  <a:schemeClr val="tx1">
                    <a:lumMod val="95000"/>
                    <a:lumOff val="5000"/>
                  </a:schemeClr>
                </a:solidFill>
              </a:rPr>
              <a:t>Technologies</a:t>
            </a:r>
          </a:p>
          <a:p>
            <a:pPr marL="342900" indent="-342900">
              <a:buFont typeface="Arial" panose="020B0604020202020204" pitchFamily="34" charset="0"/>
              <a:buChar char="•"/>
            </a:pPr>
            <a:r>
              <a:rPr lang="en-US" sz="2400" dirty="0">
                <a:solidFill>
                  <a:schemeClr val="tx1">
                    <a:lumMod val="95000"/>
                    <a:lumOff val="5000"/>
                  </a:schemeClr>
                </a:solidFill>
              </a:rPr>
              <a:t>Techniques</a:t>
            </a:r>
          </a:p>
          <a:p>
            <a:pPr marL="342900" indent="-342900">
              <a:buFont typeface="Arial" panose="020B0604020202020204" pitchFamily="34" charset="0"/>
              <a:buChar char="•"/>
            </a:pPr>
            <a:r>
              <a:rPr lang="en-US" sz="2400" dirty="0">
                <a:solidFill>
                  <a:schemeClr val="tx1">
                    <a:lumMod val="95000"/>
                    <a:lumOff val="5000"/>
                  </a:schemeClr>
                </a:solidFill>
              </a:rPr>
              <a:t>Requirements</a:t>
            </a:r>
          </a:p>
          <a:p>
            <a:pPr marL="342900" indent="-342900">
              <a:buFont typeface="Arial" panose="020B0604020202020204" pitchFamily="34" charset="0"/>
              <a:buChar char="•"/>
            </a:pPr>
            <a:r>
              <a:rPr lang="en-US" sz="2400" dirty="0">
                <a:solidFill>
                  <a:schemeClr val="tx1">
                    <a:lumMod val="95000"/>
                    <a:lumOff val="5000"/>
                  </a:schemeClr>
                </a:solidFill>
              </a:rPr>
              <a:t>Work Breakdown Structure / Gantt Chart</a:t>
            </a:r>
          </a:p>
        </p:txBody>
      </p:sp>
      <p:pic>
        <p:nvPicPr>
          <p:cNvPr id="3" name="Picture 2" descr="A light bulb with colorful arrows around it&#10;&#10;Description automatically generated">
            <a:extLst>
              <a:ext uri="{FF2B5EF4-FFF2-40B4-BE49-F238E27FC236}">
                <a16:creationId xmlns:a16="http://schemas.microsoft.com/office/drawing/2014/main" id="{6E751BA4-BC43-EBB6-1CF2-ED57D4EA4BF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87140" y="2040964"/>
            <a:ext cx="1607111" cy="2389239"/>
          </a:xfrm>
          <a:prstGeom prst="rect">
            <a:avLst/>
          </a:prstGeom>
        </p:spPr>
      </p:pic>
    </p:spTree>
    <p:extLst>
      <p:ext uri="{BB962C8B-B14F-4D97-AF65-F5344CB8AC3E}">
        <p14:creationId xmlns:p14="http://schemas.microsoft.com/office/powerpoint/2010/main" val="36649659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055F-6C86-97A1-5449-3EFD5FD21F65}"/>
              </a:ext>
            </a:extLst>
          </p:cNvPr>
          <p:cNvSpPr>
            <a:spLocks noGrp="1"/>
          </p:cNvSpPr>
          <p:nvPr>
            <p:ph type="title"/>
          </p:nvPr>
        </p:nvSpPr>
        <p:spPr>
          <a:xfrm>
            <a:off x="138545" y="639136"/>
            <a:ext cx="11850255" cy="457826"/>
          </a:xfrm>
        </p:spPr>
        <p:txBody>
          <a:bodyPr>
            <a:normAutofit fontScale="90000"/>
          </a:bodyPr>
          <a:lstStyle/>
          <a:p>
            <a:r>
              <a:rPr lang="en-US" b="1" dirty="0">
                <a:latin typeface="Adobe Devanagari"/>
              </a:rPr>
              <a:t>System Diagram</a:t>
            </a:r>
            <a:br>
              <a:rPr lang="en-US" dirty="0"/>
            </a:br>
            <a:endParaRPr lang="en-US" dirty="0"/>
          </a:p>
        </p:txBody>
      </p:sp>
      <p:sp>
        <p:nvSpPr>
          <p:cNvPr id="3" name="Rectangle 2">
            <a:extLst>
              <a:ext uri="{FF2B5EF4-FFF2-40B4-BE49-F238E27FC236}">
                <a16:creationId xmlns:a16="http://schemas.microsoft.com/office/drawing/2014/main" id="{54D82C10-5D7A-02F1-E5B6-6ECCCCE06C5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7" name="Content Placeholder 6" descr="A diagram of a diagram&#10;&#10;Description automatically generated">
            <a:extLst>
              <a:ext uri="{FF2B5EF4-FFF2-40B4-BE49-F238E27FC236}">
                <a16:creationId xmlns:a16="http://schemas.microsoft.com/office/drawing/2014/main" id="{3B3B29AD-B48F-5B5F-3B68-0DCAEEF34B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665" y="998211"/>
            <a:ext cx="11455815" cy="5205413"/>
          </a:xfrm>
        </p:spPr>
      </p:pic>
    </p:spTree>
    <p:extLst>
      <p:ext uri="{BB962C8B-B14F-4D97-AF65-F5344CB8AC3E}">
        <p14:creationId xmlns:p14="http://schemas.microsoft.com/office/powerpoint/2010/main" val="8077488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457200" lvl="1" indent="0">
              <a:buNone/>
            </a:pPr>
            <a:r>
              <a:rPr lang="en-US" dirty="0"/>
              <a:t>	</a:t>
            </a:r>
            <a:endParaRPr lang="en-US" sz="2400" dirty="0"/>
          </a:p>
          <a:p>
            <a:pPr marL="457200" lvl="1" indent="0">
              <a:buNone/>
            </a:pPr>
            <a:endParaRPr lang="en-US" dirty="0"/>
          </a:p>
        </p:txBody>
      </p:sp>
      <p:sp>
        <p:nvSpPr>
          <p:cNvPr id="2" name="Rectangle 1">
            <a:extLst>
              <a:ext uri="{FF2B5EF4-FFF2-40B4-BE49-F238E27FC236}">
                <a16:creationId xmlns:a16="http://schemas.microsoft.com/office/drawing/2014/main" id="{032C2180-687D-47CF-0C46-ABEE5C210FF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graphicFrame>
        <p:nvGraphicFramePr>
          <p:cNvPr id="4" name="Chart 3">
            <a:extLst>
              <a:ext uri="{FF2B5EF4-FFF2-40B4-BE49-F238E27FC236}">
                <a16:creationId xmlns:a16="http://schemas.microsoft.com/office/drawing/2014/main" id="{40C5E2B4-B37D-E7B8-1FEA-451A024709A7}"/>
              </a:ext>
            </a:extLst>
          </p:cNvPr>
          <p:cNvGraphicFramePr/>
          <p:nvPr>
            <p:extLst>
              <p:ext uri="{D42A27DB-BD31-4B8C-83A1-F6EECF244321}">
                <p14:modId xmlns:p14="http://schemas.microsoft.com/office/powerpoint/2010/main" val="623097552"/>
              </p:ext>
            </p:extLst>
          </p:nvPr>
        </p:nvGraphicFramePr>
        <p:xfrm>
          <a:off x="1295400" y="381000"/>
          <a:ext cx="9906000" cy="5829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652395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dobe Devanagari" pitchFamily="18" charset="0"/>
                <a:ea typeface="+mj-ea"/>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r>
              <a:rPr lang="en-US" dirty="0"/>
              <a:t>Libraries Imported</a:t>
            </a:r>
          </a:p>
          <a:p>
            <a:pPr marL="457200" lvl="1" indent="0">
              <a:buNone/>
            </a:pPr>
            <a:r>
              <a:rPr lang="en-US" dirty="0"/>
              <a:t>	</a:t>
            </a: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id="{34447E55-4BD0-39EC-78DB-53770B4331DF}"/>
              </a:ext>
            </a:extLst>
          </p:cNvPr>
          <p:cNvPicPr>
            <a:picLocks noChangeAspect="1"/>
          </p:cNvPicPr>
          <p:nvPr/>
        </p:nvPicPr>
        <p:blipFill>
          <a:blip r:embed="rId2"/>
          <a:stretch>
            <a:fillRect/>
          </a:stretch>
        </p:blipFill>
        <p:spPr>
          <a:xfrm>
            <a:off x="2209800" y="1828800"/>
            <a:ext cx="6610693" cy="4132482"/>
          </a:xfrm>
          <a:prstGeom prst="rect">
            <a:avLst/>
          </a:prstGeom>
        </p:spPr>
      </p:pic>
      <p:sp>
        <p:nvSpPr>
          <p:cNvPr id="2" name="Rectangle 1">
            <a:extLst>
              <a:ext uri="{FF2B5EF4-FFF2-40B4-BE49-F238E27FC236}">
                <a16:creationId xmlns:a16="http://schemas.microsoft.com/office/drawing/2014/main" id="{0ABC2F45-F238-87A5-B180-16F29B3B3AB7}"/>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6684695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1. Data Preprocessing</a:t>
            </a:r>
          </a:p>
          <a:p>
            <a:pPr marL="457200" lvl="1" indent="0">
              <a:buNone/>
            </a:pPr>
            <a:r>
              <a:rPr lang="en-US" dirty="0"/>
              <a:t>	</a:t>
            </a:r>
            <a:endParaRPr lang="en-US" sz="2400" dirty="0"/>
          </a:p>
          <a:p>
            <a:pPr marL="457200" lvl="1" indent="0">
              <a:buNone/>
            </a:pPr>
            <a:endParaRPr lang="en-US" dirty="0"/>
          </a:p>
        </p:txBody>
      </p:sp>
      <p:pic>
        <p:nvPicPr>
          <p:cNvPr id="12" name="Picture 11">
            <a:extLst>
              <a:ext uri="{FF2B5EF4-FFF2-40B4-BE49-F238E27FC236}">
                <a16:creationId xmlns:a16="http://schemas.microsoft.com/office/drawing/2014/main" id="{1A771FE7-3341-2C8B-477B-4D61DA7C1857}"/>
              </a:ext>
            </a:extLst>
          </p:cNvPr>
          <p:cNvPicPr>
            <a:picLocks noChangeAspect="1"/>
          </p:cNvPicPr>
          <p:nvPr/>
        </p:nvPicPr>
        <p:blipFill>
          <a:blip r:embed="rId3"/>
          <a:stretch>
            <a:fillRect/>
          </a:stretch>
        </p:blipFill>
        <p:spPr>
          <a:xfrm>
            <a:off x="508000" y="1728616"/>
            <a:ext cx="4597400" cy="4595541"/>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B41A8C7B-A279-9140-4449-C51FDAE655C6}"/>
              </a:ext>
            </a:extLst>
          </p:cNvPr>
          <p:cNvPicPr>
            <a:picLocks noChangeAspect="1"/>
          </p:cNvPicPr>
          <p:nvPr/>
        </p:nvPicPr>
        <p:blipFill>
          <a:blip r:embed="rId4"/>
          <a:stretch>
            <a:fillRect/>
          </a:stretch>
        </p:blipFill>
        <p:spPr>
          <a:xfrm>
            <a:off x="6019800" y="1728616"/>
            <a:ext cx="5347542" cy="45955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a:extLst>
              <a:ext uri="{FF2B5EF4-FFF2-40B4-BE49-F238E27FC236}">
                <a16:creationId xmlns:a16="http://schemas.microsoft.com/office/drawing/2014/main" id="{06688D3F-E589-8C34-83DB-E083BBFF719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41830354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dobe Devanagari" pitchFamily="18" charset="0"/>
                <a:ea typeface="+mj-ea"/>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2. EDA</a:t>
            </a:r>
          </a:p>
          <a:p>
            <a:pPr marL="457200" lvl="1" indent="0">
              <a:buNone/>
            </a:pPr>
            <a:r>
              <a:rPr lang="en-US" dirty="0"/>
              <a:t>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27C26F04-7F59-EE8B-7A99-4DB6B8A8E6A4}"/>
              </a:ext>
            </a:extLst>
          </p:cNvPr>
          <p:cNvPicPr>
            <a:picLocks noChangeAspect="1"/>
          </p:cNvPicPr>
          <p:nvPr/>
        </p:nvPicPr>
        <p:blipFill>
          <a:blip r:embed="rId3"/>
          <a:stretch>
            <a:fillRect/>
          </a:stretch>
        </p:blipFill>
        <p:spPr>
          <a:xfrm>
            <a:off x="324464" y="1613297"/>
            <a:ext cx="5771536" cy="2570562"/>
          </a:xfrm>
          <a:prstGeom prst="rect">
            <a:avLst/>
          </a:prstGeom>
        </p:spPr>
      </p:pic>
      <p:pic>
        <p:nvPicPr>
          <p:cNvPr id="8" name="Picture 7">
            <a:extLst>
              <a:ext uri="{FF2B5EF4-FFF2-40B4-BE49-F238E27FC236}">
                <a16:creationId xmlns:a16="http://schemas.microsoft.com/office/drawing/2014/main" id="{11022582-6251-EA1D-A3A1-9105B573509B}"/>
              </a:ext>
            </a:extLst>
          </p:cNvPr>
          <p:cNvPicPr>
            <a:picLocks noChangeAspect="1"/>
          </p:cNvPicPr>
          <p:nvPr/>
        </p:nvPicPr>
        <p:blipFill>
          <a:blip r:embed="rId4"/>
          <a:stretch>
            <a:fillRect/>
          </a:stretch>
        </p:blipFill>
        <p:spPr>
          <a:xfrm>
            <a:off x="324464" y="4164688"/>
            <a:ext cx="5771536" cy="2184000"/>
          </a:xfrm>
          <a:prstGeom prst="rect">
            <a:avLst/>
          </a:prstGeom>
        </p:spPr>
      </p:pic>
      <p:pic>
        <p:nvPicPr>
          <p:cNvPr id="11" name="Picture 10">
            <a:extLst>
              <a:ext uri="{FF2B5EF4-FFF2-40B4-BE49-F238E27FC236}">
                <a16:creationId xmlns:a16="http://schemas.microsoft.com/office/drawing/2014/main" id="{4B4C6E37-4531-4773-5F71-78BB0BB61201}"/>
              </a:ext>
            </a:extLst>
          </p:cNvPr>
          <p:cNvPicPr>
            <a:picLocks noChangeAspect="1"/>
          </p:cNvPicPr>
          <p:nvPr/>
        </p:nvPicPr>
        <p:blipFill>
          <a:blip r:embed="rId5"/>
          <a:stretch>
            <a:fillRect/>
          </a:stretch>
        </p:blipFill>
        <p:spPr>
          <a:xfrm>
            <a:off x="6934200" y="1752600"/>
            <a:ext cx="4495800" cy="3352800"/>
          </a:xfrm>
          <a:prstGeom prst="rect">
            <a:avLst/>
          </a:prstGeom>
        </p:spPr>
      </p:pic>
      <p:sp>
        <p:nvSpPr>
          <p:cNvPr id="2" name="Rectangle 1">
            <a:extLst>
              <a:ext uri="{FF2B5EF4-FFF2-40B4-BE49-F238E27FC236}">
                <a16:creationId xmlns:a16="http://schemas.microsoft.com/office/drawing/2014/main" id="{FAACDDC0-94E1-33C2-C779-BAB5C0D459BD}"/>
              </a:ext>
            </a:extLst>
          </p:cNvPr>
          <p:cNvSpPr/>
          <p:nvPr/>
        </p:nvSpPr>
        <p:spPr>
          <a:xfrm>
            <a:off x="3733800" y="6466438"/>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6023186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Data Balancing</a:t>
            </a:r>
          </a:p>
          <a:p>
            <a:pPr marL="457200" lvl="1" indent="0">
              <a:buNone/>
            </a:pPr>
            <a:r>
              <a:rPr lang="en-US" dirty="0"/>
              <a:t>	</a:t>
            </a:r>
            <a:endParaRPr lang="en-US" sz="2400" dirty="0"/>
          </a:p>
          <a:p>
            <a:pPr marL="457200" lvl="1" indent="0">
              <a:buNone/>
            </a:pPr>
            <a:endParaRPr lang="en-US" dirty="0"/>
          </a:p>
        </p:txBody>
      </p:sp>
      <p:pic>
        <p:nvPicPr>
          <p:cNvPr id="6" name="Picture 5" descr="A screenshot of a computer screen&#10;&#10;Description automatically generated">
            <a:extLst>
              <a:ext uri="{FF2B5EF4-FFF2-40B4-BE49-F238E27FC236}">
                <a16:creationId xmlns:a16="http://schemas.microsoft.com/office/drawing/2014/main" id="{DA1D5DB0-CBF2-6F23-E0E1-02A18D2B8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783" y="4588761"/>
            <a:ext cx="3692517" cy="1549432"/>
          </a:xfrm>
          <a:prstGeom prst="rect">
            <a:avLst/>
          </a:prstGeom>
        </p:spPr>
      </p:pic>
      <p:pic>
        <p:nvPicPr>
          <p:cNvPr id="10" name="Picture 9" descr="A screenshot of a computer program&#10;&#10;Description automatically generated">
            <a:extLst>
              <a:ext uri="{FF2B5EF4-FFF2-40B4-BE49-F238E27FC236}">
                <a16:creationId xmlns:a16="http://schemas.microsoft.com/office/drawing/2014/main" id="{602CDCED-802C-8C2F-B5DD-568E498F0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392005"/>
            <a:ext cx="3522756" cy="1549431"/>
          </a:xfrm>
          <a:prstGeom prst="rect">
            <a:avLst/>
          </a:prstGeom>
        </p:spPr>
      </p:pic>
      <p:pic>
        <p:nvPicPr>
          <p:cNvPr id="13" name="Picture 12" descr="A screenshot of a computer program&#10;&#10;Description automatically generated">
            <a:extLst>
              <a:ext uri="{FF2B5EF4-FFF2-40B4-BE49-F238E27FC236}">
                <a16:creationId xmlns:a16="http://schemas.microsoft.com/office/drawing/2014/main" id="{D9F53D96-9DA3-BE3F-3299-BAC3CA6BB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1196" y="2392005"/>
            <a:ext cx="3658104" cy="1549431"/>
          </a:xfrm>
          <a:prstGeom prst="rect">
            <a:avLst/>
          </a:prstGeom>
        </p:spPr>
      </p:pic>
      <p:sp>
        <p:nvSpPr>
          <p:cNvPr id="14" name="TextBox 13">
            <a:extLst>
              <a:ext uri="{FF2B5EF4-FFF2-40B4-BE49-F238E27FC236}">
                <a16:creationId xmlns:a16="http://schemas.microsoft.com/office/drawing/2014/main" id="{B2EA3C6C-D42B-C498-1F75-4A85E9DF528A}"/>
              </a:ext>
            </a:extLst>
          </p:cNvPr>
          <p:cNvSpPr txBox="1"/>
          <p:nvPr/>
        </p:nvSpPr>
        <p:spPr>
          <a:xfrm>
            <a:off x="1200614" y="4186508"/>
            <a:ext cx="1015214" cy="369332"/>
          </a:xfrm>
          <a:prstGeom prst="rect">
            <a:avLst/>
          </a:prstGeom>
          <a:noFill/>
        </p:spPr>
        <p:txBody>
          <a:bodyPr wrap="none" rtlCol="0">
            <a:spAutoFit/>
          </a:bodyPr>
          <a:lstStyle/>
          <a:p>
            <a:r>
              <a:rPr lang="en-US" dirty="0"/>
              <a:t>ADASYN</a:t>
            </a:r>
          </a:p>
        </p:txBody>
      </p:sp>
      <p:sp>
        <p:nvSpPr>
          <p:cNvPr id="15" name="TextBox 14">
            <a:extLst>
              <a:ext uri="{FF2B5EF4-FFF2-40B4-BE49-F238E27FC236}">
                <a16:creationId xmlns:a16="http://schemas.microsoft.com/office/drawing/2014/main" id="{F9AE46DC-99F4-FDAA-9807-13904D3B9CC4}"/>
              </a:ext>
            </a:extLst>
          </p:cNvPr>
          <p:cNvSpPr txBox="1"/>
          <p:nvPr/>
        </p:nvSpPr>
        <p:spPr>
          <a:xfrm>
            <a:off x="1193240" y="1956830"/>
            <a:ext cx="2574551" cy="369332"/>
          </a:xfrm>
          <a:prstGeom prst="rect">
            <a:avLst/>
          </a:prstGeom>
          <a:noFill/>
        </p:spPr>
        <p:txBody>
          <a:bodyPr wrap="none" rtlCol="0">
            <a:spAutoFit/>
          </a:bodyPr>
          <a:lstStyle/>
          <a:p>
            <a:r>
              <a:rPr lang="en-US" dirty="0"/>
              <a:t>Random </a:t>
            </a:r>
            <a:r>
              <a:rPr lang="en-US" dirty="0" err="1"/>
              <a:t>Undersampling</a:t>
            </a:r>
            <a:endParaRPr lang="en-US" dirty="0"/>
          </a:p>
        </p:txBody>
      </p:sp>
      <p:sp>
        <p:nvSpPr>
          <p:cNvPr id="16" name="TextBox 15">
            <a:extLst>
              <a:ext uri="{FF2B5EF4-FFF2-40B4-BE49-F238E27FC236}">
                <a16:creationId xmlns:a16="http://schemas.microsoft.com/office/drawing/2014/main" id="{AA319812-87DF-0C6B-1002-A63C7140630F}"/>
              </a:ext>
            </a:extLst>
          </p:cNvPr>
          <p:cNvSpPr txBox="1"/>
          <p:nvPr/>
        </p:nvSpPr>
        <p:spPr>
          <a:xfrm>
            <a:off x="7010400" y="1956830"/>
            <a:ext cx="1112805" cy="369332"/>
          </a:xfrm>
          <a:prstGeom prst="rect">
            <a:avLst/>
          </a:prstGeom>
          <a:noFill/>
        </p:spPr>
        <p:txBody>
          <a:bodyPr wrap="none" rtlCol="0">
            <a:spAutoFit/>
          </a:bodyPr>
          <a:lstStyle/>
          <a:p>
            <a:r>
              <a:rPr lang="en-US" dirty="0" err="1"/>
              <a:t>NearMiss</a:t>
            </a:r>
            <a:endParaRPr lang="en-US" dirty="0"/>
          </a:p>
        </p:txBody>
      </p:sp>
      <p:pic>
        <p:nvPicPr>
          <p:cNvPr id="18" name="Picture 17">
            <a:extLst>
              <a:ext uri="{FF2B5EF4-FFF2-40B4-BE49-F238E27FC236}">
                <a16:creationId xmlns:a16="http://schemas.microsoft.com/office/drawing/2014/main" id="{9B5F96A3-57E3-1513-1F66-3A6286D19805}"/>
              </a:ext>
            </a:extLst>
          </p:cNvPr>
          <p:cNvPicPr>
            <a:picLocks noChangeAspect="1"/>
          </p:cNvPicPr>
          <p:nvPr/>
        </p:nvPicPr>
        <p:blipFill>
          <a:blip r:embed="rId6"/>
          <a:stretch>
            <a:fillRect/>
          </a:stretch>
        </p:blipFill>
        <p:spPr>
          <a:xfrm>
            <a:off x="7010400" y="4548441"/>
            <a:ext cx="3658104" cy="1582353"/>
          </a:xfrm>
          <a:prstGeom prst="rect">
            <a:avLst/>
          </a:prstGeom>
        </p:spPr>
      </p:pic>
      <p:sp>
        <p:nvSpPr>
          <p:cNvPr id="19" name="TextBox 18">
            <a:extLst>
              <a:ext uri="{FF2B5EF4-FFF2-40B4-BE49-F238E27FC236}">
                <a16:creationId xmlns:a16="http://schemas.microsoft.com/office/drawing/2014/main" id="{1CBE78CC-5CCB-B2CF-6771-4A6F612CA28F}"/>
              </a:ext>
            </a:extLst>
          </p:cNvPr>
          <p:cNvSpPr txBox="1"/>
          <p:nvPr/>
        </p:nvSpPr>
        <p:spPr>
          <a:xfrm>
            <a:off x="6980903" y="4094972"/>
            <a:ext cx="902876" cy="369332"/>
          </a:xfrm>
          <a:prstGeom prst="rect">
            <a:avLst/>
          </a:prstGeom>
          <a:noFill/>
        </p:spPr>
        <p:txBody>
          <a:bodyPr wrap="none" rtlCol="0">
            <a:spAutoFit/>
          </a:bodyPr>
          <a:lstStyle/>
          <a:p>
            <a:r>
              <a:rPr lang="en-US" dirty="0"/>
              <a:t>SMOTE</a:t>
            </a:r>
          </a:p>
        </p:txBody>
      </p:sp>
      <p:sp>
        <p:nvSpPr>
          <p:cNvPr id="2" name="Rectangle 1">
            <a:extLst>
              <a:ext uri="{FF2B5EF4-FFF2-40B4-BE49-F238E27FC236}">
                <a16:creationId xmlns:a16="http://schemas.microsoft.com/office/drawing/2014/main" id="{C814E5A5-B3D9-DEEB-FB3C-3A82C283F223}"/>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4125276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dobe Devanagari" pitchFamily="18" charset="0"/>
                <a:ea typeface="+mj-ea"/>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2. Model Building</a:t>
            </a:r>
          </a:p>
          <a:p>
            <a:pPr lvl="1">
              <a:buFont typeface="Wingdings" panose="05000000000000000000" pitchFamily="2" charset="2"/>
              <a:buChar char="ü"/>
            </a:pPr>
            <a:r>
              <a:rPr lang="en-US" sz="2000" dirty="0"/>
              <a:t>To deal with the data imbalance, we used data sampling methods to balance the dataset. </a:t>
            </a:r>
          </a:p>
          <a:p>
            <a:pPr lvl="1">
              <a:buFont typeface="Wingdings" panose="05000000000000000000" pitchFamily="2" charset="2"/>
              <a:buChar char="ü"/>
            </a:pPr>
            <a:r>
              <a:rPr lang="en-US" sz="2000" dirty="0"/>
              <a:t>Among the methods, SMOTE and Random Under-sampling were used.</a:t>
            </a:r>
          </a:p>
          <a:p>
            <a:pPr lvl="1">
              <a:buFont typeface="Wingdings" panose="05000000000000000000" pitchFamily="2" charset="2"/>
              <a:buChar char="ü"/>
            </a:pPr>
            <a:r>
              <a:rPr lang="en-US" sz="2000" dirty="0"/>
              <a:t>Built a 1D Convolutional Neural Network Model with high accuracy to predict Heart Disease of Patients.</a:t>
            </a:r>
          </a:p>
        </p:txBody>
      </p:sp>
      <p:pic>
        <p:nvPicPr>
          <p:cNvPr id="4" name="Picture 3">
            <a:extLst>
              <a:ext uri="{FF2B5EF4-FFF2-40B4-BE49-F238E27FC236}">
                <a16:creationId xmlns:a16="http://schemas.microsoft.com/office/drawing/2014/main" id="{D2863AB8-5817-AFAE-3B33-352A8FE5F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0" y="3505200"/>
            <a:ext cx="9956800" cy="2057400"/>
          </a:xfrm>
          <a:prstGeom prst="rect">
            <a:avLst/>
          </a:prstGeom>
        </p:spPr>
      </p:pic>
      <p:sp>
        <p:nvSpPr>
          <p:cNvPr id="2" name="Rectangle 1">
            <a:extLst>
              <a:ext uri="{FF2B5EF4-FFF2-40B4-BE49-F238E27FC236}">
                <a16:creationId xmlns:a16="http://schemas.microsoft.com/office/drawing/2014/main" id="{0850DF1F-72EB-E1A9-8D71-F7C5E035825A}"/>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253130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Original Model -1D CNN</a:t>
            </a:r>
            <a:endParaRPr lang="en-US" sz="2800" dirty="0"/>
          </a:p>
          <a:p>
            <a:pPr marL="457200" lvl="1" indent="0">
              <a:buNone/>
            </a:pPr>
            <a:r>
              <a:rPr lang="en-US" dirty="0"/>
              <a:t>	</a:t>
            </a:r>
            <a:endParaRPr lang="en-US" sz="2400" dirty="0"/>
          </a:p>
          <a:p>
            <a:pPr marL="457200" lvl="1" indent="0">
              <a:buNone/>
            </a:pPr>
            <a:endParaRPr lang="en-US" dirty="0"/>
          </a:p>
        </p:txBody>
      </p:sp>
      <p:pic>
        <p:nvPicPr>
          <p:cNvPr id="7" name="Picture 6">
            <a:extLst>
              <a:ext uri="{FF2B5EF4-FFF2-40B4-BE49-F238E27FC236}">
                <a16:creationId xmlns:a16="http://schemas.microsoft.com/office/drawing/2014/main" id="{8707C2A6-3AAC-C31F-B658-F7792EDF1FCE}"/>
              </a:ext>
            </a:extLst>
          </p:cNvPr>
          <p:cNvPicPr>
            <a:picLocks noChangeAspect="1"/>
          </p:cNvPicPr>
          <p:nvPr/>
        </p:nvPicPr>
        <p:blipFill>
          <a:blip r:embed="rId2"/>
          <a:stretch>
            <a:fillRect/>
          </a:stretch>
        </p:blipFill>
        <p:spPr>
          <a:xfrm>
            <a:off x="401814" y="3549496"/>
            <a:ext cx="5084583" cy="2871498"/>
          </a:xfrm>
          <a:prstGeom prst="rect">
            <a:avLst/>
          </a:prstGeom>
        </p:spPr>
      </p:pic>
      <p:pic>
        <p:nvPicPr>
          <p:cNvPr id="10" name="Picture 9">
            <a:extLst>
              <a:ext uri="{FF2B5EF4-FFF2-40B4-BE49-F238E27FC236}">
                <a16:creationId xmlns:a16="http://schemas.microsoft.com/office/drawing/2014/main" id="{2DC31BB8-8687-BB0F-098E-16CB2339D6D3}"/>
              </a:ext>
            </a:extLst>
          </p:cNvPr>
          <p:cNvPicPr>
            <a:picLocks noChangeAspect="1"/>
          </p:cNvPicPr>
          <p:nvPr/>
        </p:nvPicPr>
        <p:blipFill>
          <a:blip r:embed="rId3"/>
          <a:stretch>
            <a:fillRect/>
          </a:stretch>
        </p:blipFill>
        <p:spPr>
          <a:xfrm>
            <a:off x="6172200" y="370812"/>
            <a:ext cx="5617984" cy="6122063"/>
          </a:xfrm>
          <a:prstGeom prst="rect">
            <a:avLst/>
          </a:prstGeom>
        </p:spPr>
      </p:pic>
      <p:pic>
        <p:nvPicPr>
          <p:cNvPr id="11" name="Picture 10" descr="A screen shot of a computer program&#10;&#10;Description automatically generated">
            <a:extLst>
              <a:ext uri="{FF2B5EF4-FFF2-40B4-BE49-F238E27FC236}">
                <a16:creationId xmlns:a16="http://schemas.microsoft.com/office/drawing/2014/main" id="{CD0577DB-6A40-72F9-725E-0639615F8A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14" y="990600"/>
            <a:ext cx="5084583" cy="2315816"/>
          </a:xfrm>
          <a:prstGeom prst="rect">
            <a:avLst/>
          </a:prstGeom>
        </p:spPr>
      </p:pic>
      <p:sp>
        <p:nvSpPr>
          <p:cNvPr id="2" name="Rectangle 1">
            <a:extLst>
              <a:ext uri="{FF2B5EF4-FFF2-40B4-BE49-F238E27FC236}">
                <a16:creationId xmlns:a16="http://schemas.microsoft.com/office/drawing/2014/main" id="{3787EA3A-73C2-38BA-B883-9D20126D564E}"/>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4743117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Secondary Model - DNN</a:t>
            </a:r>
            <a:endParaRPr lang="en-US" sz="2800" dirty="0"/>
          </a:p>
          <a:p>
            <a:pPr marL="457200" lvl="1" indent="0">
              <a:buNone/>
            </a:pPr>
            <a:r>
              <a:rPr lang="en-US" dirty="0"/>
              <a:t>	</a:t>
            </a:r>
            <a:endParaRPr lang="en-US" sz="2400" dirty="0"/>
          </a:p>
          <a:p>
            <a:pPr marL="457200" lvl="1" indent="0">
              <a:buNone/>
            </a:pPr>
            <a:endParaRPr lang="en-US" dirty="0"/>
          </a:p>
        </p:txBody>
      </p:sp>
      <p:pic>
        <p:nvPicPr>
          <p:cNvPr id="9" name="Picture 8" descr="A screen shot of a computer program&#10;&#10;Description automatically generated">
            <a:extLst>
              <a:ext uri="{FF2B5EF4-FFF2-40B4-BE49-F238E27FC236}">
                <a16:creationId xmlns:a16="http://schemas.microsoft.com/office/drawing/2014/main" id="{95701E10-6C7A-8B13-D723-92CC176E9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1981200"/>
            <a:ext cx="6019800" cy="3124200"/>
          </a:xfrm>
          <a:prstGeom prst="rect">
            <a:avLst/>
          </a:prstGeom>
        </p:spPr>
      </p:pic>
      <p:pic>
        <p:nvPicPr>
          <p:cNvPr id="14" name="Picture 13" descr="A screen shot of a computer program&#10;&#10;Description automatically generated">
            <a:extLst>
              <a:ext uri="{FF2B5EF4-FFF2-40B4-BE49-F238E27FC236}">
                <a16:creationId xmlns:a16="http://schemas.microsoft.com/office/drawing/2014/main" id="{AF03B881-D96C-BCD2-E50A-7DCDB046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92" y="1108447"/>
            <a:ext cx="4993310" cy="2149020"/>
          </a:xfrm>
          <a:prstGeom prst="rect">
            <a:avLst/>
          </a:prstGeom>
        </p:spPr>
      </p:pic>
      <p:pic>
        <p:nvPicPr>
          <p:cNvPr id="15" name="Picture 14">
            <a:extLst>
              <a:ext uri="{FF2B5EF4-FFF2-40B4-BE49-F238E27FC236}">
                <a16:creationId xmlns:a16="http://schemas.microsoft.com/office/drawing/2014/main" id="{5D779AC8-CF09-EE8B-0E88-B6536E71176F}"/>
              </a:ext>
            </a:extLst>
          </p:cNvPr>
          <p:cNvPicPr>
            <a:picLocks noChangeAspect="1"/>
          </p:cNvPicPr>
          <p:nvPr/>
        </p:nvPicPr>
        <p:blipFill>
          <a:blip r:embed="rId4"/>
          <a:stretch>
            <a:fillRect/>
          </a:stretch>
        </p:blipFill>
        <p:spPr>
          <a:xfrm>
            <a:off x="758824" y="3600533"/>
            <a:ext cx="5084505" cy="2871465"/>
          </a:xfrm>
          <a:prstGeom prst="rect">
            <a:avLst/>
          </a:prstGeom>
        </p:spPr>
      </p:pic>
      <p:sp>
        <p:nvSpPr>
          <p:cNvPr id="2" name="Rectangle 1">
            <a:extLst>
              <a:ext uri="{FF2B5EF4-FFF2-40B4-BE49-F238E27FC236}">
                <a16:creationId xmlns:a16="http://schemas.microsoft.com/office/drawing/2014/main" id="{C9CE1CBF-AE95-BEBF-D2DD-4FE07184B8EC}"/>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236299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dobe Devanagari" pitchFamily="18" charset="0"/>
                <a:ea typeface="+mj-ea"/>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Define and Apply </a:t>
            </a:r>
            <a:r>
              <a:rPr lang="en-US" sz="2800" dirty="0" err="1"/>
              <a:t>Carlini</a:t>
            </a:r>
            <a:r>
              <a:rPr lang="en-US" sz="2800" dirty="0"/>
              <a:t> Attack	</a:t>
            </a:r>
          </a:p>
          <a:p>
            <a:pPr marL="457200" lvl="1" indent="0">
              <a:buNone/>
            </a:pPr>
            <a:endParaRPr lang="en-US" dirty="0"/>
          </a:p>
        </p:txBody>
      </p:sp>
      <p:sp>
        <p:nvSpPr>
          <p:cNvPr id="2" name="Rectangle 1">
            <a:extLst>
              <a:ext uri="{FF2B5EF4-FFF2-40B4-BE49-F238E27FC236}">
                <a16:creationId xmlns:a16="http://schemas.microsoft.com/office/drawing/2014/main" id="{7A77A753-1916-8BCD-EADB-B1AABE74D2A4}"/>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pic>
        <p:nvPicPr>
          <p:cNvPr id="6" name="Picture 5" descr="A screenshot of a computer program&#10;&#10;Description automatically generated">
            <a:extLst>
              <a:ext uri="{FF2B5EF4-FFF2-40B4-BE49-F238E27FC236}">
                <a16:creationId xmlns:a16="http://schemas.microsoft.com/office/drawing/2014/main" id="{D3FE3412-43D8-F713-11D7-A8DAF7737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4" y="2819400"/>
            <a:ext cx="5616746" cy="1905000"/>
          </a:xfrm>
          <a:prstGeom prst="rect">
            <a:avLst/>
          </a:prstGeom>
        </p:spPr>
      </p:pic>
      <p:pic>
        <p:nvPicPr>
          <p:cNvPr id="8" name="Picture 7" descr="A computer screen shot of a program code&#10;&#10;Description automatically generated">
            <a:extLst>
              <a:ext uri="{FF2B5EF4-FFF2-40B4-BE49-F238E27FC236}">
                <a16:creationId xmlns:a16="http://schemas.microsoft.com/office/drawing/2014/main" id="{42F1EF2C-51E7-178E-7ACA-7C3310C5F3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14" y="2019102"/>
            <a:ext cx="5627634" cy="3695898"/>
          </a:xfrm>
          <a:prstGeom prst="rect">
            <a:avLst/>
          </a:prstGeom>
        </p:spPr>
      </p:pic>
    </p:spTree>
    <p:extLst>
      <p:ext uri="{BB962C8B-B14F-4D97-AF65-F5344CB8AC3E}">
        <p14:creationId xmlns:p14="http://schemas.microsoft.com/office/powerpoint/2010/main" val="2844126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dobe Devanagari" pitchFamily="18" charset="0"/>
                <a:ea typeface="+mj-ea"/>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4. Evaluate Accuracy Pre and Post Attack	</a:t>
            </a:r>
            <a:endParaRPr lang="en-US" sz="2400" dirty="0"/>
          </a:p>
          <a:p>
            <a:pPr marL="457200" lvl="1" indent="0">
              <a:buNone/>
            </a:pPr>
            <a:endParaRPr lang="en-US" dirty="0"/>
          </a:p>
        </p:txBody>
      </p:sp>
      <p:sp>
        <p:nvSpPr>
          <p:cNvPr id="2" name="Rectangle 1">
            <a:extLst>
              <a:ext uri="{FF2B5EF4-FFF2-40B4-BE49-F238E27FC236}">
                <a16:creationId xmlns:a16="http://schemas.microsoft.com/office/drawing/2014/main" id="{7DEE4BC3-CDB5-C901-AFFF-ED81AEE26497}"/>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pic>
        <p:nvPicPr>
          <p:cNvPr id="4" name="Picture 3">
            <a:extLst>
              <a:ext uri="{FF2B5EF4-FFF2-40B4-BE49-F238E27FC236}">
                <a16:creationId xmlns:a16="http://schemas.microsoft.com/office/drawing/2014/main" id="{32091944-B0CB-803F-3FE6-F24610EABBF6}"/>
              </a:ext>
            </a:extLst>
          </p:cNvPr>
          <p:cNvPicPr>
            <a:picLocks noChangeAspect="1"/>
          </p:cNvPicPr>
          <p:nvPr/>
        </p:nvPicPr>
        <p:blipFill>
          <a:blip r:embed="rId2"/>
          <a:stretch>
            <a:fillRect/>
          </a:stretch>
        </p:blipFill>
        <p:spPr>
          <a:xfrm>
            <a:off x="1524000" y="2042918"/>
            <a:ext cx="9220200" cy="3367281"/>
          </a:xfrm>
          <a:prstGeom prst="rect">
            <a:avLst/>
          </a:prstGeom>
        </p:spPr>
      </p:pic>
    </p:spTree>
    <p:extLst>
      <p:ext uri="{BB962C8B-B14F-4D97-AF65-F5344CB8AC3E}">
        <p14:creationId xmlns:p14="http://schemas.microsoft.com/office/powerpoint/2010/main" val="1387637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304800" y="381000"/>
            <a:ext cx="11684000" cy="5943600"/>
          </a:xfrm>
        </p:spPr>
        <p:txBody>
          <a:bodyPr/>
          <a:lstStyle/>
          <a:p>
            <a:pPr marL="0" indent="0">
              <a:buNone/>
            </a:pPr>
            <a:r>
              <a:rPr lang="en-US" dirty="0"/>
              <a:t>6. Evaluate Accuracy Pre and Post Attack	</a:t>
            </a:r>
            <a:endParaRPr lang="en-US" sz="2400" dirty="0"/>
          </a:p>
          <a:p>
            <a:pPr marL="457200" lvl="1" indent="0">
              <a:buNone/>
            </a:pPr>
            <a:endParaRPr lang="en-US" dirty="0"/>
          </a:p>
        </p:txBody>
      </p:sp>
      <p:sp>
        <p:nvSpPr>
          <p:cNvPr id="2" name="TextBox 1">
            <a:extLst>
              <a:ext uri="{FF2B5EF4-FFF2-40B4-BE49-F238E27FC236}">
                <a16:creationId xmlns:a16="http://schemas.microsoft.com/office/drawing/2014/main" id="{A2181288-9D66-F162-DD91-DD70C5588A46}"/>
              </a:ext>
            </a:extLst>
          </p:cNvPr>
          <p:cNvSpPr txBox="1"/>
          <p:nvPr/>
        </p:nvSpPr>
        <p:spPr>
          <a:xfrm>
            <a:off x="762000" y="1447800"/>
            <a:ext cx="3050088" cy="400110"/>
          </a:xfrm>
          <a:prstGeom prst="rect">
            <a:avLst/>
          </a:prstGeom>
          <a:noFill/>
        </p:spPr>
        <p:txBody>
          <a:bodyPr wrap="square" rtlCol="0">
            <a:spAutoFit/>
          </a:bodyPr>
          <a:lstStyle/>
          <a:p>
            <a:r>
              <a:rPr lang="en-US" sz="2000" dirty="0"/>
              <a:t>1D CNN Model</a:t>
            </a:r>
          </a:p>
        </p:txBody>
      </p:sp>
      <p:sp>
        <p:nvSpPr>
          <p:cNvPr id="10" name="TextBox 9">
            <a:extLst>
              <a:ext uri="{FF2B5EF4-FFF2-40B4-BE49-F238E27FC236}">
                <a16:creationId xmlns:a16="http://schemas.microsoft.com/office/drawing/2014/main" id="{E0779A5D-C278-766F-7A62-C5387AF37CC8}"/>
              </a:ext>
            </a:extLst>
          </p:cNvPr>
          <p:cNvSpPr txBox="1"/>
          <p:nvPr/>
        </p:nvSpPr>
        <p:spPr>
          <a:xfrm>
            <a:off x="914400" y="4114800"/>
            <a:ext cx="3050088" cy="400110"/>
          </a:xfrm>
          <a:prstGeom prst="rect">
            <a:avLst/>
          </a:prstGeom>
          <a:noFill/>
        </p:spPr>
        <p:txBody>
          <a:bodyPr wrap="square" rtlCol="0">
            <a:spAutoFit/>
          </a:bodyPr>
          <a:lstStyle/>
          <a:p>
            <a:r>
              <a:rPr lang="en-US" sz="2000" dirty="0"/>
              <a:t>DNN Model</a:t>
            </a:r>
          </a:p>
        </p:txBody>
      </p:sp>
      <p:pic>
        <p:nvPicPr>
          <p:cNvPr id="6" name="Picture 5">
            <a:extLst>
              <a:ext uri="{FF2B5EF4-FFF2-40B4-BE49-F238E27FC236}">
                <a16:creationId xmlns:a16="http://schemas.microsoft.com/office/drawing/2014/main" id="{C27F29F1-967C-B7E7-A1DC-C6CE08A77A1D}"/>
              </a:ext>
            </a:extLst>
          </p:cNvPr>
          <p:cNvPicPr>
            <a:picLocks noChangeAspect="1"/>
          </p:cNvPicPr>
          <p:nvPr/>
        </p:nvPicPr>
        <p:blipFill>
          <a:blip r:embed="rId2"/>
          <a:stretch>
            <a:fillRect/>
          </a:stretch>
        </p:blipFill>
        <p:spPr>
          <a:xfrm>
            <a:off x="2971800" y="1066801"/>
            <a:ext cx="6096000" cy="2465510"/>
          </a:xfrm>
          <a:prstGeom prst="rect">
            <a:avLst/>
          </a:prstGeom>
        </p:spPr>
      </p:pic>
      <p:pic>
        <p:nvPicPr>
          <p:cNvPr id="8" name="Picture 7">
            <a:extLst>
              <a:ext uri="{FF2B5EF4-FFF2-40B4-BE49-F238E27FC236}">
                <a16:creationId xmlns:a16="http://schemas.microsoft.com/office/drawing/2014/main" id="{2BA6DED9-99D2-B5F8-D983-DB1F02547FE8}"/>
              </a:ext>
            </a:extLst>
          </p:cNvPr>
          <p:cNvPicPr>
            <a:picLocks noChangeAspect="1"/>
          </p:cNvPicPr>
          <p:nvPr/>
        </p:nvPicPr>
        <p:blipFill>
          <a:blip r:embed="rId3"/>
          <a:stretch>
            <a:fillRect/>
          </a:stretch>
        </p:blipFill>
        <p:spPr>
          <a:xfrm>
            <a:off x="3002666" y="3910254"/>
            <a:ext cx="6095999" cy="2582621"/>
          </a:xfrm>
          <a:prstGeom prst="rect">
            <a:avLst/>
          </a:prstGeom>
        </p:spPr>
      </p:pic>
      <p:sp>
        <p:nvSpPr>
          <p:cNvPr id="4" name="Rectangle 3">
            <a:extLst>
              <a:ext uri="{FF2B5EF4-FFF2-40B4-BE49-F238E27FC236}">
                <a16:creationId xmlns:a16="http://schemas.microsoft.com/office/drawing/2014/main" id="{DA013984-413C-0A76-A317-AD32A2D47D41}"/>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952550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CA6C-BA25-4995-1034-15DA25B613FF}"/>
              </a:ext>
            </a:extLst>
          </p:cNvPr>
          <p:cNvSpPr>
            <a:spLocks noGrp="1"/>
          </p:cNvSpPr>
          <p:nvPr>
            <p:ph type="title"/>
          </p:nvPr>
        </p:nvSpPr>
        <p:spPr>
          <a:xfrm>
            <a:off x="304800" y="239527"/>
            <a:ext cx="11280589" cy="598673"/>
          </a:xfrm>
        </p:spPr>
        <p:txBody>
          <a:bodyPr>
            <a:normAutofit fontScale="90000"/>
          </a:bodyPr>
          <a:lstStyle/>
          <a:p>
            <a:r>
              <a:rPr lang="en-US" b="1" dirty="0">
                <a:solidFill>
                  <a:schemeClr val="accent1">
                    <a:lumMod val="50000"/>
                  </a:schemeClr>
                </a:solidFill>
                <a:latin typeface="Adobe Devanagari"/>
              </a:rPr>
              <a:t>Defense Strategy</a:t>
            </a:r>
          </a:p>
        </p:txBody>
      </p:sp>
      <p:sp>
        <p:nvSpPr>
          <p:cNvPr id="3" name="Content Placeholder 2">
            <a:extLst>
              <a:ext uri="{FF2B5EF4-FFF2-40B4-BE49-F238E27FC236}">
                <a16:creationId xmlns:a16="http://schemas.microsoft.com/office/drawing/2014/main" id="{4BECBDAA-023B-3E2D-61CF-59DBCA7E8548}"/>
              </a:ext>
            </a:extLst>
          </p:cNvPr>
          <p:cNvSpPr>
            <a:spLocks noGrp="1"/>
          </p:cNvSpPr>
          <p:nvPr>
            <p:ph idx="1"/>
          </p:nvPr>
        </p:nvSpPr>
        <p:spPr/>
        <p:txBody>
          <a:bodyPr vert="horz" lIns="91440" tIns="45720" rIns="91440" bIns="45720" rtlCol="0" anchor="t">
            <a:normAutofit/>
          </a:bodyPr>
          <a:lstStyle/>
          <a:p>
            <a:pPr marL="0" indent="0">
              <a:lnSpc>
                <a:spcPct val="200000"/>
              </a:lnSpc>
              <a:buNone/>
            </a:pPr>
            <a:r>
              <a:rPr lang="en-US" sz="2400" dirty="0">
                <a:ea typeface="Cambria"/>
              </a:rPr>
              <a:t>          </a:t>
            </a:r>
            <a:r>
              <a:rPr lang="en-US" dirty="0">
                <a:ea typeface="Cambria"/>
              </a:rPr>
              <a:t>Adversarial Training                </a:t>
            </a:r>
            <a:endParaRPr lang="en-US" sz="1800" dirty="0">
              <a:solidFill>
                <a:srgbClr val="000000"/>
              </a:solidFill>
              <a:ea typeface="+mn-lt"/>
              <a:cs typeface="+mn-lt"/>
            </a:endParaRPr>
          </a:p>
          <a:p>
            <a:pPr>
              <a:lnSpc>
                <a:spcPct val="200000"/>
              </a:lnSpc>
              <a:buFont typeface="Wingdings" panose="05000000000000000000" pitchFamily="2" charset="2"/>
              <a:buChar char="q"/>
            </a:pPr>
            <a:r>
              <a:rPr lang="en-US" sz="1800" dirty="0">
                <a:solidFill>
                  <a:srgbClr val="374151"/>
                </a:solidFill>
                <a:ea typeface="+mn-lt"/>
                <a:cs typeface="+mn-lt"/>
              </a:rPr>
              <a:t>Adversarial training involves training   a model with both clean and adversarial examples.</a:t>
            </a:r>
            <a:endParaRPr lang="en-US" sz="1800" dirty="0">
              <a:ea typeface="Cambria"/>
            </a:endParaRPr>
          </a:p>
          <a:p>
            <a:pPr>
              <a:lnSpc>
                <a:spcPct val="200000"/>
              </a:lnSpc>
              <a:buFont typeface="Wingdings" panose="05000000000000000000" pitchFamily="2" charset="2"/>
              <a:buChar char="q"/>
            </a:pPr>
            <a:r>
              <a:rPr lang="en-US" sz="1800" dirty="0">
                <a:solidFill>
                  <a:srgbClr val="374151"/>
                </a:solidFill>
                <a:ea typeface="+mn-lt"/>
                <a:cs typeface="+mn-lt"/>
              </a:rPr>
              <a:t>Clean Examples: Models are trained on regular data.</a:t>
            </a:r>
            <a:endParaRPr lang="en-US" sz="1800" dirty="0">
              <a:ea typeface="Cambria"/>
            </a:endParaRPr>
          </a:p>
          <a:p>
            <a:pPr>
              <a:lnSpc>
                <a:spcPct val="200000"/>
              </a:lnSpc>
              <a:buFont typeface="Wingdings" panose="05000000000000000000" pitchFamily="2" charset="2"/>
              <a:buChar char="q"/>
            </a:pPr>
            <a:r>
              <a:rPr lang="en-US" sz="1800" dirty="0">
                <a:solidFill>
                  <a:srgbClr val="374151"/>
                </a:solidFill>
                <a:ea typeface="+mn-lt"/>
                <a:cs typeface="+mn-lt"/>
              </a:rPr>
              <a:t>Adversarial Examples: Models are also trained on </a:t>
            </a:r>
            <a:r>
              <a:rPr lang="en-US" sz="1800" dirty="0" err="1">
                <a:solidFill>
                  <a:srgbClr val="374151"/>
                </a:solidFill>
                <a:ea typeface="+mn-lt"/>
                <a:cs typeface="+mn-lt"/>
              </a:rPr>
              <a:t>adversarially</a:t>
            </a:r>
            <a:r>
              <a:rPr lang="en-US" sz="1800" dirty="0">
                <a:solidFill>
                  <a:srgbClr val="374151"/>
                </a:solidFill>
                <a:ea typeface="+mn-lt"/>
                <a:cs typeface="+mn-lt"/>
              </a:rPr>
              <a:t> perturbed data</a:t>
            </a:r>
            <a:endParaRPr lang="en-US" sz="1800" dirty="0">
              <a:ea typeface="Cambria"/>
            </a:endParaRPr>
          </a:p>
          <a:p>
            <a:pPr>
              <a:lnSpc>
                <a:spcPct val="200000"/>
              </a:lnSpc>
              <a:buFont typeface="Wingdings" panose="05000000000000000000" pitchFamily="2" charset="2"/>
              <a:buChar char="q"/>
            </a:pPr>
            <a:r>
              <a:rPr lang="en-US" sz="1800" dirty="0">
                <a:solidFill>
                  <a:srgbClr val="374151"/>
                </a:solidFill>
                <a:ea typeface="+mn-lt"/>
                <a:cs typeface="+mn-lt"/>
              </a:rPr>
              <a:t>During adversarial training, the loss function is adapted to account for both clean and adversarial examples.</a:t>
            </a:r>
            <a:endParaRPr lang="en-US" sz="1800" dirty="0">
              <a:ea typeface="Cambria"/>
            </a:endParaRPr>
          </a:p>
          <a:p>
            <a:pPr marL="0" indent="0">
              <a:buNone/>
            </a:pPr>
            <a:r>
              <a:rPr lang="en-US" sz="1800" dirty="0">
                <a:solidFill>
                  <a:srgbClr val="374151"/>
                </a:solidFill>
                <a:ea typeface="+mn-lt"/>
                <a:cs typeface="+mn-lt"/>
              </a:rPr>
              <a:t>.</a:t>
            </a:r>
            <a:endParaRPr lang="en-US" sz="1800" dirty="0">
              <a:ea typeface="Cambria"/>
            </a:endParaRPr>
          </a:p>
          <a:p>
            <a:pPr marL="0" indent="0">
              <a:buNone/>
            </a:pPr>
            <a:endParaRPr lang="en-US" sz="1800" dirty="0">
              <a:solidFill>
                <a:srgbClr val="374151"/>
              </a:solidFill>
              <a:ea typeface="Cambria"/>
            </a:endParaRPr>
          </a:p>
          <a:p>
            <a:pPr marL="0" indent="0">
              <a:buNone/>
            </a:pPr>
            <a:endParaRPr lang="en-US" dirty="0">
              <a:ea typeface="Cambria"/>
            </a:endParaRPr>
          </a:p>
          <a:p>
            <a:pPr marL="0" indent="0">
              <a:buNone/>
            </a:pPr>
            <a:endParaRPr lang="en-US" dirty="0">
              <a:ea typeface="Cambria"/>
            </a:endParaRPr>
          </a:p>
          <a:p>
            <a:pPr marL="0" indent="0">
              <a:buNone/>
            </a:pPr>
            <a:endParaRPr lang="en-US" dirty="0">
              <a:ea typeface="Cambria"/>
            </a:endParaRPr>
          </a:p>
        </p:txBody>
      </p:sp>
      <p:pic>
        <p:nvPicPr>
          <p:cNvPr id="4" name="Picture 3" descr="Defense - Free security icons">
            <a:extLst>
              <a:ext uri="{FF2B5EF4-FFF2-40B4-BE49-F238E27FC236}">
                <a16:creationId xmlns:a16="http://schemas.microsoft.com/office/drawing/2014/main" id="{9618705C-B27B-11ED-B5F6-BC3065515401}"/>
              </a:ext>
            </a:extLst>
          </p:cNvPr>
          <p:cNvPicPr>
            <a:picLocks noChangeAspect="1"/>
          </p:cNvPicPr>
          <p:nvPr/>
        </p:nvPicPr>
        <p:blipFill>
          <a:blip r:embed="rId3"/>
          <a:stretch>
            <a:fillRect/>
          </a:stretch>
        </p:blipFill>
        <p:spPr>
          <a:xfrm>
            <a:off x="9674817" y="381000"/>
            <a:ext cx="2209800" cy="2209800"/>
          </a:xfrm>
          <a:prstGeom prst="rect">
            <a:avLst/>
          </a:prstGeom>
        </p:spPr>
      </p:pic>
      <p:sp>
        <p:nvSpPr>
          <p:cNvPr id="5" name="Rectangle 4">
            <a:extLst>
              <a:ext uri="{FF2B5EF4-FFF2-40B4-BE49-F238E27FC236}">
                <a16:creationId xmlns:a16="http://schemas.microsoft.com/office/drawing/2014/main" id="{9EBBB689-6B01-2FB5-8916-8661A7337810}"/>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8528498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pPr algn="l"/>
            <a:r>
              <a:rPr lang="en-US" sz="3200" dirty="0">
                <a:latin typeface="Adobe Devanagari"/>
              </a:rPr>
              <a:t>Adversarial Training</a:t>
            </a:r>
            <a:endParaRPr lang="en-US" sz="3200" dirty="0"/>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a:xfrm>
            <a:off x="304800" y="1096962"/>
            <a:ext cx="11684000" cy="5227638"/>
          </a:xfrm>
        </p:spPr>
        <p:txBody>
          <a:bodyPr vert="horz" lIns="91440" tIns="45720" rIns="91440" bIns="45720" rtlCol="0" anchor="t">
            <a:normAutofit/>
          </a:bodyPr>
          <a:lstStyle/>
          <a:p>
            <a:r>
              <a:rPr lang="en-US" sz="1600" b="1" dirty="0">
                <a:solidFill>
                  <a:schemeClr val="bg2">
                    <a:lumMod val="25000"/>
                  </a:schemeClr>
                </a:solidFill>
                <a:ea typeface="Cambria"/>
              </a:rPr>
              <a:t>Step 01: Generate Adversarial Samples                                                        Step 02: Train Model with Adversarial Samples</a:t>
            </a:r>
          </a:p>
          <a:p>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sp>
        <p:nvSpPr>
          <p:cNvPr id="7" name="TextBox 6">
            <a:extLst>
              <a:ext uri="{FF2B5EF4-FFF2-40B4-BE49-F238E27FC236}">
                <a16:creationId xmlns:a16="http://schemas.microsoft.com/office/drawing/2014/main" id="{8F6AB824-890E-01E0-45A8-C76B9CBC9AFE}"/>
              </a:ext>
            </a:extLst>
          </p:cNvPr>
          <p:cNvSpPr txBox="1"/>
          <p:nvPr/>
        </p:nvSpPr>
        <p:spPr>
          <a:xfrm>
            <a:off x="5561370" y="2749959"/>
            <a:ext cx="5945443"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FF0000"/>
                </a:solidFill>
                <a:ea typeface="Cambria"/>
              </a:rPr>
              <a:t>                         </a:t>
            </a:r>
          </a:p>
          <a:p>
            <a:endParaRPr lang="en-US" sz="1600" dirty="0">
              <a:solidFill>
                <a:srgbClr val="FF0000"/>
              </a:solidFill>
              <a:ea typeface="Cambria"/>
            </a:endParaRPr>
          </a:p>
          <a:p>
            <a:r>
              <a:rPr lang="en-US" sz="1600" dirty="0">
                <a:solidFill>
                  <a:srgbClr val="FF0000"/>
                </a:solidFill>
                <a:ea typeface="Cambria"/>
              </a:rPr>
              <a:t> </a:t>
            </a:r>
          </a:p>
          <a:p>
            <a:endParaRPr lang="en-US" sz="1600" dirty="0">
              <a:solidFill>
                <a:srgbClr val="FF0000"/>
              </a:solidFill>
              <a:ea typeface="Cambria"/>
            </a:endParaRPr>
          </a:p>
          <a:p>
            <a:r>
              <a:rPr lang="en-US" sz="1600" dirty="0">
                <a:solidFill>
                  <a:srgbClr val="FF0000"/>
                </a:solidFill>
                <a:ea typeface="Cambria"/>
              </a:rPr>
              <a:t>                                               </a:t>
            </a:r>
          </a:p>
          <a:p>
            <a:r>
              <a:rPr lang="en-US" sz="1600" dirty="0">
                <a:solidFill>
                  <a:srgbClr val="FF0000"/>
                </a:solidFill>
                <a:ea typeface="Cambria"/>
              </a:rPr>
              <a:t>                          </a:t>
            </a:r>
            <a:r>
              <a:rPr lang="en-US" sz="1600" b="1" dirty="0">
                <a:solidFill>
                  <a:schemeClr val="bg2">
                    <a:lumMod val="25000"/>
                  </a:schemeClr>
                </a:solidFill>
                <a:ea typeface="Cambria"/>
              </a:rPr>
              <a:t>Step 03: Evaluate Accuracy</a:t>
            </a:r>
          </a:p>
          <a:p>
            <a:pPr algn="l"/>
            <a:endParaRPr lang="en-US" dirty="0">
              <a:ea typeface="Cambria"/>
            </a:endParaRPr>
          </a:p>
        </p:txBody>
      </p:sp>
      <p:pic>
        <p:nvPicPr>
          <p:cNvPr id="5" name="Picture 4">
            <a:extLst>
              <a:ext uri="{FF2B5EF4-FFF2-40B4-BE49-F238E27FC236}">
                <a16:creationId xmlns:a16="http://schemas.microsoft.com/office/drawing/2014/main" id="{79FFD1F0-7CE2-36C6-F058-D5D41A7D968B}"/>
              </a:ext>
            </a:extLst>
          </p:cNvPr>
          <p:cNvPicPr>
            <a:picLocks noChangeAspect="1"/>
          </p:cNvPicPr>
          <p:nvPr/>
        </p:nvPicPr>
        <p:blipFill>
          <a:blip r:embed="rId3"/>
          <a:stretch>
            <a:fillRect/>
          </a:stretch>
        </p:blipFill>
        <p:spPr>
          <a:xfrm>
            <a:off x="218440" y="1752600"/>
            <a:ext cx="4860943" cy="4008438"/>
          </a:xfrm>
          <a:prstGeom prst="rect">
            <a:avLst/>
          </a:prstGeom>
        </p:spPr>
      </p:pic>
      <p:pic>
        <p:nvPicPr>
          <p:cNvPr id="12" name="Picture 11">
            <a:extLst>
              <a:ext uri="{FF2B5EF4-FFF2-40B4-BE49-F238E27FC236}">
                <a16:creationId xmlns:a16="http://schemas.microsoft.com/office/drawing/2014/main" id="{E8091CDC-F795-C142-5949-CA0B1C1C7723}"/>
              </a:ext>
            </a:extLst>
          </p:cNvPr>
          <p:cNvPicPr>
            <a:picLocks noChangeAspect="1"/>
          </p:cNvPicPr>
          <p:nvPr/>
        </p:nvPicPr>
        <p:blipFill>
          <a:blip r:embed="rId4"/>
          <a:stretch>
            <a:fillRect/>
          </a:stretch>
        </p:blipFill>
        <p:spPr>
          <a:xfrm>
            <a:off x="5420398" y="4393809"/>
            <a:ext cx="6288346" cy="2133600"/>
          </a:xfrm>
          <a:prstGeom prst="rect">
            <a:avLst/>
          </a:prstGeom>
        </p:spPr>
      </p:pic>
      <p:pic>
        <p:nvPicPr>
          <p:cNvPr id="14" name="Picture 13">
            <a:extLst>
              <a:ext uri="{FF2B5EF4-FFF2-40B4-BE49-F238E27FC236}">
                <a16:creationId xmlns:a16="http://schemas.microsoft.com/office/drawing/2014/main" id="{2F303CF2-817E-1463-B7DE-D1E39E421386}"/>
              </a:ext>
            </a:extLst>
          </p:cNvPr>
          <p:cNvPicPr>
            <a:picLocks noChangeAspect="1"/>
          </p:cNvPicPr>
          <p:nvPr/>
        </p:nvPicPr>
        <p:blipFill>
          <a:blip r:embed="rId5"/>
          <a:stretch>
            <a:fillRect/>
          </a:stretch>
        </p:blipFill>
        <p:spPr>
          <a:xfrm>
            <a:off x="5165743" y="1492498"/>
            <a:ext cx="6909417" cy="2469902"/>
          </a:xfrm>
          <a:prstGeom prst="rect">
            <a:avLst/>
          </a:prstGeom>
        </p:spPr>
      </p:pic>
      <p:sp>
        <p:nvSpPr>
          <p:cNvPr id="4" name="Rectangle 3">
            <a:extLst>
              <a:ext uri="{FF2B5EF4-FFF2-40B4-BE49-F238E27FC236}">
                <a16:creationId xmlns:a16="http://schemas.microsoft.com/office/drawing/2014/main" id="{C8D7359B-3633-86F5-270C-9DF2A74E1A9E}"/>
              </a:ext>
            </a:extLst>
          </p:cNvPr>
          <p:cNvSpPr/>
          <p:nvPr/>
        </p:nvSpPr>
        <p:spPr>
          <a:xfrm>
            <a:off x="3200400" y="652740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563284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r>
              <a:rPr lang="en-US" sz="3200" b="1" dirty="0"/>
              <a:t>Gantt Chart</a:t>
            </a:r>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pPr marL="0" indent="0">
              <a:buNone/>
            </a:pPr>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pic>
        <p:nvPicPr>
          <p:cNvPr id="4" name="Content Placeholder 3">
            <a:extLst>
              <a:ext uri="{FF2B5EF4-FFF2-40B4-BE49-F238E27FC236}">
                <a16:creationId xmlns:a16="http://schemas.microsoft.com/office/drawing/2014/main" id="{7DCC8B6B-E183-6E4E-8109-5A620456BF3B}"/>
              </a:ext>
            </a:extLst>
          </p:cNvPr>
          <p:cNvPicPr>
            <a:picLocks noChangeAspect="1"/>
          </p:cNvPicPr>
          <p:nvPr/>
        </p:nvPicPr>
        <p:blipFill>
          <a:blip r:embed="rId2"/>
          <a:stretch>
            <a:fillRect/>
          </a:stretch>
        </p:blipFill>
        <p:spPr>
          <a:xfrm>
            <a:off x="838199" y="1143000"/>
            <a:ext cx="10515600" cy="5029636"/>
          </a:xfrm>
          <a:prstGeom prst="rect">
            <a:avLst/>
          </a:prstGeom>
        </p:spPr>
      </p:pic>
      <p:sp>
        <p:nvSpPr>
          <p:cNvPr id="5" name="Rectangle 4">
            <a:extLst>
              <a:ext uri="{FF2B5EF4-FFF2-40B4-BE49-F238E27FC236}">
                <a16:creationId xmlns:a16="http://schemas.microsoft.com/office/drawing/2014/main" id="{BBBCA50F-9658-ECCE-01CB-4079F087D881}"/>
              </a:ext>
            </a:extLst>
          </p:cNvPr>
          <p:cNvSpPr/>
          <p:nvPr/>
        </p:nvSpPr>
        <p:spPr>
          <a:xfrm>
            <a:off x="3276600" y="6457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007456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837924" y="6435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IT20172282</a:t>
            </a:r>
            <a:r>
              <a:rPr kumimoji="0" lang="en-US" sz="1800" b="0" i="0" u="none" strike="noStrike" kern="1200" cap="none" spc="0" normalizeH="0" baseline="0" noProof="0" dirty="0">
                <a:ln>
                  <a:noFill/>
                </a:ln>
                <a:solidFill>
                  <a:prstClr val="black"/>
                </a:solidFill>
                <a:effectLst/>
                <a:uLnTx/>
                <a:uFillTx/>
                <a:latin typeface="Cambria"/>
                <a:ea typeface="+mn-ea"/>
                <a:cs typeface="+mn-cs"/>
              </a:rPr>
              <a:t>   | </a:t>
            </a:r>
            <a:r>
              <a:rPr kumimoji="0" lang="en-US" sz="1800" b="0" i="0" u="none" strike="noStrike" kern="1200" cap="none" spc="0" normalizeH="0" baseline="0" noProof="0" dirty="0" err="1">
                <a:ln>
                  <a:noFill/>
                </a:ln>
                <a:solidFill>
                  <a:prstClr val="black"/>
                </a:solidFill>
                <a:effectLst/>
                <a:uLnTx/>
                <a:uFillTx/>
                <a:latin typeface="Cambria"/>
                <a:ea typeface="+mn-ea"/>
                <a:cs typeface="+mn-cs"/>
              </a:rPr>
              <a:t>Yasuththara</a:t>
            </a:r>
            <a:r>
              <a:rPr kumimoji="0" lang="en-US" sz="1800" b="0" i="0" u="none" strike="noStrike" kern="1200" cap="none" spc="0" normalizeH="0" baseline="0" noProof="0" dirty="0">
                <a:ln>
                  <a:noFill/>
                </a:ln>
                <a:solidFill>
                  <a:prstClr val="black"/>
                </a:solidFill>
                <a:effectLst/>
                <a:uLnTx/>
                <a:uFillTx/>
                <a:latin typeface="Cambria"/>
                <a:ea typeface="+mn-ea"/>
                <a:cs typeface="+mn-cs"/>
              </a:rPr>
              <a:t> B.G.V  |   R24-102</a:t>
            </a: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56951"/>
            <a:ext cx="11684000" cy="111637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Adobe Devanagari"/>
                <a:ea typeface="+mj-ea"/>
              </a:rPr>
              <a:t>REFERENCES</a:t>
            </a:r>
            <a:endParaRPr kumimoji="0" lang="en-US" sz="4400" b="0" i="0" u="none" strike="noStrike" kern="1200" cap="none" spc="0" normalizeH="0" baseline="0" noProof="0" dirty="0">
              <a:ln>
                <a:noFill/>
              </a:ln>
              <a:solidFill>
                <a:prstClr val="black"/>
              </a:solidFill>
              <a:effectLst/>
              <a:uLnTx/>
              <a:uFillTx/>
              <a:latin typeface="Adobe Devanagari" pitchFamily="18" charset="0"/>
              <a:ea typeface="+mj-ea"/>
            </a:endParaRPr>
          </a:p>
        </p:txBody>
      </p:sp>
      <p:sp>
        <p:nvSpPr>
          <p:cNvPr id="3" name="Content Placeholder 4">
            <a:extLst>
              <a:ext uri="{FF2B5EF4-FFF2-40B4-BE49-F238E27FC236}">
                <a16:creationId xmlns:a16="http://schemas.microsoft.com/office/drawing/2014/main" id="{47A0416D-DEB4-E356-1619-54FB0496064F}"/>
              </a:ext>
            </a:extLst>
          </p:cNvPr>
          <p:cNvSpPr>
            <a:spLocks noGrp="1"/>
          </p:cNvSpPr>
          <p:nvPr>
            <p:ph idx="1"/>
          </p:nvPr>
        </p:nvSpPr>
        <p:spPr>
          <a:xfrm>
            <a:off x="609599" y="1017639"/>
            <a:ext cx="11273017" cy="5418285"/>
          </a:xfrm>
        </p:spPr>
        <p:txBody>
          <a:bodyPr>
            <a:noAutofit/>
          </a:bodyPr>
          <a:lstStyle/>
          <a:p>
            <a:pPr marL="0" indent="0">
              <a:buNone/>
            </a:pPr>
            <a:r>
              <a:rPr lang="en-US" sz="1400" b="0" i="0" dirty="0">
                <a:effectLst/>
                <a:latin typeface="+mj-lt"/>
              </a:rPr>
              <a:t>[1] M. Pujari, B. P. </a:t>
            </a:r>
            <a:r>
              <a:rPr lang="en-US" sz="1400" b="0" i="0" dirty="0" err="1">
                <a:effectLst/>
                <a:latin typeface="+mj-lt"/>
              </a:rPr>
              <a:t>Cherukuri</a:t>
            </a:r>
            <a:r>
              <a:rPr lang="en-US" sz="1400" b="0" i="0" dirty="0">
                <a:effectLst/>
                <a:latin typeface="+mj-lt"/>
              </a:rPr>
              <a:t>, A. Y. Javaid and W. Sun, "An Approach to Improve the Robustness of Machine Learning based Intrusion Detection System Models Against the </a:t>
            </a:r>
            <a:r>
              <a:rPr lang="en-US" sz="1400" b="0" i="0" dirty="0" err="1">
                <a:effectLst/>
                <a:latin typeface="+mj-lt"/>
              </a:rPr>
              <a:t>Carlini</a:t>
            </a:r>
            <a:r>
              <a:rPr lang="en-US" sz="1400" b="0" i="0" dirty="0">
                <a:effectLst/>
                <a:latin typeface="+mj-lt"/>
              </a:rPr>
              <a:t>-Wagner Attack," 2022 IEEE International Conference on Cyber Security and Resilience (CSR), Rhodes, Greece, 2022, pp. 62-67, </a:t>
            </a:r>
            <a:r>
              <a:rPr lang="en-US" sz="1400" b="0" i="0" dirty="0" err="1">
                <a:effectLst/>
                <a:latin typeface="+mj-lt"/>
              </a:rPr>
              <a:t>doi</a:t>
            </a:r>
            <a:r>
              <a:rPr lang="en-US" sz="1400" b="0" i="0" dirty="0">
                <a:effectLst/>
                <a:latin typeface="+mj-lt"/>
              </a:rPr>
              <a:t>: 10.1109/CSR54599.2022.9850306. </a:t>
            </a:r>
            <a:r>
              <a:rPr lang="en-US" sz="1400" b="0" i="0" dirty="0">
                <a:effectLst/>
                <a:latin typeface="+mj-lt"/>
                <a:hlinkClick r:id="rId2"/>
              </a:rPr>
              <a:t>https://www.researchgate.net/publication/362424253_An_Approach_to_Improve_the_Robustness_of_Machine_Learning_based_Intrusion_Detection_System_Models_Against_the_Carlini-Wagner_Attack</a:t>
            </a:r>
            <a:endParaRPr lang="en-US" sz="1400" b="0" i="0" dirty="0">
              <a:effectLst/>
              <a:latin typeface="+mj-lt"/>
            </a:endParaRPr>
          </a:p>
          <a:p>
            <a:pPr marL="0" indent="0">
              <a:buNone/>
            </a:pPr>
            <a:endParaRPr lang="en-US" sz="1400" dirty="0">
              <a:latin typeface="+mj-lt"/>
            </a:endParaRPr>
          </a:p>
          <a:p>
            <a:pPr marL="0" indent="0">
              <a:buNone/>
            </a:pPr>
            <a:r>
              <a:rPr lang="en-US" sz="1400" b="0" i="0" dirty="0">
                <a:effectLst/>
                <a:latin typeface="+mj-lt"/>
              </a:rPr>
              <a:t>[2] N. </a:t>
            </a:r>
            <a:r>
              <a:rPr lang="en-US" sz="1400" b="0" i="0" dirty="0" err="1">
                <a:effectLst/>
                <a:latin typeface="+mj-lt"/>
              </a:rPr>
              <a:t>Carlini</a:t>
            </a:r>
            <a:r>
              <a:rPr lang="en-US" sz="1400" b="0" i="0" dirty="0">
                <a:effectLst/>
                <a:latin typeface="+mj-lt"/>
              </a:rPr>
              <a:t> and D. Wagner, "Towards Evaluating the Robustness of Neural Networks," in 2017 IEEE Symposium on Security and Privacy (SP), San Jose, CA, USA, 2017 pp. 39-57.doi: 10.1109/SP.2017.49</a:t>
            </a:r>
          </a:p>
          <a:p>
            <a:pPr marL="0" indent="0">
              <a:buNone/>
            </a:pPr>
            <a:r>
              <a:rPr lang="en-US" sz="1400" dirty="0">
                <a:latin typeface="+mj-lt"/>
                <a:hlinkClick r:id="rId3"/>
              </a:rPr>
              <a:t>https://doi.ieeecomputersociety.org/10.1109/SP.2017.49</a:t>
            </a:r>
            <a:endParaRPr lang="en-US" sz="1400" dirty="0">
              <a:latin typeface="+mj-lt"/>
            </a:endParaRPr>
          </a:p>
          <a:p>
            <a:pPr marL="0" indent="0">
              <a:buNone/>
            </a:pPr>
            <a:endParaRPr lang="en-US" sz="1400" dirty="0">
              <a:latin typeface="+mj-lt"/>
            </a:endParaRPr>
          </a:p>
          <a:p>
            <a:pPr marL="0" indent="0">
              <a:buNone/>
            </a:pPr>
            <a:r>
              <a:rPr lang="en-US" sz="1400" b="0" i="0" dirty="0">
                <a:effectLst/>
                <a:latin typeface="+mj-lt"/>
              </a:rPr>
              <a:t>[3] A. Qayyum, J. Qadir, M. Bilal, and A. Al-Fuqaha, “Secure and Robust Machine Learning for Healthcare: A Survey,” IEEE Reviews in Biomedical Engineering, vol. 14, pp. 156–180, 2021, </a:t>
            </a:r>
            <a:r>
              <a:rPr lang="en-US" sz="1400" b="0" i="0" dirty="0" err="1">
                <a:effectLst/>
                <a:latin typeface="+mj-lt"/>
              </a:rPr>
              <a:t>doi</a:t>
            </a:r>
            <a:r>
              <a:rPr lang="en-US" sz="1400" b="0" i="0" dirty="0">
                <a:effectLst/>
                <a:latin typeface="+mj-lt"/>
              </a:rPr>
              <a:t>:</a:t>
            </a:r>
          </a:p>
          <a:p>
            <a:pPr marL="0" indent="0">
              <a:buNone/>
            </a:pPr>
            <a:r>
              <a:rPr lang="en-US" sz="1400" b="0" i="0" dirty="0">
                <a:effectLst/>
                <a:latin typeface="+mj-lt"/>
              </a:rPr>
              <a:t> </a:t>
            </a:r>
            <a:r>
              <a:rPr lang="en-US" sz="1400" b="0" i="0" dirty="0">
                <a:effectLst/>
                <a:latin typeface="+mj-lt"/>
                <a:hlinkClick r:id="rId4"/>
              </a:rPr>
              <a:t>https://doi.org/10.1109/rbme.2020.3013489.https://ieeexplore.ieee.org/stamp/stamp.jsp?arnumber=9153891</a:t>
            </a:r>
            <a:endParaRPr lang="en-US" sz="1400" b="0" i="0" dirty="0">
              <a:effectLst/>
              <a:latin typeface="+mj-lt"/>
            </a:endParaRPr>
          </a:p>
          <a:p>
            <a:pPr marL="0" indent="0">
              <a:buNone/>
            </a:pPr>
            <a:endParaRPr lang="en-US" sz="1400" b="0" i="0" dirty="0">
              <a:effectLst/>
              <a:latin typeface="+mj-lt"/>
            </a:endParaRPr>
          </a:p>
          <a:p>
            <a:pPr marL="0" indent="0">
              <a:buNone/>
            </a:pPr>
            <a:r>
              <a:rPr lang="en-US" sz="1400" dirty="0">
                <a:latin typeface="+mj-lt"/>
              </a:rPr>
              <a:t>[4</a:t>
            </a:r>
            <a:r>
              <a:rPr lang="en-US" sz="1400" dirty="0"/>
              <a:t> ] Evaluating Adversarial Learning on Different Types of Deep Learning-based Intrusion Detection Systems using min-max Optimization </a:t>
            </a:r>
            <a:r>
              <a:rPr lang="en-US" sz="1400" dirty="0">
                <a:latin typeface="+mj-lt"/>
              </a:rPr>
              <a:t>] A. Qayyum, J. Qadir, M. Bilal, and A. Al-Fuqaha, “Secure and Robust Machine Learning for Healthcare: A Survey,” IEEE Reviews in Biomedical Engineering, vol. 14, pp. 156–180, 2021, </a:t>
            </a:r>
            <a:r>
              <a:rPr lang="en-US" sz="1400" dirty="0" err="1">
                <a:latin typeface="+mj-lt"/>
              </a:rPr>
              <a:t>doi</a:t>
            </a:r>
            <a:r>
              <a:rPr lang="en-US" sz="1400" dirty="0">
                <a:latin typeface="+mj-lt"/>
              </a:rPr>
              <a:t>: </a:t>
            </a:r>
            <a:r>
              <a:rPr lang="en-US" sz="1400" dirty="0">
                <a:latin typeface="+mj-lt"/>
                <a:hlinkClick r:id="rId4"/>
              </a:rPr>
              <a:t>https://doi.org/10.1109/rbme.2020.3013489.https://ieeexplore.ieee.org/stamp/stamp.jsp?arnumber=9153891</a:t>
            </a:r>
            <a:endParaRPr lang="en-US" sz="1400" dirty="0">
              <a:latin typeface="+mj-lt"/>
            </a:endParaRPr>
          </a:p>
          <a:p>
            <a:pPr marL="0" indent="0">
              <a:buNone/>
            </a:pPr>
            <a:endParaRPr lang="en-US" sz="1400" dirty="0">
              <a:latin typeface="+mj-lt"/>
            </a:endParaRPr>
          </a:p>
          <a:p>
            <a:pPr marL="0" indent="0">
              <a:buNone/>
            </a:pPr>
            <a:r>
              <a:rPr lang="en-US" sz="1400" dirty="0">
                <a:latin typeface="+mj-lt"/>
              </a:rPr>
              <a:t>[5] R. Khamis, “Evaluating Adversarial Learning on Different Types of Deep Learning-based Intrusion Detection Systems using min-max Optimization.” Accessed: Jan. 15, 2024. [Online]. Available: </a:t>
            </a:r>
            <a:r>
              <a:rPr lang="en-US" sz="1400" dirty="0">
                <a:latin typeface="+mj-lt"/>
                <a:hlinkClick r:id="rId5"/>
              </a:rPr>
              <a:t>https://www.researchgate.net/publication/361541576_Adversarial_Robust_and_Explainable_Network_Intrusion_Detection_Systems_Based_on_Deep_Learning</a:t>
            </a:r>
            <a:endParaRPr lang="en-US" sz="1400" dirty="0">
              <a:latin typeface="+mj-lt"/>
            </a:endParaRPr>
          </a:p>
          <a:p>
            <a:pPr marL="0" indent="0">
              <a:buNone/>
            </a:pPr>
            <a:endParaRPr lang="en-US" sz="1400" dirty="0">
              <a:latin typeface="+mj-lt"/>
            </a:endParaRPr>
          </a:p>
          <a:p>
            <a:pPr marL="0" indent="0">
              <a:buNone/>
            </a:pPr>
            <a:r>
              <a:rPr lang="en-US" sz="1400" dirty="0">
                <a:latin typeface="+mj-lt"/>
              </a:rPr>
              <a:t>‌</a:t>
            </a: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p:txBody>
      </p:sp>
    </p:spTree>
    <p:extLst>
      <p:ext uri="{BB962C8B-B14F-4D97-AF65-F5344CB8AC3E}">
        <p14:creationId xmlns:p14="http://schemas.microsoft.com/office/powerpoint/2010/main" val="39810250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B86D-A330-5E51-C1D2-6FF2C4EC85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D3BC19E-FEB7-085A-98E3-E17B990C1DF1}"/>
              </a:ext>
            </a:extLst>
          </p:cNvPr>
          <p:cNvSpPr>
            <a:spLocks noGrp="1"/>
          </p:cNvSpPr>
          <p:nvPr>
            <p:ph type="title"/>
          </p:nvPr>
        </p:nvSpPr>
        <p:spPr/>
        <p:txBody>
          <a:bodyPr/>
          <a:lstStyle/>
          <a:p>
            <a:r>
              <a:rPr lang="en-US" dirty="0"/>
              <a:t>IT21027642</a:t>
            </a:r>
            <a:r>
              <a:rPr lang="en-US" sz="4000" dirty="0">
                <a:latin typeface="Adobe Devanagari"/>
              </a:rPr>
              <a:t>|</a:t>
            </a:r>
            <a:r>
              <a:rPr lang="en-US" dirty="0"/>
              <a:t>Bandara </a:t>
            </a:r>
            <a:r>
              <a:rPr lang="pl-PL" dirty="0"/>
              <a:t>W H M T S</a:t>
            </a:r>
            <a:endParaRPr lang="en-US" dirty="0"/>
          </a:p>
        </p:txBody>
      </p:sp>
      <p:sp>
        <p:nvSpPr>
          <p:cNvPr id="6" name="Text Placeholder 5">
            <a:extLst>
              <a:ext uri="{FF2B5EF4-FFF2-40B4-BE49-F238E27FC236}">
                <a16:creationId xmlns:a16="http://schemas.microsoft.com/office/drawing/2014/main" id="{234F4D66-442D-A9C3-9DA5-8379618FB8FB}"/>
              </a:ext>
            </a:extLst>
          </p:cNvPr>
          <p:cNvSpPr>
            <a:spLocks noGrp="1"/>
          </p:cNvSpPr>
          <p:nvPr>
            <p:ph type="body" idx="1"/>
          </p:nvPr>
        </p:nvSpPr>
        <p:spPr/>
        <p:txBody>
          <a:bodyPr/>
          <a:lstStyle/>
          <a:p>
            <a:r>
              <a:rPr lang="en-US" dirty="0"/>
              <a:t>Bachelor of Science (Hons) in Information Technology </a:t>
            </a:r>
          </a:p>
          <a:p>
            <a:r>
              <a:rPr lang="en-US" dirty="0"/>
              <a:t>Specializing in Cyber Security</a:t>
            </a:r>
            <a:endParaRPr lang="en-US" sz="2000" dirty="0"/>
          </a:p>
        </p:txBody>
      </p:sp>
      <p:sp>
        <p:nvSpPr>
          <p:cNvPr id="4" name="Rectangle 3">
            <a:extLst>
              <a:ext uri="{FF2B5EF4-FFF2-40B4-BE49-F238E27FC236}">
                <a16:creationId xmlns:a16="http://schemas.microsoft.com/office/drawing/2014/main" id="{498B2784-402B-1857-8D2A-9F42AD01A410}"/>
              </a:ext>
            </a:extLst>
          </p:cNvPr>
          <p:cNvSpPr/>
          <p:nvPr/>
        </p:nvSpPr>
        <p:spPr>
          <a:xfrm>
            <a:off x="3352800"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a:t>
            </a:r>
            <a:r>
              <a:rPr lang="en-US" sz="1800" dirty="0">
                <a:solidFill>
                  <a:schemeClr val="tx1"/>
                </a:solidFill>
              </a:rPr>
              <a:t>| Bandara W H M T S |  R24 - 102</a:t>
            </a:r>
            <a:endParaRPr lang="en-US" sz="1800" b="0" dirty="0">
              <a:solidFill>
                <a:schemeClr val="tx1"/>
              </a:solidFill>
            </a:endParaRPr>
          </a:p>
        </p:txBody>
      </p:sp>
      <p:pic>
        <p:nvPicPr>
          <p:cNvPr id="9" name="Picture 8" descr="A person in a suit and tie&#10;&#10;Description automatically generated">
            <a:extLst>
              <a:ext uri="{FF2B5EF4-FFF2-40B4-BE49-F238E27FC236}">
                <a16:creationId xmlns:a16="http://schemas.microsoft.com/office/drawing/2014/main" id="{545DE129-BC4F-43AF-0121-EEA2FD8F71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58400" y="145523"/>
            <a:ext cx="2133600" cy="2369077"/>
          </a:xfrm>
          <a:prstGeom prst="rect">
            <a:avLst/>
          </a:prstGeom>
        </p:spPr>
      </p:pic>
    </p:spTree>
    <p:extLst>
      <p:ext uri="{BB962C8B-B14F-4D97-AF65-F5344CB8AC3E}">
        <p14:creationId xmlns:p14="http://schemas.microsoft.com/office/powerpoint/2010/main" val="5903914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447800" y="457200"/>
            <a:ext cx="13639800" cy="9748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latin typeface="Adobe Devanagari"/>
              </a:rPr>
              <a:t>Introduction and Background</a:t>
            </a:r>
            <a:endParaRPr lang="en-US" sz="3600" dirty="0"/>
          </a:p>
        </p:txBody>
      </p:sp>
      <p:sp>
        <p:nvSpPr>
          <p:cNvPr id="9" name="TextBox 8">
            <a:extLst>
              <a:ext uri="{FF2B5EF4-FFF2-40B4-BE49-F238E27FC236}">
                <a16:creationId xmlns:a16="http://schemas.microsoft.com/office/drawing/2014/main" id="{116ACA27-4F10-4C2B-8336-073F6D6EF697}"/>
              </a:ext>
            </a:extLst>
          </p:cNvPr>
          <p:cNvSpPr txBox="1"/>
          <p:nvPr/>
        </p:nvSpPr>
        <p:spPr>
          <a:xfrm>
            <a:off x="1143000" y="1975371"/>
            <a:ext cx="4267200" cy="430887"/>
          </a:xfrm>
          <a:prstGeom prst="rect">
            <a:avLst/>
          </a:prstGeom>
          <a:noFill/>
        </p:spPr>
        <p:txBody>
          <a:bodyPr wrap="square">
            <a:spAutoFit/>
          </a:bodyPr>
          <a:lstStyle/>
          <a:p>
            <a:pPr marL="0" indent="0">
              <a:buNone/>
            </a:pPr>
            <a:r>
              <a:rPr lang="en-US" sz="2200" b="1" dirty="0">
                <a:effectLst/>
                <a:ea typeface="Calibri" panose="020F0502020204030204" pitchFamily="34" charset="0"/>
                <a:cs typeface="Times New Roman" panose="02020603050405020304" pitchFamily="18" charset="0"/>
              </a:rPr>
              <a:t>Brendel &amp; </a:t>
            </a:r>
            <a:r>
              <a:rPr lang="en-US" sz="2200" b="1" dirty="0" err="1">
                <a:effectLst/>
                <a:ea typeface="Calibri" panose="020F0502020204030204" pitchFamily="34" charset="0"/>
                <a:cs typeface="Times New Roman" panose="02020603050405020304" pitchFamily="18" charset="0"/>
              </a:rPr>
              <a:t>Bethge</a:t>
            </a:r>
            <a:r>
              <a:rPr lang="en-US" sz="2200" b="1" dirty="0">
                <a:effectLst/>
                <a:ea typeface="Calibri" panose="020F0502020204030204" pitchFamily="34" charset="0"/>
                <a:cs typeface="Times New Roman" panose="02020603050405020304" pitchFamily="18" charset="0"/>
              </a:rPr>
              <a:t> attack</a:t>
            </a:r>
            <a:endParaRPr lang="en-US" sz="2200" dirty="0"/>
          </a:p>
        </p:txBody>
      </p:sp>
      <p:sp>
        <p:nvSpPr>
          <p:cNvPr id="6" name="TextBox 5">
            <a:extLst>
              <a:ext uri="{FF2B5EF4-FFF2-40B4-BE49-F238E27FC236}">
                <a16:creationId xmlns:a16="http://schemas.microsoft.com/office/drawing/2014/main" id="{97FAB389-E7E0-A984-6986-1EEC6FBD52BB}"/>
              </a:ext>
            </a:extLst>
          </p:cNvPr>
          <p:cNvSpPr txBox="1"/>
          <p:nvPr/>
        </p:nvSpPr>
        <p:spPr>
          <a:xfrm>
            <a:off x="711331" y="2778683"/>
            <a:ext cx="8907623" cy="3325269"/>
          </a:xfrm>
          <a:prstGeom prst="rect">
            <a:avLst/>
          </a:prstGeom>
          <a:noFill/>
        </p:spPr>
        <p:txBody>
          <a:bodyPr wrap="square">
            <a:spAutoFit/>
          </a:bodyPr>
          <a:lstStyle/>
          <a:p>
            <a:pPr marL="342900" marR="0" lvl="0" indent="-342900">
              <a:lnSpc>
                <a:spcPct val="115000"/>
              </a:lnSpc>
              <a:spcBef>
                <a:spcPts val="0"/>
              </a:spcBef>
              <a:spcAft>
                <a:spcPts val="1000"/>
              </a:spcAft>
              <a:buFont typeface="Arial" panose="020B0604020202020204" pitchFamily="34" charset="0"/>
              <a:buChar char="•"/>
            </a:pPr>
            <a:r>
              <a:rPr lang="en-US" kern="100" dirty="0">
                <a:effectLst/>
                <a:latin typeface="+mj-lt"/>
                <a:ea typeface="Calibri" panose="020F0502020204030204" pitchFamily="34" charset="0"/>
                <a:cs typeface="Calibri" panose="020F0502020204030204" pitchFamily="34" charset="0"/>
              </a:rPr>
              <a:t>This attack </a:t>
            </a:r>
            <a:r>
              <a:rPr lang="en-US" kern="100" dirty="0">
                <a:latin typeface="+mj-lt"/>
                <a:ea typeface="Calibri" panose="020F0502020204030204" pitchFamily="34" charset="0"/>
                <a:cs typeface="Calibri" panose="020F0502020204030204" pitchFamily="34" charset="0"/>
              </a:rPr>
              <a:t>makes</a:t>
            </a:r>
            <a:r>
              <a:rPr lang="en-US" kern="100" dirty="0">
                <a:effectLst/>
                <a:latin typeface="+mj-lt"/>
                <a:ea typeface="Calibri" panose="020F0502020204030204" pitchFamily="34" charset="0"/>
                <a:cs typeface="Calibri" panose="020F0502020204030204" pitchFamily="34" charset="0"/>
              </a:rPr>
              <a:t> </a:t>
            </a:r>
            <a:r>
              <a:rPr lang="en-US" kern="100" dirty="0">
                <a:latin typeface="+mj-lt"/>
                <a:ea typeface="Calibri" panose="020F0502020204030204" pitchFamily="34" charset="0"/>
                <a:cs typeface="Calibri" panose="020F0502020204030204" pitchFamily="34" charset="0"/>
              </a:rPr>
              <a:t>small perturbations </a:t>
            </a:r>
            <a:r>
              <a:rPr lang="en-US" kern="100" dirty="0">
                <a:effectLst/>
                <a:latin typeface="+mj-lt"/>
                <a:ea typeface="Calibri" panose="020F0502020204030204" pitchFamily="34" charset="0"/>
                <a:cs typeface="Calibri" panose="020F0502020204030204" pitchFamily="34" charset="0"/>
              </a:rPr>
              <a:t>to </a:t>
            </a:r>
            <a:r>
              <a:rPr lang="en-US" kern="100" dirty="0">
                <a:latin typeface="+mj-lt"/>
                <a:ea typeface="Calibri" panose="020F0502020204030204" pitchFamily="34" charset="0"/>
                <a:cs typeface="Calibri" panose="020F0502020204030204" pitchFamily="34" charset="0"/>
              </a:rPr>
              <a:t>input data</a:t>
            </a:r>
            <a:r>
              <a:rPr lang="en-US" kern="100" dirty="0">
                <a:effectLst/>
                <a:latin typeface="+mj-lt"/>
                <a:ea typeface="Calibri" panose="020F0502020204030204" pitchFamily="34" charset="0"/>
                <a:cs typeface="Calibri" panose="020F0502020204030204" pitchFamily="34" charset="0"/>
              </a:rPr>
              <a:t> </a:t>
            </a:r>
            <a:r>
              <a:rPr lang="en-US" kern="100" dirty="0">
                <a:latin typeface="+mj-lt"/>
                <a:ea typeface="Calibri" panose="020F0502020204030204" pitchFamily="34" charset="0"/>
                <a:cs typeface="Calibri" panose="020F0502020204030204" pitchFamily="34" charset="0"/>
              </a:rPr>
              <a:t>that</a:t>
            </a:r>
            <a:r>
              <a:rPr lang="en-US" kern="100" dirty="0">
                <a:effectLst/>
                <a:latin typeface="+mj-lt"/>
                <a:ea typeface="Calibri" panose="020F0502020204030204" pitchFamily="34" charset="0"/>
                <a:cs typeface="Calibri" panose="020F0502020204030204" pitchFamily="34" charset="0"/>
              </a:rPr>
              <a:t> confuse the model, especially the ones meant to recognize things in images. (Gradient-based approach)</a:t>
            </a:r>
          </a:p>
          <a:p>
            <a:pPr marL="342900" marR="0" lvl="0" indent="-342900">
              <a:lnSpc>
                <a:spcPct val="115000"/>
              </a:lnSpc>
              <a:spcBef>
                <a:spcPts val="0"/>
              </a:spcBef>
              <a:spcAft>
                <a:spcPts val="1000"/>
              </a:spcAft>
              <a:buFont typeface="Arial" panose="020B0604020202020204" pitchFamily="34" charset="0"/>
              <a:buChar char="•"/>
            </a:pPr>
            <a:r>
              <a:rPr lang="en-US" dirty="0">
                <a:latin typeface="+mj-lt"/>
              </a:rPr>
              <a:t>The Brendel &amp; </a:t>
            </a:r>
            <a:r>
              <a:rPr lang="en-US" dirty="0" err="1">
                <a:latin typeface="+mj-lt"/>
              </a:rPr>
              <a:t>Bethge</a:t>
            </a:r>
            <a:r>
              <a:rPr lang="en-US" dirty="0">
                <a:latin typeface="+mj-lt"/>
              </a:rPr>
              <a:t> attack doesn't require correctly classified example. Begins with any that is already adversarial. (Far away from the clean image.)</a:t>
            </a:r>
            <a:endParaRPr lang="en-US" kern="100" dirty="0">
              <a:effectLst/>
              <a:latin typeface="+mj-lt"/>
              <a:ea typeface="Calibri" panose="020F0502020204030204" pitchFamily="34" charset="0"/>
              <a:cs typeface="Calibri" panose="020F0502020204030204" pitchFamily="34" charset="0"/>
            </a:endParaRPr>
          </a:p>
          <a:p>
            <a:pPr marL="342900" marR="0" lvl="0" indent="-342900">
              <a:lnSpc>
                <a:spcPct val="115000"/>
              </a:lnSpc>
              <a:spcBef>
                <a:spcPts val="0"/>
              </a:spcBef>
              <a:spcAft>
                <a:spcPts val="1000"/>
              </a:spcAft>
              <a:buFont typeface="Arial" panose="020B0604020202020204" pitchFamily="34" charset="0"/>
              <a:buChar char="•"/>
            </a:pPr>
            <a:r>
              <a:rPr lang="en-US" dirty="0">
                <a:latin typeface="+mj-lt"/>
              </a:rPr>
              <a:t>The where it first locates the decision boundary via a binary search, then fine-tunes the adversarial example along this boundary to minimize the distance from the original image, maintaining the misclassification.</a:t>
            </a:r>
          </a:p>
          <a:p>
            <a:pPr marL="342900" marR="0" lvl="0" indent="-342900">
              <a:lnSpc>
                <a:spcPct val="115000"/>
              </a:lnSpc>
              <a:spcBef>
                <a:spcPts val="0"/>
              </a:spcBef>
              <a:spcAft>
                <a:spcPts val="1000"/>
              </a:spcAft>
              <a:buFont typeface="Arial" panose="020B0604020202020204" pitchFamily="34" charset="0"/>
              <a:buChar char="•"/>
            </a:pPr>
            <a:r>
              <a:rPr lang="en-US" b="0" i="0" dirty="0">
                <a:effectLst/>
                <a:latin typeface="+mj-lt"/>
              </a:rPr>
              <a:t>The main goal </a:t>
            </a:r>
            <a:r>
              <a:rPr lang="en-US" dirty="0">
                <a:latin typeface="+mj-lt"/>
              </a:rPr>
              <a:t>is to find the minimal perturbation path from misclassify the image while keeping the input visually similar to the original.</a:t>
            </a:r>
            <a:endParaRPr lang="en-US" kern="100" dirty="0">
              <a:effectLst/>
              <a:latin typeface="+mj-lt"/>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F8E71853-5985-E320-857B-0B7AC9EAFC14}"/>
              </a:ext>
            </a:extLst>
          </p:cNvPr>
          <p:cNvPicPr>
            <a:picLocks noChangeAspect="1"/>
          </p:cNvPicPr>
          <p:nvPr/>
        </p:nvPicPr>
        <p:blipFill>
          <a:blip r:embed="rId3"/>
          <a:stretch>
            <a:fillRect/>
          </a:stretch>
        </p:blipFill>
        <p:spPr>
          <a:xfrm>
            <a:off x="6858000" y="1114529"/>
            <a:ext cx="4874690" cy="1781071"/>
          </a:xfrm>
          <a:prstGeom prst="rect">
            <a:avLst/>
          </a:prstGeom>
        </p:spPr>
      </p:pic>
    </p:spTree>
    <p:extLst>
      <p:ext uri="{BB962C8B-B14F-4D97-AF65-F5344CB8AC3E}">
        <p14:creationId xmlns:p14="http://schemas.microsoft.com/office/powerpoint/2010/main" val="24794519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37930" y="920401"/>
            <a:ext cx="11684000" cy="113289"/>
          </a:xfrm>
        </p:spPr>
        <p:txBody>
          <a:bodyPr>
            <a:normAutofit fontScale="90000"/>
          </a:bodyPr>
          <a:lstStyle/>
          <a:p>
            <a:r>
              <a:rPr lang="en-US" sz="4400" b="1" dirty="0">
                <a:latin typeface="Adobe Devanagari"/>
              </a:rPr>
              <a:t>Introduction and Background</a:t>
            </a:r>
            <a:br>
              <a:rPr lang="en-US" sz="4400" dirty="0"/>
            </a:br>
            <a:endParaRPr lang="en-US" b="1" dirty="0">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0"/>
              </a:spcBef>
              <a:spcAft>
                <a:spcPts val="1400"/>
              </a:spcAft>
              <a:buClrTx/>
              <a:buSzTx/>
              <a:buFont typeface="Wingdings" pitchFamily="2" charset="2"/>
              <a:buNone/>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Courier New" pitchFamily="34" charset="0"/>
              <a:buChar char="o"/>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uLnTx/>
              <a:uFillTx/>
              <a:latin typeface="Cambria"/>
              <a:ea typeface="+mn-ea"/>
              <a:cs typeface="+mn-cs"/>
            </a:endParaRPr>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676400" y="1637557"/>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dobe Devanagari" pitchFamily="18" charset="0"/>
                <a:ea typeface="+mj-ea"/>
              </a:rPr>
              <a:t>How does the attack work?</a:t>
            </a:r>
          </a:p>
        </p:txBody>
      </p:sp>
      <p:sp>
        <p:nvSpPr>
          <p:cNvPr id="6" name="TextBox 5">
            <a:extLst>
              <a:ext uri="{FF2B5EF4-FFF2-40B4-BE49-F238E27FC236}">
                <a16:creationId xmlns:a16="http://schemas.microsoft.com/office/drawing/2014/main" id="{97FAB389-E7E0-A984-6986-1EEC6FBD52BB}"/>
              </a:ext>
            </a:extLst>
          </p:cNvPr>
          <p:cNvSpPr txBox="1"/>
          <p:nvPr/>
        </p:nvSpPr>
        <p:spPr>
          <a:xfrm>
            <a:off x="723900" y="2902710"/>
            <a:ext cx="8098971" cy="3257302"/>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US" dirty="0">
                <a:solidFill>
                  <a:srgbClr val="0D0D0D"/>
                </a:solidFill>
                <a:latin typeface="Söhne"/>
              </a:rPr>
              <a:t>A</a:t>
            </a:r>
            <a:r>
              <a:rPr lang="en-US" b="0" i="0" dirty="0">
                <a:solidFill>
                  <a:srgbClr val="0D0D0D"/>
                </a:solidFill>
                <a:effectLst/>
                <a:latin typeface="Söhne"/>
              </a:rPr>
              <a:t>ttack begins far from </a:t>
            </a:r>
            <a:r>
              <a:rPr lang="en-US" dirty="0">
                <a:solidFill>
                  <a:srgbClr val="0D0D0D"/>
                </a:solidFill>
                <a:latin typeface="Söhne"/>
              </a:rPr>
              <a:t>the original image</a:t>
            </a:r>
            <a:r>
              <a:rPr lang="en-US" b="0" i="0" dirty="0">
                <a:solidFill>
                  <a:srgbClr val="0D0D0D"/>
                </a:solidFill>
                <a:effectLst/>
                <a:latin typeface="Söhne"/>
              </a:rPr>
              <a:t>, already </a:t>
            </a:r>
            <a:r>
              <a:rPr lang="en-US" dirty="0">
                <a:solidFill>
                  <a:srgbClr val="0D0D0D"/>
                </a:solidFill>
                <a:latin typeface="Söhne"/>
              </a:rPr>
              <a:t>in</a:t>
            </a:r>
            <a:r>
              <a:rPr lang="en-US" b="0" i="0" dirty="0">
                <a:solidFill>
                  <a:srgbClr val="0D0D0D"/>
                </a:solidFill>
                <a:effectLst/>
                <a:latin typeface="Söhne"/>
              </a:rPr>
              <a:t> adversarial state. </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US" b="0" i="0" dirty="0">
                <a:solidFill>
                  <a:srgbClr val="0D0D0D"/>
                </a:solidFill>
                <a:effectLst/>
                <a:latin typeface="Söhne"/>
              </a:rPr>
              <a:t>It then conducts a binary search to navigate from this adversarial starting point to the decision boundary. where the model’s output changes from one class to another.</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u="none" strike="noStrike" kern="100" cap="none" spc="0" normalizeH="0" baseline="0" noProof="0" dirty="0">
                <a:ln>
                  <a:noFill/>
                </a:ln>
                <a:solidFill>
                  <a:srgbClr val="0D0D0D"/>
                </a:solidFill>
                <a:uLnTx/>
                <a:uFillTx/>
                <a:latin typeface="Söhne"/>
                <a:ea typeface="Aptos" panose="020B0004020202020204" pitchFamily="34" charset="0"/>
                <a:cs typeface="Latha" panose="020B0604020202020204" pitchFamily="34" charset="0"/>
              </a:rPr>
              <a:t>Once near the decision boundary</a:t>
            </a:r>
            <a:r>
              <a:rPr lang="en-US" kern="100" dirty="0">
                <a:solidFill>
                  <a:srgbClr val="0D0D0D"/>
                </a:solidFill>
                <a:latin typeface="Söhne"/>
                <a:ea typeface="Aptos" panose="020B0004020202020204" pitchFamily="34" charset="0"/>
                <a:cs typeface="Latha" panose="020B0604020202020204" pitchFamily="34" charset="0"/>
              </a:rPr>
              <a:t>,the attack then moves along this boundary.(Reduce the visibility of the alternations)</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b="0" i="0" u="none" strike="noStrike" kern="100" cap="none" spc="0" normalizeH="0" baseline="0" noProof="0" dirty="0">
                <a:ln>
                  <a:noFill/>
                </a:ln>
                <a:solidFill>
                  <a:srgbClr val="0D0D0D"/>
                </a:solidFill>
                <a:effectLst/>
                <a:uLnTx/>
                <a:uFillTx/>
                <a:latin typeface="Söhne"/>
                <a:ea typeface="Aptos" panose="020B0004020202020204" pitchFamily="34" charset="0"/>
                <a:cs typeface="Latha" panose="020B0604020202020204" pitchFamily="34" charset="0"/>
              </a:rPr>
              <a:t>Next solves a constrained optimization problem to keep valid inputs and use trust radius to limit the size of perturbation. (small and controlled)</a:t>
            </a:r>
            <a:endPar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a:p>
            <a:pPr marL="342900" marR="0" lvl="0" indent="-3429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lang="en-US" b="0" i="0" dirty="0">
                <a:solidFill>
                  <a:srgbClr val="0D0D0D"/>
                </a:solidFill>
                <a:effectLst/>
                <a:latin typeface="Söhne"/>
              </a:rPr>
              <a:t>The main objective is to make the smallest possible adjustments to the adversarial example to maintain the misclassification.</a:t>
            </a:r>
            <a:endParaRPr kumimoji="0" lang="en-US"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p:txBody>
      </p:sp>
      <p:pic>
        <p:nvPicPr>
          <p:cNvPr id="11" name="Picture 10">
            <a:extLst>
              <a:ext uri="{FF2B5EF4-FFF2-40B4-BE49-F238E27FC236}">
                <a16:creationId xmlns:a16="http://schemas.microsoft.com/office/drawing/2014/main" id="{FB90BA68-7516-CFEE-6824-6223BA714C54}"/>
              </a:ext>
            </a:extLst>
          </p:cNvPr>
          <p:cNvPicPr>
            <a:picLocks noChangeAspect="1"/>
          </p:cNvPicPr>
          <p:nvPr/>
        </p:nvPicPr>
        <p:blipFill>
          <a:blip r:embed="rId2"/>
          <a:stretch>
            <a:fillRect/>
          </a:stretch>
        </p:blipFill>
        <p:spPr>
          <a:xfrm>
            <a:off x="5562600" y="875586"/>
            <a:ext cx="6046423" cy="1893403"/>
          </a:xfrm>
          <a:prstGeom prst="rect">
            <a:avLst/>
          </a:prstGeom>
        </p:spPr>
      </p:pic>
    </p:spTree>
    <p:extLst>
      <p:ext uri="{BB962C8B-B14F-4D97-AF65-F5344CB8AC3E}">
        <p14:creationId xmlns:p14="http://schemas.microsoft.com/office/powerpoint/2010/main" val="11577734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Question</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Rectangle: Rounded Corners 6">
            <a:extLst>
              <a:ext uri="{FF2B5EF4-FFF2-40B4-BE49-F238E27FC236}">
                <a16:creationId xmlns:a16="http://schemas.microsoft.com/office/drawing/2014/main" id="{B1074D01-6634-4D61-F522-D00FAA47E108}"/>
              </a:ext>
            </a:extLst>
          </p:cNvPr>
          <p:cNvSpPr/>
          <p:nvPr/>
        </p:nvSpPr>
        <p:spPr>
          <a:xfrm>
            <a:off x="3143794" y="1422277"/>
            <a:ext cx="8453120" cy="4694238"/>
          </a:xfrm>
          <a:prstGeom prst="roundRect">
            <a:avLst/>
          </a:prstGeom>
          <a:ln w="41275"/>
        </p:spPr>
        <p:style>
          <a:lnRef idx="2">
            <a:schemeClr val="dk1"/>
          </a:lnRef>
          <a:fillRef idx="1">
            <a:schemeClr val="lt1"/>
          </a:fillRef>
          <a:effectRef idx="0">
            <a:schemeClr val="dk1"/>
          </a:effectRef>
          <a:fontRef idx="minor">
            <a:schemeClr val="dk1"/>
          </a:fontRef>
        </p:style>
        <p:txBody>
          <a:bodyPr rtlCol="0" anchor="t"/>
          <a:lstStyle/>
          <a:p>
            <a:endParaRPr lang="en-US" sz="3200" dirty="0"/>
          </a:p>
          <a:p>
            <a:pPr marL="457200" indent="-457200">
              <a:buFont typeface="Arial" panose="020B0604020202020204" pitchFamily="34" charset="0"/>
              <a:buChar char="•"/>
            </a:pPr>
            <a:r>
              <a:rPr lang="en-US" sz="3200" dirty="0">
                <a:latin typeface="+mj-lt"/>
              </a:rPr>
              <a:t>How to attack a disease prediction Model with Tabular data using </a:t>
            </a:r>
            <a:r>
              <a:rPr lang="en-US" sz="3200" dirty="0">
                <a:latin typeface="+mj-lt"/>
                <a:cs typeface="Lao UI" panose="020B0502040204020203" pitchFamily="34" charset="0"/>
              </a:rPr>
              <a:t>Brendel &amp; </a:t>
            </a:r>
            <a:r>
              <a:rPr lang="en-US" sz="3200" dirty="0" err="1">
                <a:latin typeface="+mj-lt"/>
                <a:cs typeface="Lao UI" panose="020B0502040204020203" pitchFamily="34" charset="0"/>
              </a:rPr>
              <a:t>Bethge</a:t>
            </a:r>
            <a:r>
              <a:rPr lang="en-US" sz="3200" dirty="0">
                <a:latin typeface="+mj-lt"/>
                <a:cs typeface="Lao UI" panose="020B0502040204020203" pitchFamily="34" charset="0"/>
              </a:rPr>
              <a:t> </a:t>
            </a:r>
            <a:r>
              <a:rPr lang="en-US" sz="3200" dirty="0">
                <a:latin typeface="+mj-lt"/>
              </a:rPr>
              <a:t>Attack?</a:t>
            </a:r>
          </a:p>
          <a:p>
            <a:pPr marL="457200" indent="-457200">
              <a:buFont typeface="Arial" panose="020B0604020202020204" pitchFamily="34" charset="0"/>
              <a:buChar char="•"/>
            </a:pPr>
            <a:r>
              <a:rPr lang="en-US" sz="3200" dirty="0">
                <a:latin typeface="+mj-lt"/>
              </a:rPr>
              <a:t>How to make the Model robust against </a:t>
            </a:r>
            <a:r>
              <a:rPr lang="en-US" sz="3200" dirty="0">
                <a:latin typeface="+mj-lt"/>
                <a:cs typeface="Lao UI" panose="020B0502040204020203" pitchFamily="34" charset="0"/>
              </a:rPr>
              <a:t>Brendel &amp; </a:t>
            </a:r>
            <a:r>
              <a:rPr lang="en-US" sz="3200" dirty="0" err="1">
                <a:latin typeface="+mj-lt"/>
                <a:cs typeface="Lao UI" panose="020B0502040204020203" pitchFamily="34" charset="0"/>
              </a:rPr>
              <a:t>Bethge</a:t>
            </a:r>
            <a:r>
              <a:rPr lang="en-US" sz="3200" dirty="0">
                <a:latin typeface="+mj-lt"/>
                <a:cs typeface="Lao UI" panose="020B0502040204020203" pitchFamily="34" charset="0"/>
              </a:rPr>
              <a:t> </a:t>
            </a:r>
            <a:r>
              <a:rPr lang="en-US" sz="3200" dirty="0">
                <a:latin typeface="+mj-lt"/>
              </a:rPr>
              <a:t>Attack?</a:t>
            </a:r>
          </a:p>
        </p:txBody>
      </p:sp>
      <p:pic>
        <p:nvPicPr>
          <p:cNvPr id="1028" name="Picture 4">
            <a:extLst>
              <a:ext uri="{FF2B5EF4-FFF2-40B4-BE49-F238E27FC236}">
                <a16:creationId xmlns:a16="http://schemas.microsoft.com/office/drawing/2014/main" id="{C6D4BAB2-A181-30F1-6C24-5D0D94B407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397" r="61722" b="-16397"/>
          <a:stretch/>
        </p:blipFill>
        <p:spPr bwMode="auto">
          <a:xfrm>
            <a:off x="391884" y="2107283"/>
            <a:ext cx="2369911"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6357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819400" y="533400"/>
            <a:ext cx="11684000" cy="792162"/>
          </a:xfrm>
        </p:spPr>
        <p:txBody>
          <a:bodyPr>
            <a:normAutofit/>
          </a:bodyPr>
          <a:lstStyle/>
          <a:p>
            <a:r>
              <a:rPr lang="en-US" b="1" dirty="0">
                <a:effectLst>
                  <a:outerShdw blurRad="38100" dist="38100" dir="2700000" algn="tl">
                    <a:srgbClr val="000000">
                      <a:alpha val="43137"/>
                    </a:srgbClr>
                  </a:outerShdw>
                </a:effectLst>
                <a:latin typeface="Adobe Devanagari"/>
              </a:rPr>
              <a:t>Main</a:t>
            </a:r>
            <a:r>
              <a:rPr lang="en-US" sz="4000" b="1" dirty="0">
                <a:effectLst>
                  <a:outerShdw blurRad="38100" dist="38100" dir="2700000" algn="tl">
                    <a:srgbClr val="000000">
                      <a:alpha val="43137"/>
                    </a:srgbClr>
                  </a:outerShdw>
                </a:effectLst>
                <a:latin typeface="Adobe Devanagari"/>
              </a:rPr>
              <a:t> Objective</a:t>
            </a:r>
            <a:endParaRPr lang="en-US" sz="4000" dirty="0">
              <a:effectLst>
                <a:outerShdw blurRad="38100" dist="38100" dir="2700000" algn="tl">
                  <a:srgbClr val="000000">
                    <a:alpha val="43137"/>
                  </a:srgbClr>
                </a:outerShdw>
              </a:effectLst>
            </a:endParaRP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61591" y="1524000"/>
            <a:ext cx="11468817" cy="1219200"/>
          </a:xfrm>
        </p:spPr>
        <p:txBody>
          <a:bodyPr>
            <a:noAutofit/>
          </a:bodyPr>
          <a:lstStyle/>
          <a:p>
            <a:pPr marL="457200" lvl="1" indent="0">
              <a:buNone/>
            </a:pPr>
            <a:r>
              <a:rPr lang="en-US" sz="2400" dirty="0">
                <a:solidFill>
                  <a:srgbClr val="0D0D0D"/>
                </a:solidFill>
              </a:rPr>
              <a:t>To e</a:t>
            </a:r>
            <a:r>
              <a:rPr lang="en-US" sz="2400" b="0" i="0" dirty="0">
                <a:solidFill>
                  <a:srgbClr val="0D0D0D"/>
                </a:solidFill>
                <a:effectLst/>
              </a:rPr>
              <a:t>nhance the </a:t>
            </a:r>
            <a:r>
              <a:rPr lang="en-US" sz="2400" dirty="0">
                <a:solidFill>
                  <a:srgbClr val="0D0D0D"/>
                </a:solidFill>
              </a:rPr>
              <a:t>strength</a:t>
            </a:r>
            <a:r>
              <a:rPr lang="en-US" sz="2400" b="0" i="0" dirty="0">
                <a:solidFill>
                  <a:srgbClr val="0D0D0D"/>
                </a:solidFill>
                <a:effectLst/>
              </a:rPr>
              <a:t> of the tabular data-based disease prediction model against the Brendel &amp; </a:t>
            </a:r>
            <a:r>
              <a:rPr lang="en-US" sz="2400" b="0" i="0" dirty="0" err="1">
                <a:solidFill>
                  <a:srgbClr val="0D0D0D"/>
                </a:solidFill>
                <a:effectLst/>
              </a:rPr>
              <a:t>Bethge</a:t>
            </a:r>
            <a:r>
              <a:rPr lang="en-US" sz="2400" b="0" i="0" dirty="0">
                <a:solidFill>
                  <a:srgbClr val="0D0D0D"/>
                </a:solidFill>
                <a:effectLst/>
              </a:rPr>
              <a:t> attack.</a:t>
            </a:r>
          </a:p>
        </p:txBody>
      </p:sp>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2" name="Title 4">
            <a:extLst>
              <a:ext uri="{FF2B5EF4-FFF2-40B4-BE49-F238E27FC236}">
                <a16:creationId xmlns:a16="http://schemas.microsoft.com/office/drawing/2014/main" id="{9D0D9060-E904-B3E5-5467-F65FACE0990C}"/>
              </a:ext>
            </a:extLst>
          </p:cNvPr>
          <p:cNvSpPr txBox="1">
            <a:spLocks/>
          </p:cNvSpPr>
          <p:nvPr/>
        </p:nvSpPr>
        <p:spPr>
          <a:xfrm>
            <a:off x="-2743200" y="2620273"/>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latin typeface="Adobe Devanagari"/>
              </a:rPr>
              <a:t>Sub Objectives</a:t>
            </a:r>
            <a:endParaRPr lang="en-US" dirty="0">
              <a:effectLst>
                <a:outerShdw blurRad="38100" dist="38100" dir="2700000" algn="tl">
                  <a:srgbClr val="000000">
                    <a:alpha val="43137"/>
                  </a:srgbClr>
                </a:outerShdw>
              </a:effectLst>
            </a:endParaRPr>
          </a:p>
        </p:txBody>
      </p:sp>
      <p:sp>
        <p:nvSpPr>
          <p:cNvPr id="3" name="Content Placeholder 5">
            <a:extLst>
              <a:ext uri="{FF2B5EF4-FFF2-40B4-BE49-F238E27FC236}">
                <a16:creationId xmlns:a16="http://schemas.microsoft.com/office/drawing/2014/main" id="{2E1437EC-9F01-2000-107C-8C0E370291E2}"/>
              </a:ext>
            </a:extLst>
          </p:cNvPr>
          <p:cNvSpPr txBox="1">
            <a:spLocks/>
          </p:cNvSpPr>
          <p:nvPr/>
        </p:nvSpPr>
        <p:spPr>
          <a:xfrm>
            <a:off x="533400" y="3408219"/>
            <a:ext cx="11421806" cy="416790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buFont typeface="+mj-lt"/>
              <a:buAutoNum type="arabicPeriod"/>
            </a:pPr>
            <a:r>
              <a:rPr lang="en-US" sz="2400" b="0" i="0" dirty="0">
                <a:solidFill>
                  <a:srgbClr val="0D0D0D"/>
                </a:solidFill>
                <a:effectLst/>
              </a:rPr>
              <a:t>Develop a neural network for disease prediction with high accuracy and subject it to the Brendel &amp; </a:t>
            </a:r>
            <a:r>
              <a:rPr lang="en-US" sz="2400" b="0" i="0" dirty="0" err="1">
                <a:solidFill>
                  <a:srgbClr val="0D0D0D"/>
                </a:solidFill>
                <a:effectLst/>
              </a:rPr>
              <a:t>Bethge</a:t>
            </a:r>
            <a:r>
              <a:rPr lang="en-US" sz="2400" b="0" i="0" dirty="0">
                <a:solidFill>
                  <a:srgbClr val="0D0D0D"/>
                </a:solidFill>
                <a:effectLst/>
              </a:rPr>
              <a:t> attack for evaluation.</a:t>
            </a:r>
          </a:p>
          <a:p>
            <a:pPr algn="l">
              <a:buFont typeface="+mj-lt"/>
              <a:buAutoNum type="arabicPeriod"/>
            </a:pPr>
            <a:r>
              <a:rPr lang="en-US" sz="2400" b="0" i="0" dirty="0">
                <a:solidFill>
                  <a:srgbClr val="0D0D0D"/>
                </a:solidFill>
                <a:effectLst/>
              </a:rPr>
              <a:t>Identify and apply defense strategies to protect the model from the attack and enhance the robustness of the model.</a:t>
            </a:r>
          </a:p>
          <a:p>
            <a:pPr algn="l">
              <a:buFont typeface="+mj-lt"/>
              <a:buAutoNum type="arabicPeriod"/>
            </a:pPr>
            <a:r>
              <a:rPr lang="en-US" sz="2400" b="0" i="0" dirty="0">
                <a:solidFill>
                  <a:srgbClr val="0D0D0D"/>
                </a:solidFill>
                <a:effectLst/>
              </a:rPr>
              <a:t>Build a system that can analyze a user-provided model for these attacks and recommend strategies to improve its robustness.</a:t>
            </a:r>
          </a:p>
          <a:p>
            <a:pPr marL="457200" lvl="1" indent="0">
              <a:buFont typeface="Wingdings" pitchFamily="2" charset="2"/>
              <a:buNone/>
            </a:pPr>
            <a:endParaRPr lang="en-US" sz="2000" dirty="0">
              <a:ea typeface="Cambria"/>
            </a:endParaRPr>
          </a:p>
        </p:txBody>
      </p:sp>
    </p:spTree>
    <p:extLst>
      <p:ext uri="{BB962C8B-B14F-4D97-AF65-F5344CB8AC3E}">
        <p14:creationId xmlns:p14="http://schemas.microsoft.com/office/powerpoint/2010/main" val="316909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9F080-0780-4554-8055-A289E0D4EDA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9" name="Title 4">
            <a:extLst>
              <a:ext uri="{FF2B5EF4-FFF2-40B4-BE49-F238E27FC236}">
                <a16:creationId xmlns:a16="http://schemas.microsoft.com/office/drawing/2014/main" id="{D2FBF845-7A65-278F-0CE3-6E249177FA97}"/>
              </a:ext>
            </a:extLst>
          </p:cNvPr>
          <p:cNvSpPr>
            <a:spLocks noGrp="1"/>
          </p:cNvSpPr>
          <p:nvPr>
            <p:ph type="title"/>
          </p:nvPr>
        </p:nvSpPr>
        <p:spPr>
          <a:xfrm>
            <a:off x="3458965" y="304800"/>
            <a:ext cx="10854336" cy="2008240"/>
          </a:xfrm>
        </p:spPr>
        <p:txBody>
          <a:bodyPr>
            <a:normAutofit/>
          </a:bodyPr>
          <a:lstStyle/>
          <a:p>
            <a:pPr algn="l"/>
            <a:r>
              <a:rPr lang="en-US" b="1" dirty="0"/>
              <a:t>Research Methodology</a:t>
            </a:r>
            <a:br>
              <a:rPr lang="en-US" dirty="0"/>
            </a:br>
            <a:endParaRPr lang="en-US" dirty="0"/>
          </a:p>
        </p:txBody>
      </p:sp>
      <p:sp>
        <p:nvSpPr>
          <p:cNvPr id="10" name="Text Placeholder 5">
            <a:extLst>
              <a:ext uri="{FF2B5EF4-FFF2-40B4-BE49-F238E27FC236}">
                <a16:creationId xmlns:a16="http://schemas.microsoft.com/office/drawing/2014/main" id="{14F6E303-D5CB-4976-4E7B-32E366FCC90F}"/>
              </a:ext>
            </a:extLst>
          </p:cNvPr>
          <p:cNvSpPr txBox="1">
            <a:spLocks/>
          </p:cNvSpPr>
          <p:nvPr/>
        </p:nvSpPr>
        <p:spPr>
          <a:xfrm>
            <a:off x="722671" y="2020529"/>
            <a:ext cx="10603613" cy="41442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chemeClr val="tx1">
                    <a:lumMod val="95000"/>
                    <a:lumOff val="5000"/>
                  </a:schemeClr>
                </a:solidFill>
              </a:rPr>
              <a:t>System Diagram</a:t>
            </a:r>
          </a:p>
          <a:p>
            <a:pPr marL="342900" indent="-342900">
              <a:buFont typeface="Arial" panose="020B0604020202020204" pitchFamily="34" charset="0"/>
              <a:buChar char="•"/>
            </a:pPr>
            <a:r>
              <a:rPr lang="en-US" sz="2400" dirty="0">
                <a:solidFill>
                  <a:schemeClr val="tx1">
                    <a:lumMod val="95000"/>
                    <a:lumOff val="5000"/>
                  </a:schemeClr>
                </a:solidFill>
              </a:rPr>
              <a:t>Technologies</a:t>
            </a:r>
          </a:p>
          <a:p>
            <a:pPr marL="342900" indent="-342900">
              <a:buFont typeface="Arial" panose="020B0604020202020204" pitchFamily="34" charset="0"/>
              <a:buChar char="•"/>
            </a:pPr>
            <a:r>
              <a:rPr lang="en-US" sz="2400" dirty="0">
                <a:solidFill>
                  <a:schemeClr val="tx1">
                    <a:lumMod val="95000"/>
                    <a:lumOff val="5000"/>
                  </a:schemeClr>
                </a:solidFill>
              </a:rPr>
              <a:t>Techniques</a:t>
            </a:r>
          </a:p>
          <a:p>
            <a:pPr marL="342900" indent="-342900">
              <a:buFont typeface="Arial" panose="020B0604020202020204" pitchFamily="34" charset="0"/>
              <a:buChar char="•"/>
            </a:pPr>
            <a:r>
              <a:rPr lang="en-US" sz="2400" dirty="0">
                <a:solidFill>
                  <a:schemeClr val="tx1">
                    <a:lumMod val="95000"/>
                    <a:lumOff val="5000"/>
                  </a:schemeClr>
                </a:solidFill>
              </a:rPr>
              <a:t>Requirements</a:t>
            </a:r>
          </a:p>
          <a:p>
            <a:pPr marL="342900" indent="-342900">
              <a:buFont typeface="Arial" panose="020B0604020202020204" pitchFamily="34" charset="0"/>
              <a:buChar char="•"/>
            </a:pPr>
            <a:r>
              <a:rPr lang="en-US" sz="2400" dirty="0">
                <a:solidFill>
                  <a:schemeClr val="tx1">
                    <a:lumMod val="95000"/>
                    <a:lumOff val="5000"/>
                  </a:schemeClr>
                </a:solidFill>
              </a:rPr>
              <a:t>Work Breakdown Structure / Gantt Chart</a:t>
            </a:r>
          </a:p>
        </p:txBody>
      </p:sp>
      <p:pic>
        <p:nvPicPr>
          <p:cNvPr id="3" name="Picture 2" descr="A light bulb with colorful arrows around it&#10;&#10;Description automatically generated">
            <a:extLst>
              <a:ext uri="{FF2B5EF4-FFF2-40B4-BE49-F238E27FC236}">
                <a16:creationId xmlns:a16="http://schemas.microsoft.com/office/drawing/2014/main" id="{6E751BA4-BC43-EBB6-1CF2-ED57D4EA4BF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44000" y="2020529"/>
            <a:ext cx="1607111" cy="2389239"/>
          </a:xfrm>
          <a:prstGeom prst="rect">
            <a:avLst/>
          </a:prstGeom>
        </p:spPr>
      </p:pic>
    </p:spTree>
    <p:extLst>
      <p:ext uri="{BB962C8B-B14F-4D97-AF65-F5344CB8AC3E}">
        <p14:creationId xmlns:p14="http://schemas.microsoft.com/office/powerpoint/2010/main" val="29201969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9" name="Rectangle 8">
            <a:extLst>
              <a:ext uri="{FF2B5EF4-FFF2-40B4-BE49-F238E27FC236}">
                <a16:creationId xmlns:a16="http://schemas.microsoft.com/office/drawing/2014/main" id="{7E3742AE-8CAD-B19B-830F-BE6B3F4CB945}"/>
              </a:ext>
            </a:extLst>
          </p:cNvPr>
          <p:cNvSpPr/>
          <p:nvPr/>
        </p:nvSpPr>
        <p:spPr>
          <a:xfrm>
            <a:off x="1167447" y="1422277"/>
            <a:ext cx="9857105" cy="4812268"/>
          </a:xfrm>
          <a:prstGeom prst="rect">
            <a:avLst/>
          </a:prstGeom>
          <a:ln w="38100">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t"/>
          <a:lstStyle/>
          <a:p>
            <a:pPr>
              <a:buFont typeface="Arial" panose="020B0604020202020204" pitchFamily="34" charset="0"/>
              <a:buChar char="•"/>
            </a:pPr>
            <a:r>
              <a:rPr lang="en-US" sz="3200" b="0" i="0" dirty="0">
                <a:solidFill>
                  <a:srgbClr val="0D0D0D"/>
                </a:solidFill>
                <a:effectLst/>
                <a:latin typeface="Söhne"/>
              </a:rPr>
              <a:t> Recent </a:t>
            </a:r>
            <a:r>
              <a:rPr lang="en-US" sz="3200" b="1" dirty="0">
                <a:effectLst/>
                <a:ea typeface="Calibri" panose="020F0502020204030204" pitchFamily="34" charset="0"/>
                <a:cs typeface="Times New Roman" panose="02020603050405020304" pitchFamily="18" charset="0"/>
              </a:rPr>
              <a:t>Brendel &amp; </a:t>
            </a:r>
            <a:r>
              <a:rPr lang="en-US" sz="3200" b="1" dirty="0" err="1">
                <a:effectLst/>
                <a:ea typeface="Calibri" panose="020F0502020204030204" pitchFamily="34" charset="0"/>
                <a:cs typeface="Times New Roman" panose="02020603050405020304" pitchFamily="18" charset="0"/>
              </a:rPr>
              <a:t>Bethge</a:t>
            </a:r>
            <a:r>
              <a:rPr lang="en-US" sz="3200" b="1" dirty="0">
                <a:effectLst/>
                <a:ea typeface="Calibri" panose="020F0502020204030204" pitchFamily="34" charset="0"/>
                <a:cs typeface="Times New Roman" panose="02020603050405020304" pitchFamily="18" charset="0"/>
              </a:rPr>
              <a:t> attack</a:t>
            </a:r>
            <a:r>
              <a:rPr lang="en-US" sz="3200" dirty="0">
                <a:ea typeface="Calibri" panose="020F0502020204030204" pitchFamily="34" charset="0"/>
                <a:cs typeface="Times New Roman" panose="02020603050405020304" pitchFamily="18" charset="0"/>
              </a:rPr>
              <a:t> </a:t>
            </a:r>
            <a:r>
              <a:rPr lang="en-US" sz="3200" b="0" i="0" dirty="0">
                <a:solidFill>
                  <a:srgbClr val="0D0D0D"/>
                </a:solidFill>
                <a:effectLst/>
                <a:latin typeface="Söhne"/>
              </a:rPr>
              <a:t>research primarily targets image classification, neglecting tabular data.</a:t>
            </a:r>
          </a:p>
          <a:p>
            <a:pPr algn="l">
              <a:buFont typeface="Arial" panose="020B0604020202020204" pitchFamily="34" charset="0"/>
              <a:buChar char="•"/>
            </a:pPr>
            <a:endParaRPr lang="en-US" sz="3200" b="0" i="0" dirty="0">
              <a:solidFill>
                <a:srgbClr val="0D0D0D"/>
              </a:solidFill>
              <a:effectLst/>
              <a:latin typeface="Söhne"/>
            </a:endParaRPr>
          </a:p>
          <a:p>
            <a:pPr>
              <a:buFont typeface="Arial" panose="020B0604020202020204" pitchFamily="34" charset="0"/>
              <a:buChar char="•"/>
            </a:pPr>
            <a:r>
              <a:rPr lang="en-US" sz="3200" b="0" i="0" dirty="0">
                <a:solidFill>
                  <a:srgbClr val="0D0D0D"/>
                </a:solidFill>
                <a:effectLst/>
                <a:latin typeface="Söhne"/>
              </a:rPr>
              <a:t>No prior efforts have been directed towards making disease prediction models resilient to </a:t>
            </a:r>
            <a:r>
              <a:rPr lang="en-US" sz="3200" b="1" dirty="0">
                <a:effectLst/>
                <a:ea typeface="Calibri" panose="020F0502020204030204" pitchFamily="34" charset="0"/>
                <a:cs typeface="Times New Roman" panose="02020603050405020304" pitchFamily="18" charset="0"/>
              </a:rPr>
              <a:t>Brendel &amp; </a:t>
            </a:r>
            <a:r>
              <a:rPr lang="en-US" sz="3200" b="1" dirty="0" err="1">
                <a:effectLst/>
                <a:ea typeface="Calibri" panose="020F0502020204030204" pitchFamily="34" charset="0"/>
                <a:cs typeface="Times New Roman" panose="02020603050405020304" pitchFamily="18" charset="0"/>
              </a:rPr>
              <a:t>Bethge</a:t>
            </a:r>
            <a:r>
              <a:rPr lang="en-US" sz="3200" b="1" dirty="0">
                <a:effectLst/>
                <a:ea typeface="Calibri" panose="020F0502020204030204" pitchFamily="34" charset="0"/>
                <a:cs typeface="Times New Roman" panose="02020603050405020304" pitchFamily="18" charset="0"/>
              </a:rPr>
              <a:t> </a:t>
            </a:r>
            <a:r>
              <a:rPr lang="en-US" sz="3200" b="0" i="0" dirty="0">
                <a:solidFill>
                  <a:srgbClr val="0D0D0D"/>
                </a:solidFill>
                <a:effectLst/>
                <a:latin typeface="Söhne"/>
              </a:rPr>
              <a:t>attacks.</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Implementation of defense mechanisms against B&amp;B attacks in disease prediction remains unexplored.</a:t>
            </a:r>
          </a:p>
        </p:txBody>
      </p:sp>
    </p:spTree>
    <p:extLst>
      <p:ext uri="{BB962C8B-B14F-4D97-AF65-F5344CB8AC3E}">
        <p14:creationId xmlns:p14="http://schemas.microsoft.com/office/powerpoint/2010/main" val="39961098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graphicFrame>
        <p:nvGraphicFramePr>
          <p:cNvPr id="10" name="Table 10">
            <a:extLst>
              <a:ext uri="{FF2B5EF4-FFF2-40B4-BE49-F238E27FC236}">
                <a16:creationId xmlns:a16="http://schemas.microsoft.com/office/drawing/2014/main" id="{18AEE851-63A5-A8E1-11A9-EE207702E30F}"/>
              </a:ext>
            </a:extLst>
          </p:cNvPr>
          <p:cNvGraphicFramePr>
            <a:graphicFrameLocks noGrp="1"/>
          </p:cNvGraphicFramePr>
          <p:nvPr>
            <p:ph idx="1"/>
          </p:nvPr>
        </p:nvGraphicFramePr>
        <p:xfrm>
          <a:off x="742123" y="1143000"/>
          <a:ext cx="10866780" cy="4634946"/>
        </p:xfrm>
        <a:graphic>
          <a:graphicData uri="http://schemas.openxmlformats.org/drawingml/2006/table">
            <a:tbl>
              <a:tblPr firstRow="1" bandRow="1">
                <a:tableStyleId>{10A1B5D5-9B99-4C35-A422-299274C87663}</a:tableStyleId>
              </a:tblPr>
              <a:tblGrid>
                <a:gridCol w="1961320">
                  <a:extLst>
                    <a:ext uri="{9D8B030D-6E8A-4147-A177-3AD203B41FA5}">
                      <a16:colId xmlns:a16="http://schemas.microsoft.com/office/drawing/2014/main" val="3246939989"/>
                    </a:ext>
                  </a:extLst>
                </a:gridCol>
                <a:gridCol w="1762540">
                  <a:extLst>
                    <a:ext uri="{9D8B030D-6E8A-4147-A177-3AD203B41FA5}">
                      <a16:colId xmlns:a16="http://schemas.microsoft.com/office/drawing/2014/main" val="1871519772"/>
                    </a:ext>
                  </a:extLst>
                </a:gridCol>
                <a:gridCol w="2345634">
                  <a:extLst>
                    <a:ext uri="{9D8B030D-6E8A-4147-A177-3AD203B41FA5}">
                      <a16:colId xmlns:a16="http://schemas.microsoft.com/office/drawing/2014/main" val="2298175775"/>
                    </a:ext>
                  </a:extLst>
                </a:gridCol>
                <a:gridCol w="2372140">
                  <a:extLst>
                    <a:ext uri="{9D8B030D-6E8A-4147-A177-3AD203B41FA5}">
                      <a16:colId xmlns:a16="http://schemas.microsoft.com/office/drawing/2014/main" val="2026030090"/>
                    </a:ext>
                  </a:extLst>
                </a:gridCol>
                <a:gridCol w="2425146">
                  <a:extLst>
                    <a:ext uri="{9D8B030D-6E8A-4147-A177-3AD203B41FA5}">
                      <a16:colId xmlns:a16="http://schemas.microsoft.com/office/drawing/2014/main" val="3568207001"/>
                    </a:ext>
                  </a:extLst>
                </a:gridCol>
              </a:tblGrid>
              <a:tr h="1397138">
                <a:tc>
                  <a:txBody>
                    <a:bodyPr/>
                    <a:lstStyle/>
                    <a:p>
                      <a:pPr algn="ctr"/>
                      <a:r>
                        <a:rPr lang="en-US" dirty="0">
                          <a:solidFill>
                            <a:schemeClr val="tx1"/>
                          </a:solidFill>
                        </a:rPr>
                        <a:t>Research</a:t>
                      </a:r>
                    </a:p>
                  </a:txBody>
                  <a:tcPr anchor="ctr">
                    <a:solidFill>
                      <a:schemeClr val="accent5">
                        <a:lumMod val="75000"/>
                      </a:schemeClr>
                    </a:solidFill>
                  </a:tcPr>
                </a:tc>
                <a:tc>
                  <a:txBody>
                    <a:bodyPr/>
                    <a:lstStyle/>
                    <a:p>
                      <a:pPr algn="ctr"/>
                      <a:r>
                        <a:rPr lang="en-US" dirty="0">
                          <a:solidFill>
                            <a:schemeClr val="tx1"/>
                          </a:solidFill>
                        </a:rPr>
                        <a:t>Using Tabular Data to Train the Model</a:t>
                      </a:r>
                    </a:p>
                  </a:txBody>
                  <a:tcPr anchor="ctr">
                    <a:solidFill>
                      <a:schemeClr val="accent5">
                        <a:lumMod val="75000"/>
                      </a:schemeClr>
                    </a:solidFill>
                  </a:tcPr>
                </a:tc>
                <a:tc>
                  <a:txBody>
                    <a:bodyPr/>
                    <a:lstStyle/>
                    <a:p>
                      <a:pPr algn="ctr"/>
                      <a:r>
                        <a:rPr lang="en-US" dirty="0">
                          <a:solidFill>
                            <a:schemeClr val="tx1"/>
                          </a:solidFill>
                        </a:rPr>
                        <a:t>Making the Model Robust</a:t>
                      </a: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ea typeface="Calibri" panose="020F0502020204030204" pitchFamily="34" charset="0"/>
                          <a:cs typeface="Times New Roman" panose="02020603050405020304" pitchFamily="18" charset="0"/>
                        </a:rPr>
                        <a:t>Brendel &amp; </a:t>
                      </a:r>
                      <a:r>
                        <a:rPr lang="en-US" sz="1800" b="1" dirty="0" err="1">
                          <a:solidFill>
                            <a:schemeClr val="tx1"/>
                          </a:solidFill>
                          <a:effectLst/>
                          <a:ea typeface="Calibri" panose="020F0502020204030204" pitchFamily="34" charset="0"/>
                          <a:cs typeface="Times New Roman" panose="02020603050405020304" pitchFamily="18" charset="0"/>
                        </a:rPr>
                        <a:t>Bethge</a:t>
                      </a:r>
                      <a:r>
                        <a:rPr lang="en-US" sz="1800" b="1" dirty="0">
                          <a:solidFill>
                            <a:schemeClr val="tx1"/>
                          </a:solidFill>
                          <a:effectLst/>
                          <a:ea typeface="Calibri" panose="020F0502020204030204" pitchFamily="34" charset="0"/>
                          <a:cs typeface="Times New Roman" panose="02020603050405020304" pitchFamily="18" charset="0"/>
                        </a:rPr>
                        <a:t> attack</a:t>
                      </a:r>
                      <a:endParaRPr lang="en-US" sz="1800" dirty="0">
                        <a:solidFill>
                          <a:schemeClr val="tx1"/>
                        </a:solidFill>
                      </a:endParaRPr>
                    </a:p>
                  </a:txBody>
                  <a:tcPr anchor="ctr">
                    <a:solidFill>
                      <a:schemeClr val="accent5">
                        <a:lumMod val="75000"/>
                      </a:schemeClr>
                    </a:solidFill>
                  </a:tcPr>
                </a:tc>
                <a:tc>
                  <a:txBody>
                    <a:bodyPr/>
                    <a:lstStyle/>
                    <a:p>
                      <a:pPr algn="ctr"/>
                      <a:r>
                        <a:rPr lang="en-US" dirty="0">
                          <a:solidFill>
                            <a:schemeClr val="tx1"/>
                          </a:solidFill>
                        </a:rPr>
                        <a:t>Using a Neural Network Model</a:t>
                      </a:r>
                    </a:p>
                  </a:txBody>
                  <a:tcPr anchor="ctr">
                    <a:solidFill>
                      <a:schemeClr val="accent5">
                        <a:lumMod val="75000"/>
                      </a:schemeClr>
                    </a:solidFill>
                  </a:tcPr>
                </a:tc>
                <a:extLst>
                  <a:ext uri="{0D108BD9-81ED-4DB2-BD59-A6C34878D82A}">
                    <a16:rowId xmlns:a16="http://schemas.microsoft.com/office/drawing/2014/main" val="2360152775"/>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A- [1]</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2620148099"/>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B- [2]</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3505392445"/>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C- [3]</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762759740"/>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D- [4]</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628487673"/>
                  </a:ext>
                </a:extLst>
              </a:tr>
            </a:tbl>
          </a:graphicData>
        </a:graphic>
      </p:graphicFrame>
    </p:spTree>
    <p:extLst>
      <p:ext uri="{BB962C8B-B14F-4D97-AF65-F5344CB8AC3E}">
        <p14:creationId xmlns:p14="http://schemas.microsoft.com/office/powerpoint/2010/main" val="7248087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055F-6C86-97A1-5449-3EFD5FD21F65}"/>
              </a:ext>
            </a:extLst>
          </p:cNvPr>
          <p:cNvSpPr>
            <a:spLocks noGrp="1"/>
          </p:cNvSpPr>
          <p:nvPr>
            <p:ph type="title"/>
          </p:nvPr>
        </p:nvSpPr>
        <p:spPr>
          <a:xfrm>
            <a:off x="138545" y="639136"/>
            <a:ext cx="11850255" cy="457826"/>
          </a:xfrm>
        </p:spPr>
        <p:txBody>
          <a:bodyPr>
            <a:normAutofit fontScale="90000"/>
          </a:bodyPr>
          <a:lstStyle/>
          <a:p>
            <a:r>
              <a:rPr lang="en-US" b="1" dirty="0">
                <a:latin typeface="Adobe Devanagari"/>
              </a:rPr>
              <a:t>System Diagram</a:t>
            </a:r>
            <a:br>
              <a:rPr lang="en-US" dirty="0"/>
            </a:br>
            <a:endParaRPr lang="en-US" dirty="0"/>
          </a:p>
        </p:txBody>
      </p:sp>
      <p:sp>
        <p:nvSpPr>
          <p:cNvPr id="8" name="TextBox 7">
            <a:extLst>
              <a:ext uri="{FF2B5EF4-FFF2-40B4-BE49-F238E27FC236}">
                <a16:creationId xmlns:a16="http://schemas.microsoft.com/office/drawing/2014/main" id="{E39EA242-1F56-455D-01C5-42DB17666C39}"/>
              </a:ext>
            </a:extLst>
          </p:cNvPr>
          <p:cNvSpPr txBox="1"/>
          <p:nvPr/>
        </p:nvSpPr>
        <p:spPr>
          <a:xfrm>
            <a:off x="3098800" y="6488668"/>
            <a:ext cx="6096000" cy="369332"/>
          </a:xfrm>
          <a:prstGeom prst="rect">
            <a:avLst/>
          </a:prstGeom>
          <a:noFill/>
        </p:spPr>
        <p:txBody>
          <a:bodyPr wrap="square">
            <a:spAutoFit/>
          </a:bodyP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7" name="Content Placeholder 6" descr="A screenshot of a computer&#10;&#10;Description automatically generated">
            <a:extLst>
              <a:ext uri="{FF2B5EF4-FFF2-40B4-BE49-F238E27FC236}">
                <a16:creationId xmlns:a16="http://schemas.microsoft.com/office/drawing/2014/main" id="{96C9471C-5AEB-4C37-EE04-279D32BB28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178504"/>
            <a:ext cx="11684000" cy="5110592"/>
          </a:xfrm>
        </p:spPr>
      </p:pic>
    </p:spTree>
    <p:extLst>
      <p:ext uri="{BB962C8B-B14F-4D97-AF65-F5344CB8AC3E}">
        <p14:creationId xmlns:p14="http://schemas.microsoft.com/office/powerpoint/2010/main" val="40635769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457200" lvl="1" indent="0">
              <a:buNone/>
            </a:pPr>
            <a:r>
              <a:rPr lang="en-US" dirty="0"/>
              <a:t>	</a:t>
            </a:r>
            <a:endParaRPr lang="en-US" sz="2400" dirty="0"/>
          </a:p>
          <a:p>
            <a:pPr marL="457200" lvl="1" indent="0">
              <a:buNone/>
            </a:pPr>
            <a:endParaRPr lang="en-US" dirty="0"/>
          </a:p>
        </p:txBody>
      </p:sp>
      <p:sp>
        <p:nvSpPr>
          <p:cNvPr id="2" name="Rectangle 1">
            <a:extLst>
              <a:ext uri="{FF2B5EF4-FFF2-40B4-BE49-F238E27FC236}">
                <a16:creationId xmlns:a16="http://schemas.microsoft.com/office/drawing/2014/main" id="{D4FC71BA-CF7E-08AD-AAEF-A4D6CCDF529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graphicFrame>
        <p:nvGraphicFramePr>
          <p:cNvPr id="5" name="Chart 4">
            <a:extLst>
              <a:ext uri="{FF2B5EF4-FFF2-40B4-BE49-F238E27FC236}">
                <a16:creationId xmlns:a16="http://schemas.microsoft.com/office/drawing/2014/main" id="{3606C284-B83D-ACA0-5C80-49DD9B95D910}"/>
              </a:ext>
            </a:extLst>
          </p:cNvPr>
          <p:cNvGraphicFramePr/>
          <p:nvPr>
            <p:extLst>
              <p:ext uri="{D42A27DB-BD31-4B8C-83A1-F6EECF244321}">
                <p14:modId xmlns:p14="http://schemas.microsoft.com/office/powerpoint/2010/main" val="3005134058"/>
              </p:ext>
            </p:extLst>
          </p:nvPr>
        </p:nvGraphicFramePr>
        <p:xfrm>
          <a:off x="1143000" y="381000"/>
          <a:ext cx="9906000" cy="5829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74625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r>
              <a:rPr lang="en-US" dirty="0"/>
              <a:t>Libraries Imported</a:t>
            </a:r>
          </a:p>
          <a:p>
            <a:pPr marL="457200" lvl="1" indent="0">
              <a:buNone/>
            </a:pPr>
            <a:r>
              <a:rPr lang="en-US" dirty="0"/>
              <a:t>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62F51F40-0D3A-D892-DD93-AA6A7B03E7A8}"/>
              </a:ext>
            </a:extLst>
          </p:cNvPr>
          <p:cNvPicPr>
            <a:picLocks noChangeAspect="1"/>
          </p:cNvPicPr>
          <p:nvPr/>
        </p:nvPicPr>
        <p:blipFill>
          <a:blip r:embed="rId2"/>
          <a:stretch>
            <a:fillRect/>
          </a:stretch>
        </p:blipFill>
        <p:spPr>
          <a:xfrm>
            <a:off x="1981200" y="1752600"/>
            <a:ext cx="7092315" cy="4199702"/>
          </a:xfrm>
          <a:prstGeom prst="rect">
            <a:avLst/>
          </a:prstGeom>
        </p:spPr>
      </p:pic>
      <p:sp>
        <p:nvSpPr>
          <p:cNvPr id="7" name="Rectangle 6">
            <a:extLst>
              <a:ext uri="{FF2B5EF4-FFF2-40B4-BE49-F238E27FC236}">
                <a16:creationId xmlns:a16="http://schemas.microsoft.com/office/drawing/2014/main" id="{331022C6-CDAE-B62C-344C-55E96816156A}"/>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0230012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1. Data Preprocessing</a:t>
            </a:r>
          </a:p>
          <a:p>
            <a:pPr marL="457200" lvl="1" indent="0">
              <a:buNone/>
            </a:pPr>
            <a:r>
              <a:rPr lang="en-US" dirty="0"/>
              <a:t>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C60C9EB5-0AC4-5FE7-60A8-196928E58E2C}"/>
              </a:ext>
            </a:extLst>
          </p:cNvPr>
          <p:cNvPicPr>
            <a:picLocks noChangeAspect="1"/>
          </p:cNvPicPr>
          <p:nvPr/>
        </p:nvPicPr>
        <p:blipFill>
          <a:blip r:embed="rId3"/>
          <a:stretch>
            <a:fillRect/>
          </a:stretch>
        </p:blipFill>
        <p:spPr>
          <a:xfrm>
            <a:off x="1029074" y="1828800"/>
            <a:ext cx="6018540" cy="4369460"/>
          </a:xfrm>
          <a:prstGeom prst="rect">
            <a:avLst/>
          </a:prstGeom>
        </p:spPr>
      </p:pic>
      <p:pic>
        <p:nvPicPr>
          <p:cNvPr id="7" name="Picture 6">
            <a:extLst>
              <a:ext uri="{FF2B5EF4-FFF2-40B4-BE49-F238E27FC236}">
                <a16:creationId xmlns:a16="http://schemas.microsoft.com/office/drawing/2014/main" id="{0315F45D-1FEF-33C3-291B-78925DFA232D}"/>
              </a:ext>
            </a:extLst>
          </p:cNvPr>
          <p:cNvPicPr>
            <a:picLocks noChangeAspect="1"/>
          </p:cNvPicPr>
          <p:nvPr/>
        </p:nvPicPr>
        <p:blipFill>
          <a:blip r:embed="rId4"/>
          <a:stretch>
            <a:fillRect/>
          </a:stretch>
        </p:blipFill>
        <p:spPr>
          <a:xfrm>
            <a:off x="7845438" y="1264482"/>
            <a:ext cx="3317488" cy="5181600"/>
          </a:xfrm>
          <a:prstGeom prst="rect">
            <a:avLst/>
          </a:prstGeom>
        </p:spPr>
      </p:pic>
      <p:sp>
        <p:nvSpPr>
          <p:cNvPr id="8" name="Rectangle 7">
            <a:extLst>
              <a:ext uri="{FF2B5EF4-FFF2-40B4-BE49-F238E27FC236}">
                <a16:creationId xmlns:a16="http://schemas.microsoft.com/office/drawing/2014/main" id="{DE93987E-4775-EDE1-1D8D-920723D9B6B5}"/>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8680696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2. EDA</a:t>
            </a:r>
          </a:p>
          <a:p>
            <a:pPr marL="457200" lvl="1" indent="0">
              <a:buNone/>
            </a:pPr>
            <a:r>
              <a:rPr lang="en-US" dirty="0"/>
              <a:t>	</a:t>
            </a: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id="{FC92E912-AB57-06A2-D42F-23380BE085D4}"/>
              </a:ext>
            </a:extLst>
          </p:cNvPr>
          <p:cNvPicPr>
            <a:picLocks noChangeAspect="1"/>
          </p:cNvPicPr>
          <p:nvPr/>
        </p:nvPicPr>
        <p:blipFill>
          <a:blip r:embed="rId3"/>
          <a:stretch>
            <a:fillRect/>
          </a:stretch>
        </p:blipFill>
        <p:spPr>
          <a:xfrm>
            <a:off x="609600" y="1752600"/>
            <a:ext cx="6234845" cy="3086277"/>
          </a:xfrm>
          <a:prstGeom prst="rect">
            <a:avLst/>
          </a:prstGeom>
        </p:spPr>
      </p:pic>
      <p:pic>
        <p:nvPicPr>
          <p:cNvPr id="10" name="Picture 9">
            <a:extLst>
              <a:ext uri="{FF2B5EF4-FFF2-40B4-BE49-F238E27FC236}">
                <a16:creationId xmlns:a16="http://schemas.microsoft.com/office/drawing/2014/main" id="{3E70ADF5-0AD5-DEAE-D3C9-2FA280968336}"/>
              </a:ext>
            </a:extLst>
          </p:cNvPr>
          <p:cNvPicPr>
            <a:picLocks noChangeAspect="1"/>
          </p:cNvPicPr>
          <p:nvPr/>
        </p:nvPicPr>
        <p:blipFill rotWithShape="1">
          <a:blip r:embed="rId4"/>
          <a:srcRect t="2784"/>
          <a:stretch/>
        </p:blipFill>
        <p:spPr>
          <a:xfrm>
            <a:off x="590550" y="4781449"/>
            <a:ext cx="6253895" cy="1593240"/>
          </a:xfrm>
          <a:prstGeom prst="rect">
            <a:avLst/>
          </a:prstGeom>
        </p:spPr>
      </p:pic>
      <p:pic>
        <p:nvPicPr>
          <p:cNvPr id="13" name="Picture 12">
            <a:extLst>
              <a:ext uri="{FF2B5EF4-FFF2-40B4-BE49-F238E27FC236}">
                <a16:creationId xmlns:a16="http://schemas.microsoft.com/office/drawing/2014/main" id="{13DFEA6D-473E-104A-6166-88546F5014BD}"/>
              </a:ext>
            </a:extLst>
          </p:cNvPr>
          <p:cNvPicPr>
            <a:picLocks noChangeAspect="1"/>
          </p:cNvPicPr>
          <p:nvPr/>
        </p:nvPicPr>
        <p:blipFill rotWithShape="1">
          <a:blip r:embed="rId5"/>
          <a:srcRect b="3266"/>
          <a:stretch/>
        </p:blipFill>
        <p:spPr>
          <a:xfrm>
            <a:off x="7924800" y="2895600"/>
            <a:ext cx="3505200" cy="2527449"/>
          </a:xfrm>
          <a:prstGeom prst="rect">
            <a:avLst/>
          </a:prstGeom>
        </p:spPr>
      </p:pic>
      <p:sp>
        <p:nvSpPr>
          <p:cNvPr id="14" name="Rectangle 13">
            <a:extLst>
              <a:ext uri="{FF2B5EF4-FFF2-40B4-BE49-F238E27FC236}">
                <a16:creationId xmlns:a16="http://schemas.microsoft.com/office/drawing/2014/main" id="{F77E24D9-00E9-AD61-8FF4-A3228E12A2D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6378006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Data Balancing</a:t>
            </a:r>
          </a:p>
          <a:p>
            <a:pPr marL="457200" lvl="1" indent="0">
              <a:buNone/>
            </a:pPr>
            <a:r>
              <a:rPr lang="en-US" dirty="0"/>
              <a:t>	</a:t>
            </a:r>
            <a:endParaRPr lang="en-US" sz="2400" dirty="0"/>
          </a:p>
          <a:p>
            <a:pPr marL="457200" lvl="1" indent="0">
              <a:buNone/>
            </a:pPr>
            <a:endParaRPr lang="en-US" dirty="0"/>
          </a:p>
        </p:txBody>
      </p:sp>
      <p:pic>
        <p:nvPicPr>
          <p:cNvPr id="6" name="Picture 5" descr="A screenshot of a computer screen&#10;&#10;Description automatically generated">
            <a:extLst>
              <a:ext uri="{FF2B5EF4-FFF2-40B4-BE49-F238E27FC236}">
                <a16:creationId xmlns:a16="http://schemas.microsoft.com/office/drawing/2014/main" id="{DA1D5DB0-CBF2-6F23-E0E1-02A18D2B8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783" y="4588761"/>
            <a:ext cx="3692517" cy="1549432"/>
          </a:xfrm>
          <a:prstGeom prst="rect">
            <a:avLst/>
          </a:prstGeom>
        </p:spPr>
      </p:pic>
      <p:pic>
        <p:nvPicPr>
          <p:cNvPr id="10" name="Picture 9" descr="A screenshot of a computer program&#10;&#10;Description automatically generated">
            <a:extLst>
              <a:ext uri="{FF2B5EF4-FFF2-40B4-BE49-F238E27FC236}">
                <a16:creationId xmlns:a16="http://schemas.microsoft.com/office/drawing/2014/main" id="{602CDCED-802C-8C2F-B5DD-568E498F0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392005"/>
            <a:ext cx="3522756" cy="1549431"/>
          </a:xfrm>
          <a:prstGeom prst="rect">
            <a:avLst/>
          </a:prstGeom>
        </p:spPr>
      </p:pic>
      <p:pic>
        <p:nvPicPr>
          <p:cNvPr id="13" name="Picture 12" descr="A screenshot of a computer program&#10;&#10;Description automatically generated">
            <a:extLst>
              <a:ext uri="{FF2B5EF4-FFF2-40B4-BE49-F238E27FC236}">
                <a16:creationId xmlns:a16="http://schemas.microsoft.com/office/drawing/2014/main" id="{D9F53D96-9DA3-BE3F-3299-BAC3CA6BB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1196" y="2392005"/>
            <a:ext cx="3658104" cy="1549431"/>
          </a:xfrm>
          <a:prstGeom prst="rect">
            <a:avLst/>
          </a:prstGeom>
        </p:spPr>
      </p:pic>
      <p:sp>
        <p:nvSpPr>
          <p:cNvPr id="14" name="TextBox 13">
            <a:extLst>
              <a:ext uri="{FF2B5EF4-FFF2-40B4-BE49-F238E27FC236}">
                <a16:creationId xmlns:a16="http://schemas.microsoft.com/office/drawing/2014/main" id="{B2EA3C6C-D42B-C498-1F75-4A85E9DF528A}"/>
              </a:ext>
            </a:extLst>
          </p:cNvPr>
          <p:cNvSpPr txBox="1"/>
          <p:nvPr/>
        </p:nvSpPr>
        <p:spPr>
          <a:xfrm>
            <a:off x="1200614" y="4186508"/>
            <a:ext cx="1015214" cy="369332"/>
          </a:xfrm>
          <a:prstGeom prst="rect">
            <a:avLst/>
          </a:prstGeom>
          <a:noFill/>
        </p:spPr>
        <p:txBody>
          <a:bodyPr wrap="none" rtlCol="0">
            <a:spAutoFit/>
          </a:bodyPr>
          <a:lstStyle/>
          <a:p>
            <a:r>
              <a:rPr lang="en-US" dirty="0"/>
              <a:t>ADASYN</a:t>
            </a:r>
          </a:p>
        </p:txBody>
      </p:sp>
      <p:sp>
        <p:nvSpPr>
          <p:cNvPr id="15" name="TextBox 14">
            <a:extLst>
              <a:ext uri="{FF2B5EF4-FFF2-40B4-BE49-F238E27FC236}">
                <a16:creationId xmlns:a16="http://schemas.microsoft.com/office/drawing/2014/main" id="{F9AE46DC-99F4-FDAA-9807-13904D3B9CC4}"/>
              </a:ext>
            </a:extLst>
          </p:cNvPr>
          <p:cNvSpPr txBox="1"/>
          <p:nvPr/>
        </p:nvSpPr>
        <p:spPr>
          <a:xfrm>
            <a:off x="1193240" y="1956830"/>
            <a:ext cx="2574551" cy="369332"/>
          </a:xfrm>
          <a:prstGeom prst="rect">
            <a:avLst/>
          </a:prstGeom>
          <a:noFill/>
        </p:spPr>
        <p:txBody>
          <a:bodyPr wrap="none" rtlCol="0">
            <a:spAutoFit/>
          </a:bodyPr>
          <a:lstStyle/>
          <a:p>
            <a:r>
              <a:rPr lang="en-US" dirty="0"/>
              <a:t>Random </a:t>
            </a:r>
            <a:r>
              <a:rPr lang="en-US" dirty="0" err="1"/>
              <a:t>Undersampling</a:t>
            </a:r>
            <a:endParaRPr lang="en-US" dirty="0"/>
          </a:p>
        </p:txBody>
      </p:sp>
      <p:sp>
        <p:nvSpPr>
          <p:cNvPr id="16" name="TextBox 15">
            <a:extLst>
              <a:ext uri="{FF2B5EF4-FFF2-40B4-BE49-F238E27FC236}">
                <a16:creationId xmlns:a16="http://schemas.microsoft.com/office/drawing/2014/main" id="{AA319812-87DF-0C6B-1002-A63C7140630F}"/>
              </a:ext>
            </a:extLst>
          </p:cNvPr>
          <p:cNvSpPr txBox="1"/>
          <p:nvPr/>
        </p:nvSpPr>
        <p:spPr>
          <a:xfrm>
            <a:off x="7010400" y="1956830"/>
            <a:ext cx="1112805" cy="369332"/>
          </a:xfrm>
          <a:prstGeom prst="rect">
            <a:avLst/>
          </a:prstGeom>
          <a:noFill/>
        </p:spPr>
        <p:txBody>
          <a:bodyPr wrap="none" rtlCol="0">
            <a:spAutoFit/>
          </a:bodyPr>
          <a:lstStyle/>
          <a:p>
            <a:r>
              <a:rPr lang="en-US" dirty="0" err="1"/>
              <a:t>NearMiss</a:t>
            </a:r>
            <a:endParaRPr lang="en-US" dirty="0"/>
          </a:p>
        </p:txBody>
      </p:sp>
      <p:pic>
        <p:nvPicPr>
          <p:cNvPr id="18" name="Picture 17">
            <a:extLst>
              <a:ext uri="{FF2B5EF4-FFF2-40B4-BE49-F238E27FC236}">
                <a16:creationId xmlns:a16="http://schemas.microsoft.com/office/drawing/2014/main" id="{9B5F96A3-57E3-1513-1F66-3A6286D19805}"/>
              </a:ext>
            </a:extLst>
          </p:cNvPr>
          <p:cNvPicPr>
            <a:picLocks noChangeAspect="1"/>
          </p:cNvPicPr>
          <p:nvPr/>
        </p:nvPicPr>
        <p:blipFill>
          <a:blip r:embed="rId6"/>
          <a:stretch>
            <a:fillRect/>
          </a:stretch>
        </p:blipFill>
        <p:spPr>
          <a:xfrm>
            <a:off x="7010400" y="4548441"/>
            <a:ext cx="3658104" cy="1582353"/>
          </a:xfrm>
          <a:prstGeom prst="rect">
            <a:avLst/>
          </a:prstGeom>
        </p:spPr>
      </p:pic>
      <p:sp>
        <p:nvSpPr>
          <p:cNvPr id="19" name="TextBox 18">
            <a:extLst>
              <a:ext uri="{FF2B5EF4-FFF2-40B4-BE49-F238E27FC236}">
                <a16:creationId xmlns:a16="http://schemas.microsoft.com/office/drawing/2014/main" id="{1CBE78CC-5CCB-B2CF-6771-4A6F612CA28F}"/>
              </a:ext>
            </a:extLst>
          </p:cNvPr>
          <p:cNvSpPr txBox="1"/>
          <p:nvPr/>
        </p:nvSpPr>
        <p:spPr>
          <a:xfrm>
            <a:off x="6980903" y="4094972"/>
            <a:ext cx="902876" cy="369332"/>
          </a:xfrm>
          <a:prstGeom prst="rect">
            <a:avLst/>
          </a:prstGeom>
          <a:noFill/>
        </p:spPr>
        <p:txBody>
          <a:bodyPr wrap="none" rtlCol="0">
            <a:spAutoFit/>
          </a:bodyPr>
          <a:lstStyle/>
          <a:p>
            <a:r>
              <a:rPr lang="en-US" dirty="0"/>
              <a:t>SMOTE</a:t>
            </a:r>
          </a:p>
        </p:txBody>
      </p:sp>
      <p:sp>
        <p:nvSpPr>
          <p:cNvPr id="2" name="Rectangle 1">
            <a:extLst>
              <a:ext uri="{FF2B5EF4-FFF2-40B4-BE49-F238E27FC236}">
                <a16:creationId xmlns:a16="http://schemas.microsoft.com/office/drawing/2014/main" id="{188EBF1B-210F-1384-0700-1BA08035BA7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3762523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2. Model Building</a:t>
            </a:r>
          </a:p>
          <a:p>
            <a:pPr lvl="1">
              <a:buFont typeface="Wingdings" panose="05000000000000000000" pitchFamily="2" charset="2"/>
              <a:buChar char="ü"/>
            </a:pPr>
            <a:r>
              <a:rPr lang="en-US" sz="2000" dirty="0"/>
              <a:t>Used data sampling methods to balance the data since the dataset was imbalanced.</a:t>
            </a:r>
          </a:p>
          <a:p>
            <a:pPr lvl="1">
              <a:buFont typeface="Wingdings" panose="05000000000000000000" pitchFamily="2" charset="2"/>
              <a:buChar char="ü"/>
            </a:pPr>
            <a:r>
              <a:rPr lang="en-US" sz="2000" dirty="0"/>
              <a:t>SMOTE and Random Under sampling methods were chosen to for data balancing.</a:t>
            </a:r>
          </a:p>
          <a:p>
            <a:pPr lvl="1">
              <a:buFont typeface="Wingdings" panose="05000000000000000000" pitchFamily="2" charset="2"/>
              <a:buChar char="ü"/>
            </a:pPr>
            <a:r>
              <a:rPr lang="en-US" sz="2000" dirty="0"/>
              <a:t>Built a 1D Convolutional Neural Network Model with high accuracy to predict Heart Disease of Patients.</a:t>
            </a:r>
          </a:p>
        </p:txBody>
      </p:sp>
      <p:sp>
        <p:nvSpPr>
          <p:cNvPr id="2" name="Rectangle 1">
            <a:extLst>
              <a:ext uri="{FF2B5EF4-FFF2-40B4-BE49-F238E27FC236}">
                <a16:creationId xmlns:a16="http://schemas.microsoft.com/office/drawing/2014/main" id="{88D7FE23-0A19-8724-807A-6EB77C14FF26}"/>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5" name="Picture 4">
            <a:extLst>
              <a:ext uri="{FF2B5EF4-FFF2-40B4-BE49-F238E27FC236}">
                <a16:creationId xmlns:a16="http://schemas.microsoft.com/office/drawing/2014/main" id="{5AF46B95-1678-61F5-3E31-4069CFD40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3536489"/>
            <a:ext cx="9906000" cy="1914832"/>
          </a:xfrm>
          <a:prstGeom prst="rect">
            <a:avLst/>
          </a:prstGeom>
        </p:spPr>
      </p:pic>
    </p:spTree>
    <p:extLst>
      <p:ext uri="{BB962C8B-B14F-4D97-AF65-F5344CB8AC3E}">
        <p14:creationId xmlns:p14="http://schemas.microsoft.com/office/powerpoint/2010/main" val="31393201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2. Model Building</a:t>
            </a:r>
          </a:p>
          <a:p>
            <a:pPr marL="0" indent="0">
              <a:buNone/>
            </a:pPr>
            <a:r>
              <a:rPr lang="en-US" sz="2800" dirty="0"/>
              <a:t>- Code Samples</a:t>
            </a:r>
          </a:p>
          <a:p>
            <a:pPr marL="457200" lvl="1" indent="0">
              <a:buNone/>
            </a:pPr>
            <a:r>
              <a:rPr lang="en-US" dirty="0"/>
              <a:t>	</a:t>
            </a: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id="{4BE2915A-EB09-6719-55E5-80F69C28205B}"/>
              </a:ext>
            </a:extLst>
          </p:cNvPr>
          <p:cNvPicPr>
            <a:picLocks noChangeAspect="1"/>
          </p:cNvPicPr>
          <p:nvPr/>
        </p:nvPicPr>
        <p:blipFill>
          <a:blip r:embed="rId2"/>
          <a:stretch>
            <a:fillRect/>
          </a:stretch>
        </p:blipFill>
        <p:spPr>
          <a:xfrm>
            <a:off x="881523" y="2654932"/>
            <a:ext cx="4404852" cy="1810040"/>
          </a:xfrm>
          <a:prstGeom prst="rect">
            <a:avLst/>
          </a:prstGeom>
        </p:spPr>
      </p:pic>
      <p:pic>
        <p:nvPicPr>
          <p:cNvPr id="11" name="Picture 10">
            <a:extLst>
              <a:ext uri="{FF2B5EF4-FFF2-40B4-BE49-F238E27FC236}">
                <a16:creationId xmlns:a16="http://schemas.microsoft.com/office/drawing/2014/main" id="{39C69FA7-5634-4F3B-3456-CEC8B7030286}"/>
              </a:ext>
            </a:extLst>
          </p:cNvPr>
          <p:cNvPicPr>
            <a:picLocks noChangeAspect="1"/>
          </p:cNvPicPr>
          <p:nvPr/>
        </p:nvPicPr>
        <p:blipFill>
          <a:blip r:embed="rId3"/>
          <a:stretch>
            <a:fillRect/>
          </a:stretch>
        </p:blipFill>
        <p:spPr>
          <a:xfrm>
            <a:off x="881523" y="4671347"/>
            <a:ext cx="4887665" cy="1043653"/>
          </a:xfrm>
          <a:prstGeom prst="rect">
            <a:avLst/>
          </a:prstGeom>
        </p:spPr>
      </p:pic>
      <p:pic>
        <p:nvPicPr>
          <p:cNvPr id="13" name="Picture 12">
            <a:extLst>
              <a:ext uri="{FF2B5EF4-FFF2-40B4-BE49-F238E27FC236}">
                <a16:creationId xmlns:a16="http://schemas.microsoft.com/office/drawing/2014/main" id="{512F23A4-933E-ADFC-B694-6E38B73D97AF}"/>
              </a:ext>
            </a:extLst>
          </p:cNvPr>
          <p:cNvPicPr>
            <a:picLocks noChangeAspect="1"/>
          </p:cNvPicPr>
          <p:nvPr/>
        </p:nvPicPr>
        <p:blipFill>
          <a:blip r:embed="rId4"/>
          <a:stretch>
            <a:fillRect/>
          </a:stretch>
        </p:blipFill>
        <p:spPr>
          <a:xfrm>
            <a:off x="6095999" y="1756966"/>
            <a:ext cx="5402289" cy="3986609"/>
          </a:xfrm>
          <a:prstGeom prst="rect">
            <a:avLst/>
          </a:prstGeom>
        </p:spPr>
      </p:pic>
      <p:sp>
        <p:nvSpPr>
          <p:cNvPr id="14" name="Rectangle 13">
            <a:extLst>
              <a:ext uri="{FF2B5EF4-FFF2-40B4-BE49-F238E27FC236}">
                <a16:creationId xmlns:a16="http://schemas.microsoft.com/office/drawing/2014/main" id="{44B9F860-D5FA-86D3-8BB6-A37CE586BA4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836234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462313" y="149072"/>
            <a:ext cx="11684000" cy="5181600"/>
          </a:xfrm>
        </p:spPr>
        <p:txBody>
          <a:bodyPr/>
          <a:lstStyle/>
          <a:p>
            <a:pPr marL="0" indent="0">
              <a:buNone/>
            </a:pPr>
            <a:r>
              <a:rPr lang="en-US" dirty="0"/>
              <a:t>Secondary Model - DNN</a:t>
            </a:r>
            <a:endParaRPr lang="en-US" sz="2800" dirty="0"/>
          </a:p>
          <a:p>
            <a:pPr marL="457200" lvl="1" indent="0">
              <a:buNone/>
            </a:pPr>
            <a:r>
              <a:rPr lang="en-US" dirty="0"/>
              <a:t>	</a:t>
            </a:r>
            <a:endParaRPr lang="en-US" sz="2400" dirty="0"/>
          </a:p>
          <a:p>
            <a:pPr marL="457200" lvl="1" indent="0">
              <a:buNone/>
            </a:pPr>
            <a:endParaRPr lang="en-US" dirty="0"/>
          </a:p>
        </p:txBody>
      </p:sp>
      <p:pic>
        <p:nvPicPr>
          <p:cNvPr id="9" name="Picture 8" descr="A screen shot of a computer program&#10;&#10;Description automatically generated">
            <a:extLst>
              <a:ext uri="{FF2B5EF4-FFF2-40B4-BE49-F238E27FC236}">
                <a16:creationId xmlns:a16="http://schemas.microsoft.com/office/drawing/2014/main" id="{95701E10-6C7A-8B13-D723-92CC176E9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1981200"/>
            <a:ext cx="6019800" cy="3124200"/>
          </a:xfrm>
          <a:prstGeom prst="rect">
            <a:avLst/>
          </a:prstGeom>
        </p:spPr>
      </p:pic>
      <p:pic>
        <p:nvPicPr>
          <p:cNvPr id="14" name="Picture 13" descr="A screen shot of a computer program&#10;&#10;Description automatically generated">
            <a:extLst>
              <a:ext uri="{FF2B5EF4-FFF2-40B4-BE49-F238E27FC236}">
                <a16:creationId xmlns:a16="http://schemas.microsoft.com/office/drawing/2014/main" id="{AF03B881-D96C-BCD2-E50A-7DCDB046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92" y="1108447"/>
            <a:ext cx="4993310" cy="2149020"/>
          </a:xfrm>
          <a:prstGeom prst="rect">
            <a:avLst/>
          </a:prstGeom>
        </p:spPr>
      </p:pic>
      <p:pic>
        <p:nvPicPr>
          <p:cNvPr id="15" name="Picture 14">
            <a:extLst>
              <a:ext uri="{FF2B5EF4-FFF2-40B4-BE49-F238E27FC236}">
                <a16:creationId xmlns:a16="http://schemas.microsoft.com/office/drawing/2014/main" id="{5D779AC8-CF09-EE8B-0E88-B6536E71176F}"/>
              </a:ext>
            </a:extLst>
          </p:cNvPr>
          <p:cNvPicPr>
            <a:picLocks noChangeAspect="1"/>
          </p:cNvPicPr>
          <p:nvPr/>
        </p:nvPicPr>
        <p:blipFill>
          <a:blip r:embed="rId4"/>
          <a:stretch>
            <a:fillRect/>
          </a:stretch>
        </p:blipFill>
        <p:spPr>
          <a:xfrm>
            <a:off x="758824" y="3600533"/>
            <a:ext cx="5084505" cy="2871465"/>
          </a:xfrm>
          <a:prstGeom prst="rect">
            <a:avLst/>
          </a:prstGeom>
        </p:spPr>
      </p:pic>
      <p:sp>
        <p:nvSpPr>
          <p:cNvPr id="2" name="Rectangle 1">
            <a:extLst>
              <a:ext uri="{FF2B5EF4-FFF2-40B4-BE49-F238E27FC236}">
                <a16:creationId xmlns:a16="http://schemas.microsoft.com/office/drawing/2014/main" id="{5781F50E-9E87-7FEE-C23E-765D246622C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579410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sz="2800" dirty="0"/>
              <a:t>3. Define and Apply Brendel &amp; </a:t>
            </a:r>
            <a:r>
              <a:rPr lang="en-US" sz="2800" dirty="0" err="1"/>
              <a:t>Bethge</a:t>
            </a:r>
            <a:r>
              <a:rPr lang="en-US" sz="2800" dirty="0"/>
              <a:t> Attack	</a:t>
            </a:r>
          </a:p>
          <a:p>
            <a:pPr marL="457200" lvl="1" indent="0">
              <a:buNone/>
            </a:pPr>
            <a:endParaRPr lang="en-US" dirty="0"/>
          </a:p>
        </p:txBody>
      </p:sp>
      <p:pic>
        <p:nvPicPr>
          <p:cNvPr id="8" name="Picture 7">
            <a:extLst>
              <a:ext uri="{FF2B5EF4-FFF2-40B4-BE49-F238E27FC236}">
                <a16:creationId xmlns:a16="http://schemas.microsoft.com/office/drawing/2014/main" id="{511C8E0D-F1F0-9CD1-8AD8-7ACFD91B8D4A}"/>
              </a:ext>
            </a:extLst>
          </p:cNvPr>
          <p:cNvPicPr>
            <a:picLocks noChangeAspect="1"/>
          </p:cNvPicPr>
          <p:nvPr/>
        </p:nvPicPr>
        <p:blipFill>
          <a:blip r:embed="rId2"/>
          <a:stretch>
            <a:fillRect/>
          </a:stretch>
        </p:blipFill>
        <p:spPr>
          <a:xfrm>
            <a:off x="2362200" y="1905000"/>
            <a:ext cx="6934200" cy="4056307"/>
          </a:xfrm>
          <a:prstGeom prst="rect">
            <a:avLst/>
          </a:prstGeom>
        </p:spPr>
      </p:pic>
      <p:sp>
        <p:nvSpPr>
          <p:cNvPr id="10" name="Rectangle 9">
            <a:extLst>
              <a:ext uri="{FF2B5EF4-FFF2-40B4-BE49-F238E27FC236}">
                <a16:creationId xmlns:a16="http://schemas.microsoft.com/office/drawing/2014/main" id="{EB84C44A-D02B-3D02-E1CE-43F24F825BB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41380673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304800" y="381000"/>
            <a:ext cx="11684000" cy="5943600"/>
          </a:xfrm>
        </p:spPr>
        <p:txBody>
          <a:bodyPr/>
          <a:lstStyle/>
          <a:p>
            <a:pPr marL="0" indent="0">
              <a:buNone/>
            </a:pPr>
            <a:r>
              <a:rPr lang="en-US" dirty="0"/>
              <a:t>6. Evaluate Accuracy Pre and Post Attack	</a:t>
            </a:r>
            <a:endParaRPr lang="en-US" sz="2400" dirty="0"/>
          </a:p>
          <a:p>
            <a:pPr marL="457200" lvl="1" indent="0">
              <a:buNone/>
            </a:pPr>
            <a:endParaRPr lang="en-US" dirty="0"/>
          </a:p>
        </p:txBody>
      </p:sp>
      <p:sp>
        <p:nvSpPr>
          <p:cNvPr id="2" name="TextBox 1">
            <a:extLst>
              <a:ext uri="{FF2B5EF4-FFF2-40B4-BE49-F238E27FC236}">
                <a16:creationId xmlns:a16="http://schemas.microsoft.com/office/drawing/2014/main" id="{A2181288-9D66-F162-DD91-DD70C5588A46}"/>
              </a:ext>
            </a:extLst>
          </p:cNvPr>
          <p:cNvSpPr txBox="1"/>
          <p:nvPr/>
        </p:nvSpPr>
        <p:spPr>
          <a:xfrm>
            <a:off x="762000" y="1447800"/>
            <a:ext cx="3050088" cy="400110"/>
          </a:xfrm>
          <a:prstGeom prst="rect">
            <a:avLst/>
          </a:prstGeom>
          <a:noFill/>
        </p:spPr>
        <p:txBody>
          <a:bodyPr wrap="square" rtlCol="0">
            <a:spAutoFit/>
          </a:bodyPr>
          <a:lstStyle/>
          <a:p>
            <a:r>
              <a:rPr lang="en-US" sz="2000" dirty="0"/>
              <a:t>1D CNN Model</a:t>
            </a:r>
          </a:p>
        </p:txBody>
      </p:sp>
      <p:sp>
        <p:nvSpPr>
          <p:cNvPr id="10" name="TextBox 9">
            <a:extLst>
              <a:ext uri="{FF2B5EF4-FFF2-40B4-BE49-F238E27FC236}">
                <a16:creationId xmlns:a16="http://schemas.microsoft.com/office/drawing/2014/main" id="{E0779A5D-C278-766F-7A62-C5387AF37CC8}"/>
              </a:ext>
            </a:extLst>
          </p:cNvPr>
          <p:cNvSpPr txBox="1"/>
          <p:nvPr/>
        </p:nvSpPr>
        <p:spPr>
          <a:xfrm>
            <a:off x="914400" y="4114800"/>
            <a:ext cx="3050088" cy="400110"/>
          </a:xfrm>
          <a:prstGeom prst="rect">
            <a:avLst/>
          </a:prstGeom>
          <a:noFill/>
        </p:spPr>
        <p:txBody>
          <a:bodyPr wrap="square" rtlCol="0">
            <a:spAutoFit/>
          </a:bodyPr>
          <a:lstStyle/>
          <a:p>
            <a:r>
              <a:rPr lang="en-US" sz="2000" dirty="0"/>
              <a:t>DNN Model</a:t>
            </a:r>
          </a:p>
        </p:txBody>
      </p:sp>
      <p:pic>
        <p:nvPicPr>
          <p:cNvPr id="4" name="Picture 3">
            <a:extLst>
              <a:ext uri="{FF2B5EF4-FFF2-40B4-BE49-F238E27FC236}">
                <a16:creationId xmlns:a16="http://schemas.microsoft.com/office/drawing/2014/main" id="{B006F809-D16E-0951-28B5-AA91E631AE5C}"/>
              </a:ext>
            </a:extLst>
          </p:cNvPr>
          <p:cNvPicPr>
            <a:picLocks noChangeAspect="1"/>
          </p:cNvPicPr>
          <p:nvPr/>
        </p:nvPicPr>
        <p:blipFill>
          <a:blip r:embed="rId2"/>
          <a:stretch>
            <a:fillRect/>
          </a:stretch>
        </p:blipFill>
        <p:spPr>
          <a:xfrm>
            <a:off x="1933444" y="2016185"/>
            <a:ext cx="7286756" cy="1841860"/>
          </a:xfrm>
          <a:prstGeom prst="rect">
            <a:avLst/>
          </a:prstGeom>
        </p:spPr>
      </p:pic>
      <p:sp>
        <p:nvSpPr>
          <p:cNvPr id="6" name="Rectangle 5">
            <a:extLst>
              <a:ext uri="{FF2B5EF4-FFF2-40B4-BE49-F238E27FC236}">
                <a16:creationId xmlns:a16="http://schemas.microsoft.com/office/drawing/2014/main" id="{DDC25F44-B7D9-595B-713A-D1DA96D27EA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5" name="Picture 4">
            <a:extLst>
              <a:ext uri="{FF2B5EF4-FFF2-40B4-BE49-F238E27FC236}">
                <a16:creationId xmlns:a16="http://schemas.microsoft.com/office/drawing/2014/main" id="{8C6ADC28-91DB-504A-ADC1-30B66AE4B5F6}"/>
              </a:ext>
            </a:extLst>
          </p:cNvPr>
          <p:cNvPicPr>
            <a:picLocks noChangeAspect="1"/>
          </p:cNvPicPr>
          <p:nvPr/>
        </p:nvPicPr>
        <p:blipFill rotWithShape="1">
          <a:blip r:embed="rId3"/>
          <a:srcRect t="26758" b="55539"/>
          <a:stretch/>
        </p:blipFill>
        <p:spPr>
          <a:xfrm>
            <a:off x="1933443" y="4529286"/>
            <a:ext cx="8179796" cy="652313"/>
          </a:xfrm>
          <a:prstGeom prst="rect">
            <a:avLst/>
          </a:prstGeom>
        </p:spPr>
      </p:pic>
      <p:pic>
        <p:nvPicPr>
          <p:cNvPr id="8" name="Picture 7">
            <a:extLst>
              <a:ext uri="{FF2B5EF4-FFF2-40B4-BE49-F238E27FC236}">
                <a16:creationId xmlns:a16="http://schemas.microsoft.com/office/drawing/2014/main" id="{51D1391C-964C-CAAA-E710-3F17A35DC6D8}"/>
              </a:ext>
            </a:extLst>
          </p:cNvPr>
          <p:cNvPicPr>
            <a:picLocks noChangeAspect="1"/>
          </p:cNvPicPr>
          <p:nvPr/>
        </p:nvPicPr>
        <p:blipFill rotWithShape="1">
          <a:blip r:embed="rId3"/>
          <a:srcRect t="75218" b="5959"/>
          <a:stretch/>
        </p:blipFill>
        <p:spPr>
          <a:xfrm>
            <a:off x="1933443" y="5186151"/>
            <a:ext cx="8179796" cy="652312"/>
          </a:xfrm>
          <a:prstGeom prst="rect">
            <a:avLst/>
          </a:prstGeom>
        </p:spPr>
      </p:pic>
    </p:spTree>
    <p:extLst>
      <p:ext uri="{BB962C8B-B14F-4D97-AF65-F5344CB8AC3E}">
        <p14:creationId xmlns:p14="http://schemas.microsoft.com/office/powerpoint/2010/main" val="40429830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CA6C-BA25-4995-1034-15DA25B613FF}"/>
              </a:ext>
            </a:extLst>
          </p:cNvPr>
          <p:cNvSpPr>
            <a:spLocks noGrp="1"/>
          </p:cNvSpPr>
          <p:nvPr>
            <p:ph type="title"/>
          </p:nvPr>
        </p:nvSpPr>
        <p:spPr>
          <a:xfrm>
            <a:off x="304800" y="239527"/>
            <a:ext cx="11280589" cy="598673"/>
          </a:xfrm>
        </p:spPr>
        <p:txBody>
          <a:bodyPr>
            <a:normAutofit fontScale="90000"/>
          </a:bodyPr>
          <a:lstStyle/>
          <a:p>
            <a:r>
              <a:rPr lang="en-US" b="1" dirty="0">
                <a:solidFill>
                  <a:schemeClr val="accent1">
                    <a:lumMod val="50000"/>
                  </a:schemeClr>
                </a:solidFill>
                <a:latin typeface="Adobe Devanagari"/>
              </a:rPr>
              <a:t>Defense Strategy</a:t>
            </a:r>
          </a:p>
        </p:txBody>
      </p:sp>
      <p:sp>
        <p:nvSpPr>
          <p:cNvPr id="3" name="Content Placeholder 2">
            <a:extLst>
              <a:ext uri="{FF2B5EF4-FFF2-40B4-BE49-F238E27FC236}">
                <a16:creationId xmlns:a16="http://schemas.microsoft.com/office/drawing/2014/main" id="{4BECBDAA-023B-3E2D-61CF-59DBCA7E8548}"/>
              </a:ext>
            </a:extLst>
          </p:cNvPr>
          <p:cNvSpPr>
            <a:spLocks noGrp="1"/>
          </p:cNvSpPr>
          <p:nvPr>
            <p:ph idx="1"/>
          </p:nvPr>
        </p:nvSpPr>
        <p:spPr/>
        <p:txBody>
          <a:bodyPr vert="horz" lIns="91440" tIns="45720" rIns="91440" bIns="45720" rtlCol="0" anchor="t">
            <a:normAutofit/>
          </a:bodyPr>
          <a:lstStyle/>
          <a:p>
            <a:pPr marL="0" indent="0">
              <a:lnSpc>
                <a:spcPct val="200000"/>
              </a:lnSpc>
              <a:buNone/>
            </a:pPr>
            <a:r>
              <a:rPr lang="en-US" sz="2400" dirty="0">
                <a:ea typeface="Cambria"/>
              </a:rPr>
              <a:t>        </a:t>
            </a:r>
            <a:endParaRPr lang="en-US" sz="1800" dirty="0">
              <a:ea typeface="Cambria"/>
            </a:endParaRPr>
          </a:p>
          <a:p>
            <a:pPr marL="0" indent="0">
              <a:buNone/>
            </a:pPr>
            <a:r>
              <a:rPr lang="en-US" sz="1800" dirty="0">
                <a:solidFill>
                  <a:srgbClr val="374151"/>
                </a:solidFill>
                <a:ea typeface="+mn-lt"/>
                <a:cs typeface="+mn-lt"/>
              </a:rPr>
              <a:t>.</a:t>
            </a:r>
            <a:endParaRPr lang="en-US" sz="1800" dirty="0">
              <a:ea typeface="Cambria"/>
            </a:endParaRPr>
          </a:p>
          <a:p>
            <a:pPr marL="0" indent="0">
              <a:buNone/>
            </a:pPr>
            <a:endParaRPr lang="en-US" sz="1800" dirty="0">
              <a:solidFill>
                <a:srgbClr val="374151"/>
              </a:solidFill>
              <a:ea typeface="Cambria"/>
            </a:endParaRPr>
          </a:p>
          <a:p>
            <a:pPr marL="0" indent="0">
              <a:buNone/>
            </a:pPr>
            <a:endParaRPr lang="en-US" dirty="0">
              <a:ea typeface="Cambria"/>
            </a:endParaRPr>
          </a:p>
          <a:p>
            <a:pPr marL="0" indent="0">
              <a:buNone/>
            </a:pPr>
            <a:endParaRPr lang="en-US" dirty="0">
              <a:ea typeface="Cambria"/>
            </a:endParaRPr>
          </a:p>
          <a:p>
            <a:pPr marL="0" indent="0">
              <a:buNone/>
            </a:pPr>
            <a:endParaRPr lang="en-US" dirty="0">
              <a:ea typeface="Cambria"/>
            </a:endParaRPr>
          </a:p>
        </p:txBody>
      </p:sp>
      <p:sp>
        <p:nvSpPr>
          <p:cNvPr id="4" name="TextBox 3">
            <a:extLst>
              <a:ext uri="{FF2B5EF4-FFF2-40B4-BE49-F238E27FC236}">
                <a16:creationId xmlns:a16="http://schemas.microsoft.com/office/drawing/2014/main" id="{2B832F0B-BEFB-255D-90FA-B20A1FBCB03B}"/>
              </a:ext>
            </a:extLst>
          </p:cNvPr>
          <p:cNvSpPr txBox="1"/>
          <p:nvPr/>
        </p:nvSpPr>
        <p:spPr>
          <a:xfrm>
            <a:off x="762000" y="990600"/>
            <a:ext cx="10823389" cy="5078313"/>
          </a:xfrm>
          <a:prstGeom prst="rect">
            <a:avLst/>
          </a:prstGeom>
          <a:noFill/>
        </p:spPr>
        <p:txBody>
          <a:bodyPr wrap="square" rtlCol="0">
            <a:spAutoFit/>
          </a:bodyPr>
          <a:lstStyle/>
          <a:p>
            <a:r>
              <a:rPr lang="en-US" b="1" dirty="0"/>
              <a:t>Defensive Distillation</a:t>
            </a:r>
          </a:p>
          <a:p>
            <a:endParaRPr lang="en-US" dirty="0"/>
          </a:p>
          <a:p>
            <a:pPr marL="342900" indent="-342900">
              <a:buFont typeface="+mj-lt"/>
              <a:buAutoNum type="arabicPeriod"/>
            </a:pPr>
            <a:r>
              <a:rPr lang="en-US" dirty="0"/>
              <a:t>Defensive distillation boosts neural network robustness against adversarial attacks by simplifying training data complexity.</a:t>
            </a:r>
          </a:p>
          <a:p>
            <a:pPr marL="342900" indent="-342900">
              <a:buFont typeface="+mj-lt"/>
              <a:buAutoNum type="arabicPeriod"/>
            </a:pPr>
            <a:r>
              <a:rPr lang="en-US" dirty="0"/>
              <a:t>How Defensive Distillation Works</a:t>
            </a:r>
          </a:p>
          <a:p>
            <a:pPr marL="800100" lvl="1" indent="-342900">
              <a:buFont typeface="Arial" panose="020B0604020202020204" pitchFamily="34" charset="0"/>
              <a:buChar char="•"/>
            </a:pPr>
            <a:r>
              <a:rPr lang="en-US" dirty="0"/>
              <a:t>Trains a neural network (teacher model) to output class probabilities.</a:t>
            </a:r>
          </a:p>
          <a:p>
            <a:pPr marL="800100" lvl="1" indent="-342900">
              <a:buFont typeface="Arial" panose="020B0604020202020204" pitchFamily="34" charset="0"/>
              <a:buChar char="•"/>
            </a:pPr>
            <a:r>
              <a:rPr lang="en-US" dirty="0"/>
              <a:t>A second network (student model) is trained on the temperature-smoothed outputs of the teacher model.</a:t>
            </a:r>
          </a:p>
          <a:p>
            <a:pPr marL="800100" lvl="1" indent="-342900">
              <a:buFont typeface="Arial" panose="020B0604020202020204" pitchFamily="34" charset="0"/>
              <a:buChar char="•"/>
            </a:pPr>
            <a:r>
              <a:rPr lang="en-US" dirty="0"/>
              <a:t>The higher temperature during training softens the probability distribution, making the model learn more generalized features.</a:t>
            </a:r>
          </a:p>
          <a:p>
            <a:pPr marL="342900" indent="-342900">
              <a:buFont typeface="+mj-lt"/>
              <a:buAutoNum type="arabicPeriod"/>
            </a:pPr>
            <a:r>
              <a:rPr lang="en-US" dirty="0"/>
              <a:t>Application to Counter Brendel &amp; </a:t>
            </a:r>
            <a:r>
              <a:rPr lang="en-US" dirty="0" err="1"/>
              <a:t>Bethge</a:t>
            </a:r>
            <a:r>
              <a:rPr lang="en-US" dirty="0"/>
              <a:t> Attack</a:t>
            </a:r>
          </a:p>
          <a:p>
            <a:pPr marL="800100" lvl="1" indent="-342900">
              <a:buFont typeface="Arial" panose="020B0604020202020204" pitchFamily="34" charset="0"/>
              <a:buChar char="•"/>
            </a:pPr>
            <a:r>
              <a:rPr lang="en-US" dirty="0"/>
              <a:t>Brendel &amp; </a:t>
            </a:r>
            <a:r>
              <a:rPr lang="en-US" dirty="0" err="1"/>
              <a:t>Bethge</a:t>
            </a:r>
            <a:r>
              <a:rPr lang="en-US" dirty="0"/>
              <a:t> attack crafts adversarial examples that are iteratively refined to be close to the decision boundaries.</a:t>
            </a:r>
          </a:p>
          <a:p>
            <a:pPr marL="800100" lvl="1" indent="-342900">
              <a:buFont typeface="Arial" panose="020B0604020202020204" pitchFamily="34" charset="0"/>
              <a:buChar char="•"/>
            </a:pPr>
            <a:r>
              <a:rPr lang="en-US" dirty="0"/>
              <a:t>Defensive distillation helps by smoothing these boundaries, making it more challenging for the attack to find adversarial perturbations that mislead the model.</a:t>
            </a:r>
          </a:p>
          <a:p>
            <a:pPr marL="342900" indent="-342900">
              <a:buFont typeface="+mj-lt"/>
              <a:buAutoNum type="arabicPeriod"/>
            </a:pPr>
            <a:r>
              <a:rPr lang="en-US" dirty="0"/>
              <a:t>Improves generalization and reduces susceptibility to both white-box and black-box attacks.</a:t>
            </a:r>
          </a:p>
          <a:p>
            <a:endParaRPr lang="en-US" dirty="0"/>
          </a:p>
          <a:p>
            <a:endParaRPr lang="en-US" dirty="0"/>
          </a:p>
        </p:txBody>
      </p:sp>
      <p:sp>
        <p:nvSpPr>
          <p:cNvPr id="5" name="Rectangle 4">
            <a:extLst>
              <a:ext uri="{FF2B5EF4-FFF2-40B4-BE49-F238E27FC236}">
                <a16:creationId xmlns:a16="http://schemas.microsoft.com/office/drawing/2014/main" id="{0FA44388-A6FB-64A1-4565-73CB7D56C37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8934338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pPr algn="l"/>
            <a:r>
              <a:rPr lang="en-US" sz="3200" dirty="0"/>
              <a:t>Defensive Distillation</a:t>
            </a:r>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r>
              <a:rPr lang="en-US" sz="1600" dirty="0">
                <a:solidFill>
                  <a:srgbClr val="FF0000"/>
                </a:solidFill>
                <a:ea typeface="Cambria"/>
              </a:rPr>
              <a:t>Step 01: Train the teacher model                             			</a:t>
            </a:r>
          </a:p>
          <a:p>
            <a:endParaRPr lang="en-US" sz="1600" dirty="0">
              <a:solidFill>
                <a:srgbClr val="FF0000"/>
              </a:solidFill>
              <a:ea typeface="Cambria"/>
            </a:endParaRPr>
          </a:p>
          <a:p>
            <a:endParaRPr lang="en-US" dirty="0">
              <a:ea typeface="Cambria"/>
            </a:endParaRPr>
          </a:p>
        </p:txBody>
      </p:sp>
      <p:sp>
        <p:nvSpPr>
          <p:cNvPr id="7" name="TextBox 6">
            <a:extLst>
              <a:ext uri="{FF2B5EF4-FFF2-40B4-BE49-F238E27FC236}">
                <a16:creationId xmlns:a16="http://schemas.microsoft.com/office/drawing/2014/main" id="{8F6AB824-890E-01E0-45A8-C76B9CBC9AFE}"/>
              </a:ext>
            </a:extLst>
          </p:cNvPr>
          <p:cNvSpPr txBox="1"/>
          <p:nvPr/>
        </p:nvSpPr>
        <p:spPr>
          <a:xfrm>
            <a:off x="6255768" y="1123734"/>
            <a:ext cx="594544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FF0000"/>
                </a:solidFill>
                <a:ea typeface="Cambria"/>
              </a:rPr>
              <a:t>Step 03: Train the student model using soft labels</a:t>
            </a:r>
          </a:p>
        </p:txBody>
      </p:sp>
      <p:pic>
        <p:nvPicPr>
          <p:cNvPr id="8" name="Picture 7">
            <a:extLst>
              <a:ext uri="{FF2B5EF4-FFF2-40B4-BE49-F238E27FC236}">
                <a16:creationId xmlns:a16="http://schemas.microsoft.com/office/drawing/2014/main" id="{CFEF0C2D-F289-317E-4A81-6FA39E004410}"/>
              </a:ext>
            </a:extLst>
          </p:cNvPr>
          <p:cNvPicPr>
            <a:picLocks noChangeAspect="1"/>
          </p:cNvPicPr>
          <p:nvPr/>
        </p:nvPicPr>
        <p:blipFill rotWithShape="1">
          <a:blip r:embed="rId2"/>
          <a:srcRect l="2639" t="7525" r="3991" b="11347"/>
          <a:stretch/>
        </p:blipFill>
        <p:spPr>
          <a:xfrm>
            <a:off x="518256" y="1524001"/>
            <a:ext cx="4974336" cy="1828800"/>
          </a:xfrm>
          <a:prstGeom prst="rect">
            <a:avLst/>
          </a:prstGeom>
        </p:spPr>
      </p:pic>
      <p:sp>
        <p:nvSpPr>
          <p:cNvPr id="9" name="TextBox 8">
            <a:extLst>
              <a:ext uri="{FF2B5EF4-FFF2-40B4-BE49-F238E27FC236}">
                <a16:creationId xmlns:a16="http://schemas.microsoft.com/office/drawing/2014/main" id="{88736CC6-262A-FF5E-40C7-740DC3403681}"/>
              </a:ext>
            </a:extLst>
          </p:cNvPr>
          <p:cNvSpPr txBox="1"/>
          <p:nvPr/>
        </p:nvSpPr>
        <p:spPr>
          <a:xfrm>
            <a:off x="540027" y="3724167"/>
            <a:ext cx="594544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FF0000"/>
                </a:solidFill>
                <a:ea typeface="Cambria"/>
              </a:rPr>
              <a:t>Step 02: Generate soft labels using the teacher model</a:t>
            </a:r>
          </a:p>
        </p:txBody>
      </p:sp>
      <p:pic>
        <p:nvPicPr>
          <p:cNvPr id="11" name="Picture 10">
            <a:extLst>
              <a:ext uri="{FF2B5EF4-FFF2-40B4-BE49-F238E27FC236}">
                <a16:creationId xmlns:a16="http://schemas.microsoft.com/office/drawing/2014/main" id="{3D2D9983-5BD1-6642-5D27-C3CBBFABB9BE}"/>
              </a:ext>
            </a:extLst>
          </p:cNvPr>
          <p:cNvPicPr>
            <a:picLocks noChangeAspect="1"/>
          </p:cNvPicPr>
          <p:nvPr/>
        </p:nvPicPr>
        <p:blipFill>
          <a:blip r:embed="rId3"/>
          <a:stretch>
            <a:fillRect/>
          </a:stretch>
        </p:blipFill>
        <p:spPr>
          <a:xfrm>
            <a:off x="547284" y="4193156"/>
            <a:ext cx="4862916" cy="683219"/>
          </a:xfrm>
          <a:prstGeom prst="rect">
            <a:avLst/>
          </a:prstGeom>
        </p:spPr>
      </p:pic>
      <p:pic>
        <p:nvPicPr>
          <p:cNvPr id="13" name="Picture 12">
            <a:extLst>
              <a:ext uri="{FF2B5EF4-FFF2-40B4-BE49-F238E27FC236}">
                <a16:creationId xmlns:a16="http://schemas.microsoft.com/office/drawing/2014/main" id="{32D6271B-C0C5-FA33-7ED9-CD828F1D7924}"/>
              </a:ext>
            </a:extLst>
          </p:cNvPr>
          <p:cNvPicPr>
            <a:picLocks noChangeAspect="1"/>
          </p:cNvPicPr>
          <p:nvPr/>
        </p:nvPicPr>
        <p:blipFill>
          <a:blip r:embed="rId4"/>
          <a:stretch>
            <a:fillRect/>
          </a:stretch>
        </p:blipFill>
        <p:spPr>
          <a:xfrm>
            <a:off x="6279214" y="1598347"/>
            <a:ext cx="5638800" cy="1754454"/>
          </a:xfrm>
          <a:prstGeom prst="rect">
            <a:avLst/>
          </a:prstGeom>
        </p:spPr>
      </p:pic>
      <p:sp>
        <p:nvSpPr>
          <p:cNvPr id="14" name="TextBox 13">
            <a:extLst>
              <a:ext uri="{FF2B5EF4-FFF2-40B4-BE49-F238E27FC236}">
                <a16:creationId xmlns:a16="http://schemas.microsoft.com/office/drawing/2014/main" id="{92677081-8396-FB90-73DC-17A82368445D}"/>
              </a:ext>
            </a:extLst>
          </p:cNvPr>
          <p:cNvSpPr txBox="1"/>
          <p:nvPr/>
        </p:nvSpPr>
        <p:spPr>
          <a:xfrm>
            <a:off x="6279214" y="3704901"/>
            <a:ext cx="59454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FF0000"/>
                </a:solidFill>
                <a:ea typeface="Cambria"/>
              </a:rPr>
              <a:t>Step 04: Evaluate the student model on the original and adversarial examples</a:t>
            </a:r>
          </a:p>
        </p:txBody>
      </p:sp>
      <p:pic>
        <p:nvPicPr>
          <p:cNvPr id="16" name="Picture 15">
            <a:extLst>
              <a:ext uri="{FF2B5EF4-FFF2-40B4-BE49-F238E27FC236}">
                <a16:creationId xmlns:a16="http://schemas.microsoft.com/office/drawing/2014/main" id="{DDA2D98D-AC60-B4E0-C8F3-2A74CE86844D}"/>
              </a:ext>
            </a:extLst>
          </p:cNvPr>
          <p:cNvPicPr>
            <a:picLocks noChangeAspect="1"/>
          </p:cNvPicPr>
          <p:nvPr/>
        </p:nvPicPr>
        <p:blipFill>
          <a:blip r:embed="rId5"/>
          <a:stretch>
            <a:fillRect/>
          </a:stretch>
        </p:blipFill>
        <p:spPr>
          <a:xfrm>
            <a:off x="5652684" y="4335714"/>
            <a:ext cx="6324600" cy="1205361"/>
          </a:xfrm>
          <a:prstGeom prst="rect">
            <a:avLst/>
          </a:prstGeom>
        </p:spPr>
      </p:pic>
      <p:sp>
        <p:nvSpPr>
          <p:cNvPr id="4" name="Rectangle 3">
            <a:extLst>
              <a:ext uri="{FF2B5EF4-FFF2-40B4-BE49-F238E27FC236}">
                <a16:creationId xmlns:a16="http://schemas.microsoft.com/office/drawing/2014/main" id="{498386D2-1A55-385C-8592-CF76178B9452}"/>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7677227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pPr algn="l"/>
            <a:r>
              <a:rPr lang="en-US" sz="3200" dirty="0"/>
              <a:t>Defensive Distillation</a:t>
            </a:r>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r>
              <a:rPr lang="en-US" sz="1600" dirty="0">
                <a:solidFill>
                  <a:srgbClr val="FF0000"/>
                </a:solidFill>
                <a:ea typeface="Cambria"/>
              </a:rPr>
              <a:t>Step 05: Comparing accuracies pre and post attack, and post-defense			</a:t>
            </a:r>
          </a:p>
          <a:p>
            <a:endParaRPr lang="en-US" sz="1600" dirty="0">
              <a:solidFill>
                <a:srgbClr val="FF0000"/>
              </a:solidFill>
              <a:ea typeface="Cambria"/>
            </a:endParaRPr>
          </a:p>
          <a:p>
            <a:endParaRPr lang="en-US" dirty="0">
              <a:ea typeface="Cambria"/>
            </a:endParaRPr>
          </a:p>
        </p:txBody>
      </p:sp>
      <p:pic>
        <p:nvPicPr>
          <p:cNvPr id="5" name="Picture 4">
            <a:extLst>
              <a:ext uri="{FF2B5EF4-FFF2-40B4-BE49-F238E27FC236}">
                <a16:creationId xmlns:a16="http://schemas.microsoft.com/office/drawing/2014/main" id="{DC01EB0D-1547-0F74-0646-F293152171D2}"/>
              </a:ext>
            </a:extLst>
          </p:cNvPr>
          <p:cNvPicPr>
            <a:picLocks noChangeAspect="1"/>
          </p:cNvPicPr>
          <p:nvPr/>
        </p:nvPicPr>
        <p:blipFill rotWithShape="1">
          <a:blip r:embed="rId2"/>
          <a:srcRect t="52878"/>
          <a:stretch/>
        </p:blipFill>
        <p:spPr>
          <a:xfrm>
            <a:off x="3733800" y="3635830"/>
            <a:ext cx="6849431" cy="1256928"/>
          </a:xfrm>
          <a:prstGeom prst="rect">
            <a:avLst/>
          </a:prstGeom>
        </p:spPr>
      </p:pic>
      <p:pic>
        <p:nvPicPr>
          <p:cNvPr id="10" name="Picture 9">
            <a:extLst>
              <a:ext uri="{FF2B5EF4-FFF2-40B4-BE49-F238E27FC236}">
                <a16:creationId xmlns:a16="http://schemas.microsoft.com/office/drawing/2014/main" id="{A24B3D2F-D8E7-BC54-CBAD-2C8373A4FB95}"/>
              </a:ext>
            </a:extLst>
          </p:cNvPr>
          <p:cNvPicPr>
            <a:picLocks noChangeAspect="1"/>
          </p:cNvPicPr>
          <p:nvPr/>
        </p:nvPicPr>
        <p:blipFill rotWithShape="1">
          <a:blip r:embed="rId2"/>
          <a:srcRect b="48579"/>
          <a:stretch/>
        </p:blipFill>
        <p:spPr>
          <a:xfrm>
            <a:off x="1066800" y="1865644"/>
            <a:ext cx="6849431" cy="1371600"/>
          </a:xfrm>
          <a:prstGeom prst="rect">
            <a:avLst/>
          </a:prstGeom>
        </p:spPr>
      </p:pic>
      <p:sp>
        <p:nvSpPr>
          <p:cNvPr id="4" name="Rectangle 3">
            <a:extLst>
              <a:ext uri="{FF2B5EF4-FFF2-40B4-BE49-F238E27FC236}">
                <a16:creationId xmlns:a16="http://schemas.microsoft.com/office/drawing/2014/main" id="{045F1230-FB07-8393-ACED-1DB6045484C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754132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73FB-4DB2-2BCB-731F-7ED88FE5FE0A}"/>
              </a:ext>
            </a:extLst>
          </p:cNvPr>
          <p:cNvSpPr>
            <a:spLocks noGrp="1"/>
          </p:cNvSpPr>
          <p:nvPr>
            <p:ph type="title"/>
          </p:nvPr>
        </p:nvSpPr>
        <p:spPr/>
        <p:txBody>
          <a:bodyPr>
            <a:normAutofit/>
          </a:bodyPr>
          <a:lstStyle/>
          <a:p>
            <a:r>
              <a:rPr lang="en-US" sz="3200" b="1" dirty="0"/>
              <a:t>Gantt Chart</a:t>
            </a:r>
          </a:p>
        </p:txBody>
      </p:sp>
      <p:sp>
        <p:nvSpPr>
          <p:cNvPr id="3" name="Content Placeholder 2">
            <a:extLst>
              <a:ext uri="{FF2B5EF4-FFF2-40B4-BE49-F238E27FC236}">
                <a16:creationId xmlns:a16="http://schemas.microsoft.com/office/drawing/2014/main" id="{A26C618A-64AA-2C95-6527-A3D643EB128E}"/>
              </a:ext>
            </a:extLst>
          </p:cNvPr>
          <p:cNvSpPr>
            <a:spLocks noGrp="1"/>
          </p:cNvSpPr>
          <p:nvPr>
            <p:ph idx="1"/>
          </p:nvPr>
        </p:nvSpPr>
        <p:spPr/>
        <p:txBody>
          <a:bodyPr vert="horz" lIns="91440" tIns="45720" rIns="91440" bIns="45720" rtlCol="0" anchor="t">
            <a:normAutofit/>
          </a:bodyPr>
          <a:lstStyle/>
          <a:p>
            <a:pPr marL="0" indent="0">
              <a:buNone/>
            </a:pPr>
            <a:endParaRPr lang="en-US" sz="1600" dirty="0">
              <a:solidFill>
                <a:srgbClr val="FF0000"/>
              </a:solidFill>
              <a:ea typeface="Cambria"/>
            </a:endParaRPr>
          </a:p>
          <a:p>
            <a:endParaRPr lang="en-US" sz="1600" dirty="0">
              <a:solidFill>
                <a:srgbClr val="FF0000"/>
              </a:solidFill>
              <a:ea typeface="Cambria"/>
            </a:endParaRPr>
          </a:p>
          <a:p>
            <a:endParaRPr lang="en-US" dirty="0">
              <a:ea typeface="Cambria"/>
            </a:endParaRPr>
          </a:p>
        </p:txBody>
      </p:sp>
      <p:pic>
        <p:nvPicPr>
          <p:cNvPr id="4" name="Content Placeholder 3">
            <a:extLst>
              <a:ext uri="{FF2B5EF4-FFF2-40B4-BE49-F238E27FC236}">
                <a16:creationId xmlns:a16="http://schemas.microsoft.com/office/drawing/2014/main" id="{7DCC8B6B-E183-6E4E-8109-5A620456BF3B}"/>
              </a:ext>
            </a:extLst>
          </p:cNvPr>
          <p:cNvPicPr>
            <a:picLocks noChangeAspect="1"/>
          </p:cNvPicPr>
          <p:nvPr/>
        </p:nvPicPr>
        <p:blipFill>
          <a:blip r:embed="rId2"/>
          <a:stretch>
            <a:fillRect/>
          </a:stretch>
        </p:blipFill>
        <p:spPr>
          <a:xfrm>
            <a:off x="838199" y="1143000"/>
            <a:ext cx="10515600" cy="5029636"/>
          </a:xfrm>
          <a:prstGeom prst="rect">
            <a:avLst/>
          </a:prstGeom>
        </p:spPr>
      </p:pic>
      <p:sp>
        <p:nvSpPr>
          <p:cNvPr id="5" name="Rectangle 4">
            <a:extLst>
              <a:ext uri="{FF2B5EF4-FFF2-40B4-BE49-F238E27FC236}">
                <a16:creationId xmlns:a16="http://schemas.microsoft.com/office/drawing/2014/main" id="{CFEFBA26-83F5-82DC-8ACD-F4C591CA410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4352803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0" y="551541"/>
            <a:ext cx="11684000" cy="792162"/>
          </a:xfrm>
        </p:spPr>
        <p:txBody>
          <a:bodyPr>
            <a:normAutofit/>
          </a:bodyPr>
          <a:lstStyle/>
          <a:p>
            <a:r>
              <a:rPr lang="en-US" dirty="0">
                <a:effectLst>
                  <a:outerShdw blurRad="38100" dist="38100" dir="2700000" algn="tl">
                    <a:srgbClr val="000000">
                      <a:alpha val="43137"/>
                    </a:srgbClr>
                  </a:outerShdw>
                </a:effectLst>
              </a:rPr>
              <a:t>References</a:t>
            </a:r>
            <a:endParaRPr lang="en-US" sz="3600"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C5A088E0-02B6-4287-8103-257A067BFB8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2" name="TextBox 1">
            <a:extLst>
              <a:ext uri="{FF2B5EF4-FFF2-40B4-BE49-F238E27FC236}">
                <a16:creationId xmlns:a16="http://schemas.microsoft.com/office/drawing/2014/main" id="{71953841-6FD4-4861-AA56-05C95FE97490}"/>
              </a:ext>
            </a:extLst>
          </p:cNvPr>
          <p:cNvSpPr txBox="1"/>
          <p:nvPr/>
        </p:nvSpPr>
        <p:spPr>
          <a:xfrm>
            <a:off x="1430517" y="2044880"/>
            <a:ext cx="9220200" cy="2954655"/>
          </a:xfrm>
          <a:prstGeom prst="rect">
            <a:avLst/>
          </a:prstGeom>
          <a:noFill/>
        </p:spPr>
        <p:txBody>
          <a:bodyPr wrap="square" rtlCol="0">
            <a:spAutoFit/>
          </a:bodyPr>
          <a:lstStyle/>
          <a:p>
            <a:r>
              <a:rPr lang="en-US" sz="1400" dirty="0"/>
              <a:t>[1] Brendel, W. (2019, July 1). </a:t>
            </a:r>
            <a:r>
              <a:rPr lang="en-US" sz="1400" i="1" dirty="0"/>
              <a:t>Accurate, reliable and fast robustness evaluation</a:t>
            </a:r>
            <a:r>
              <a:rPr lang="en-US" sz="1400" dirty="0"/>
              <a:t>. arXiv.org. </a:t>
            </a:r>
            <a:r>
              <a:rPr lang="en-US" sz="1400" dirty="0">
                <a:hlinkClick r:id="rId2"/>
              </a:rPr>
              <a:t>https://arxiv.org/abs/1907.01003</a:t>
            </a:r>
            <a:endParaRPr lang="en-US" sz="1400" dirty="0"/>
          </a:p>
          <a:p>
            <a:r>
              <a:rPr lang="en-US" sz="1400" dirty="0"/>
              <a:t> </a:t>
            </a:r>
          </a:p>
          <a:p>
            <a:r>
              <a:rPr lang="en-US" sz="1400" dirty="0"/>
              <a:t>[2]  </a:t>
            </a:r>
            <a:r>
              <a:rPr lang="en-US" sz="1400" dirty="0" err="1"/>
              <a:t>Athalye</a:t>
            </a:r>
            <a:r>
              <a:rPr lang="en-US" sz="1400" dirty="0"/>
              <a:t>, A. (2018, February 1). </a:t>
            </a:r>
            <a:r>
              <a:rPr lang="en-US" sz="1400" i="1" dirty="0"/>
              <a:t>Obfuscated Gradients Give a False Sense of Security: Circumventing Defenses to Adversarial Examples</a:t>
            </a:r>
            <a:r>
              <a:rPr lang="en-US" sz="1400" dirty="0"/>
              <a:t>. arXiv.org. </a:t>
            </a:r>
            <a:r>
              <a:rPr lang="en-US" sz="1400" dirty="0">
                <a:hlinkClick r:id="rId3"/>
              </a:rPr>
              <a:t>https://arxiv.org/abs/1802.00420</a:t>
            </a:r>
            <a:endParaRPr lang="en-US" sz="1400" dirty="0"/>
          </a:p>
          <a:p>
            <a:r>
              <a:rPr lang="en-US" sz="1400" dirty="0"/>
              <a:t> </a:t>
            </a:r>
          </a:p>
          <a:p>
            <a:r>
              <a:rPr lang="en-US" sz="1400" dirty="0"/>
              <a:t>[3] Brendel, W. (2017, December 12). </a:t>
            </a:r>
            <a:r>
              <a:rPr lang="en-US" sz="1400" i="1" dirty="0"/>
              <a:t>Decision-Based Adversarial Attacks: Reliable Attacks Against Black-Box Machine Learning Models</a:t>
            </a:r>
            <a:r>
              <a:rPr lang="en-US" sz="1400" dirty="0"/>
              <a:t>. arXiv.org. </a:t>
            </a:r>
            <a:r>
              <a:rPr lang="en-US" sz="1400" dirty="0">
                <a:hlinkClick r:id="rId4"/>
              </a:rPr>
              <a:t>https://arxiv.org/abs/1712.04248</a:t>
            </a:r>
            <a:endParaRPr lang="en-US" sz="1400" dirty="0"/>
          </a:p>
          <a:p>
            <a:endParaRPr lang="en-US" sz="1400" dirty="0"/>
          </a:p>
          <a:p>
            <a:r>
              <a:rPr lang="en-US" sz="1400" dirty="0"/>
              <a:t>[4]  </a:t>
            </a:r>
            <a:r>
              <a:rPr lang="en-US" sz="1400" dirty="0" err="1"/>
              <a:t>Madry</a:t>
            </a:r>
            <a:r>
              <a:rPr lang="en-US" sz="1400" dirty="0"/>
              <a:t>, A. (2017, June 19). </a:t>
            </a:r>
            <a:r>
              <a:rPr lang="en-US" sz="1400" i="1" dirty="0"/>
              <a:t>Towards Deep Learning Models Resistant to Adversarial Attacks</a:t>
            </a:r>
            <a:r>
              <a:rPr lang="en-US" sz="1400" dirty="0"/>
              <a:t>. arXiv.org. </a:t>
            </a:r>
            <a:r>
              <a:rPr lang="en-US" sz="1400" dirty="0">
                <a:hlinkClick r:id="rId5"/>
              </a:rPr>
              <a:t>https://arxiv.org/abs/1706.06083</a:t>
            </a:r>
            <a:endParaRPr lang="en-US" sz="1400" dirty="0"/>
          </a:p>
          <a:p>
            <a:endParaRPr lang="en-US" sz="1400" dirty="0"/>
          </a:p>
          <a:p>
            <a:endParaRPr lang="en-US" dirty="0"/>
          </a:p>
        </p:txBody>
      </p:sp>
    </p:spTree>
    <p:extLst>
      <p:ext uri="{BB962C8B-B14F-4D97-AF65-F5344CB8AC3E}">
        <p14:creationId xmlns:p14="http://schemas.microsoft.com/office/powerpoint/2010/main" val="5155911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a:xfrm>
            <a:off x="685800" y="762000"/>
            <a:ext cx="11684000" cy="5562600"/>
          </a:xfrm>
        </p:spPr>
        <p:txBody>
          <a:bodyPr/>
          <a:lstStyle/>
          <a:p>
            <a:pPr marL="0" indent="0" algn="ctr">
              <a:buNone/>
            </a:pPr>
            <a:r>
              <a:rPr lang="en-US" b="1" dirty="0"/>
              <a:t>Challenges Faced</a:t>
            </a:r>
            <a:r>
              <a:rPr lang="en-US" dirty="0"/>
              <a:t>	</a:t>
            </a:r>
            <a:endParaRPr lang="en-US" sz="2400" dirty="0"/>
          </a:p>
          <a:p>
            <a:pPr marL="457200" lvl="1" indent="0">
              <a:buNone/>
            </a:pPr>
            <a:endParaRPr lang="en-US" dirty="0"/>
          </a:p>
        </p:txBody>
      </p:sp>
      <p:graphicFrame>
        <p:nvGraphicFramePr>
          <p:cNvPr id="4" name="Table 3">
            <a:extLst>
              <a:ext uri="{FF2B5EF4-FFF2-40B4-BE49-F238E27FC236}">
                <a16:creationId xmlns:a16="http://schemas.microsoft.com/office/drawing/2014/main" id="{6B4EBA58-89FE-2E46-7745-1D6AFB6B279C}"/>
              </a:ext>
            </a:extLst>
          </p:cNvPr>
          <p:cNvGraphicFramePr>
            <a:graphicFrameLocks noGrp="1"/>
          </p:cNvGraphicFramePr>
          <p:nvPr>
            <p:extLst>
              <p:ext uri="{D42A27DB-BD31-4B8C-83A1-F6EECF244321}">
                <p14:modId xmlns:p14="http://schemas.microsoft.com/office/powerpoint/2010/main" val="2742201477"/>
              </p:ext>
            </p:extLst>
          </p:nvPr>
        </p:nvGraphicFramePr>
        <p:xfrm>
          <a:off x="1905000" y="2057400"/>
          <a:ext cx="8128000" cy="1371600"/>
        </p:xfrm>
        <a:graphic>
          <a:graphicData uri="http://schemas.openxmlformats.org/drawingml/2006/table">
            <a:tbl>
              <a:tblPr firstRow="1" bandRow="1">
                <a:tableStyleId>{00A15C55-8517-42AA-B614-E9B94910E393}</a:tableStyleId>
              </a:tblPr>
              <a:tblGrid>
                <a:gridCol w="4064000">
                  <a:extLst>
                    <a:ext uri="{9D8B030D-6E8A-4147-A177-3AD203B41FA5}">
                      <a16:colId xmlns:a16="http://schemas.microsoft.com/office/drawing/2014/main" val="1897880854"/>
                    </a:ext>
                  </a:extLst>
                </a:gridCol>
                <a:gridCol w="4064000">
                  <a:extLst>
                    <a:ext uri="{9D8B030D-6E8A-4147-A177-3AD203B41FA5}">
                      <a16:colId xmlns:a16="http://schemas.microsoft.com/office/drawing/2014/main" val="1470691612"/>
                    </a:ext>
                  </a:extLst>
                </a:gridCol>
              </a:tblGrid>
              <a:tr h="503150">
                <a:tc>
                  <a:txBody>
                    <a:bodyPr/>
                    <a:lstStyle/>
                    <a:p>
                      <a:r>
                        <a:rPr lang="en-US" dirty="0"/>
                        <a:t>Problem</a:t>
                      </a:r>
                    </a:p>
                  </a:txBody>
                  <a:tcPr/>
                </a:tc>
                <a:tc>
                  <a:txBody>
                    <a:bodyPr/>
                    <a:lstStyle/>
                    <a:p>
                      <a:r>
                        <a:rPr lang="en-US" dirty="0"/>
                        <a:t>Solution</a:t>
                      </a:r>
                    </a:p>
                  </a:txBody>
                  <a:tcPr/>
                </a:tc>
                <a:extLst>
                  <a:ext uri="{0D108BD9-81ED-4DB2-BD59-A6C34878D82A}">
                    <a16:rowId xmlns:a16="http://schemas.microsoft.com/office/drawing/2014/main" val="1270479086"/>
                  </a:ext>
                </a:extLst>
              </a:tr>
              <a:tr h="8684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Implementing the defense to tabular data.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Received support and guidance from the supervisors and the team.</a:t>
                      </a:r>
                    </a:p>
                  </a:txBody>
                  <a:tcPr/>
                </a:tc>
                <a:extLst>
                  <a:ext uri="{0D108BD9-81ED-4DB2-BD59-A6C34878D82A}">
                    <a16:rowId xmlns:a16="http://schemas.microsoft.com/office/drawing/2014/main" val="2032253260"/>
                  </a:ext>
                </a:extLst>
              </a:tr>
            </a:tbl>
          </a:graphicData>
        </a:graphic>
      </p:graphicFrame>
      <p:sp>
        <p:nvSpPr>
          <p:cNvPr id="2" name="Rectangle 1">
            <a:extLst>
              <a:ext uri="{FF2B5EF4-FFF2-40B4-BE49-F238E27FC236}">
                <a16:creationId xmlns:a16="http://schemas.microsoft.com/office/drawing/2014/main" id="{035B4C72-FA87-8FD9-58B9-E90FC32B7662}"/>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8713909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latin typeface="Adobe Devanagari"/>
              </a:rPr>
              <a:t>Tools, Technologies and Algorithms </a:t>
            </a:r>
            <a:endParaRPr lang="en-US" dirty="0"/>
          </a:p>
        </p:txBody>
      </p:sp>
      <p:sp>
        <p:nvSpPr>
          <p:cNvPr id="7" name="Content Placeholder 2">
            <a:extLst>
              <a:ext uri="{FF2B5EF4-FFF2-40B4-BE49-F238E27FC236}">
                <a16:creationId xmlns:a16="http://schemas.microsoft.com/office/drawing/2014/main" id="{3371BC43-DF08-35CE-91AC-8BFD2358CE16}"/>
              </a:ext>
            </a:extLst>
          </p:cNvPr>
          <p:cNvSpPr>
            <a:spLocks noGrp="1"/>
          </p:cNvSpPr>
          <p:nvPr>
            <p:ph idx="1"/>
          </p:nvPr>
        </p:nvSpPr>
        <p:spPr>
          <a:xfrm>
            <a:off x="838200" y="1690688"/>
            <a:ext cx="10515600" cy="4351338"/>
          </a:xfrm>
        </p:spPr>
        <p:txBody>
          <a:bodyPr vert="horz" lIns="91440" tIns="45720" rIns="91440" bIns="45720" rtlCol="0" anchor="t">
            <a:normAutofit fontScale="92500" lnSpcReduction="10000"/>
          </a:bodyPr>
          <a:lstStyle/>
          <a:p>
            <a:r>
              <a:rPr lang="en-US" sz="2000" b="1" dirty="0"/>
              <a:t>Tools And Technologies</a:t>
            </a:r>
          </a:p>
          <a:p>
            <a:pPr marL="457200" lvl="1" indent="0">
              <a:buNone/>
            </a:pPr>
            <a:r>
              <a:rPr lang="en-US" sz="2000" dirty="0"/>
              <a:t>Development- Python</a:t>
            </a:r>
          </a:p>
          <a:p>
            <a:pPr marL="457200" lvl="1" indent="0">
              <a:buNone/>
            </a:pPr>
            <a:r>
              <a:rPr lang="en-US" sz="2000" dirty="0"/>
              <a:t>Building Model- </a:t>
            </a:r>
            <a:r>
              <a:rPr lang="en-US" sz="2000"/>
              <a:t>Conda </a:t>
            </a:r>
            <a:r>
              <a:rPr lang="en-US" sz="2000" dirty="0"/>
              <a:t>Notebook, Google </a:t>
            </a:r>
            <a:r>
              <a:rPr lang="en-US" sz="2000" dirty="0" err="1"/>
              <a:t>Colab</a:t>
            </a:r>
            <a:endParaRPr lang="en-US" sz="2000" dirty="0"/>
          </a:p>
          <a:p>
            <a:pPr marL="457200" lvl="1" indent="0">
              <a:buNone/>
            </a:pPr>
            <a:r>
              <a:rPr lang="en-US" sz="2000" dirty="0"/>
              <a:t>Version Controlling- </a:t>
            </a:r>
            <a:r>
              <a:rPr lang="en-US" sz="2000" dirty="0" err="1"/>
              <a:t>Github</a:t>
            </a:r>
            <a:endParaRPr lang="en-US" sz="2000" b="1" dirty="0"/>
          </a:p>
          <a:p>
            <a:r>
              <a:rPr lang="en-US" sz="2000" b="1" dirty="0"/>
              <a:t>Algorithm</a:t>
            </a:r>
          </a:p>
          <a:p>
            <a:pPr marL="457200" lvl="1" indent="0">
              <a:buNone/>
            </a:pPr>
            <a:r>
              <a:rPr lang="en-US" sz="2000" dirty="0"/>
              <a:t>Feed-Forward Algorithm</a:t>
            </a:r>
          </a:p>
          <a:p>
            <a:pPr marL="457200" lvl="1" indent="0">
              <a:buNone/>
            </a:pPr>
            <a:r>
              <a:rPr lang="en-US" sz="2000" dirty="0"/>
              <a:t>CNN</a:t>
            </a:r>
          </a:p>
          <a:p>
            <a:r>
              <a:rPr lang="en-US" sz="2000" b="1" dirty="0"/>
              <a:t>Libraries</a:t>
            </a:r>
          </a:p>
          <a:p>
            <a:pPr marL="457200" lvl="1" indent="0">
              <a:buNone/>
            </a:pPr>
            <a:r>
              <a:rPr lang="en-US" sz="2000" dirty="0"/>
              <a:t>Scikit-learn</a:t>
            </a:r>
          </a:p>
          <a:p>
            <a:pPr marL="457200" lvl="1" indent="0">
              <a:buNone/>
            </a:pPr>
            <a:r>
              <a:rPr lang="en-US" sz="2000" dirty="0"/>
              <a:t>Tensor flow, </a:t>
            </a:r>
            <a:r>
              <a:rPr lang="en-US" sz="2000" dirty="0" err="1"/>
              <a:t>Keras</a:t>
            </a:r>
            <a:endParaRPr lang="en-US" sz="2000" dirty="0"/>
          </a:p>
          <a:p>
            <a:pPr marL="457200" lvl="1" indent="0">
              <a:buNone/>
            </a:pPr>
            <a:r>
              <a:rPr lang="en-US" sz="2000" dirty="0"/>
              <a:t>Art</a:t>
            </a:r>
          </a:p>
          <a:p>
            <a:pPr marL="457200" lvl="1" indent="0">
              <a:buNone/>
            </a:pPr>
            <a:r>
              <a:rPr lang="en-US" sz="2000" dirty="0"/>
              <a:t>Matplotlib, </a:t>
            </a:r>
            <a:r>
              <a:rPr lang="en-US" sz="2000" dirty="0" err="1"/>
              <a:t>Numpy</a:t>
            </a:r>
            <a:r>
              <a:rPr lang="en-US" sz="2000" dirty="0"/>
              <a:t>, Pandas</a:t>
            </a:r>
          </a:p>
          <a:p>
            <a:pPr marL="457200" lvl="1" indent="0">
              <a:buNone/>
            </a:pPr>
            <a:r>
              <a:rPr lang="en-US" sz="2000" dirty="0" err="1"/>
              <a:t>Streamlit</a:t>
            </a:r>
            <a:endParaRPr lang="en-US" sz="2000" dirty="0"/>
          </a:p>
          <a:p>
            <a:pPr marL="0" indent="0">
              <a:buNone/>
            </a:pPr>
            <a:endParaRPr lang="en-US" sz="2000" b="1" dirty="0"/>
          </a:p>
          <a:p>
            <a:pPr marL="0" indent="0">
              <a:buNone/>
            </a:pPr>
            <a:endParaRPr lang="en-US" dirty="0"/>
          </a:p>
        </p:txBody>
      </p:sp>
      <p:pic>
        <p:nvPicPr>
          <p:cNvPr id="8" name="Picture 6" descr="Icon&#10;&#10;Description automatically generated">
            <a:extLst>
              <a:ext uri="{FF2B5EF4-FFF2-40B4-BE49-F238E27FC236}">
                <a16:creationId xmlns:a16="http://schemas.microsoft.com/office/drawing/2014/main" id="{DC58654F-DA06-C546-5256-E9EB406B0EAA}"/>
              </a:ext>
            </a:extLst>
          </p:cNvPr>
          <p:cNvPicPr>
            <a:picLocks noChangeAspect="1"/>
          </p:cNvPicPr>
          <p:nvPr/>
        </p:nvPicPr>
        <p:blipFill>
          <a:blip r:embed="rId2"/>
          <a:stretch>
            <a:fillRect/>
          </a:stretch>
        </p:blipFill>
        <p:spPr>
          <a:xfrm>
            <a:off x="7427901" y="2547067"/>
            <a:ext cx="876300" cy="914400"/>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B9022FFC-7A3F-5D9A-F64B-E5E1597C0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073" y="2397074"/>
            <a:ext cx="1939019" cy="904876"/>
          </a:xfrm>
          <a:prstGeom prst="rect">
            <a:avLst/>
          </a:prstGeom>
        </p:spPr>
      </p:pic>
      <p:pic>
        <p:nvPicPr>
          <p:cNvPr id="3" name="Picture 2">
            <a:extLst>
              <a:ext uri="{FF2B5EF4-FFF2-40B4-BE49-F238E27FC236}">
                <a16:creationId xmlns:a16="http://schemas.microsoft.com/office/drawing/2014/main" id="{584466E7-3411-C1A6-B656-DE130717F94D}"/>
              </a:ext>
            </a:extLst>
          </p:cNvPr>
          <p:cNvPicPr>
            <a:picLocks noChangeAspect="1"/>
          </p:cNvPicPr>
          <p:nvPr/>
        </p:nvPicPr>
        <p:blipFill>
          <a:blip r:embed="rId4"/>
          <a:stretch>
            <a:fillRect/>
          </a:stretch>
        </p:blipFill>
        <p:spPr>
          <a:xfrm>
            <a:off x="7866051" y="1705663"/>
            <a:ext cx="2448267" cy="600159"/>
          </a:xfrm>
          <a:prstGeom prst="rect">
            <a:avLst/>
          </a:prstGeom>
        </p:spPr>
      </p:pic>
      <p:pic>
        <p:nvPicPr>
          <p:cNvPr id="5" name="Picture 4">
            <a:extLst>
              <a:ext uri="{FF2B5EF4-FFF2-40B4-BE49-F238E27FC236}">
                <a16:creationId xmlns:a16="http://schemas.microsoft.com/office/drawing/2014/main" id="{AF162263-B963-CC31-B384-EE266E00C9B2}"/>
              </a:ext>
            </a:extLst>
          </p:cNvPr>
          <p:cNvPicPr>
            <a:picLocks noChangeAspect="1"/>
          </p:cNvPicPr>
          <p:nvPr/>
        </p:nvPicPr>
        <p:blipFill rotWithShape="1">
          <a:blip r:embed="rId5"/>
          <a:srcRect t="4292"/>
          <a:stretch/>
        </p:blipFill>
        <p:spPr>
          <a:xfrm>
            <a:off x="6873214" y="3469874"/>
            <a:ext cx="3548197" cy="1038050"/>
          </a:xfrm>
          <a:prstGeom prst="rect">
            <a:avLst/>
          </a:prstGeom>
        </p:spPr>
      </p:pic>
      <p:pic>
        <p:nvPicPr>
          <p:cNvPr id="6" name="Picture 5">
            <a:extLst>
              <a:ext uri="{FF2B5EF4-FFF2-40B4-BE49-F238E27FC236}">
                <a16:creationId xmlns:a16="http://schemas.microsoft.com/office/drawing/2014/main" id="{682FD2FD-F731-2FB7-97C4-78B76264194F}"/>
              </a:ext>
            </a:extLst>
          </p:cNvPr>
          <p:cNvPicPr>
            <a:picLocks noChangeAspect="1"/>
          </p:cNvPicPr>
          <p:nvPr/>
        </p:nvPicPr>
        <p:blipFill rotWithShape="1">
          <a:blip r:embed="rId6"/>
          <a:srcRect l="4454" t="2120"/>
          <a:stretch/>
        </p:blipFill>
        <p:spPr>
          <a:xfrm>
            <a:off x="9702251" y="4968503"/>
            <a:ext cx="898806" cy="930606"/>
          </a:xfrm>
          <a:prstGeom prst="rect">
            <a:avLst/>
          </a:prstGeom>
        </p:spPr>
      </p:pic>
      <p:pic>
        <p:nvPicPr>
          <p:cNvPr id="2050" name="Picture 2" descr="Logo&#10;&#10;Description automatically generated">
            <a:extLst>
              <a:ext uri="{FF2B5EF4-FFF2-40B4-BE49-F238E27FC236}">
                <a16:creationId xmlns:a16="http://schemas.microsoft.com/office/drawing/2014/main" id="{5B7871E9-72D0-2319-08B6-8788178E0A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5568" y="4699700"/>
            <a:ext cx="1828800" cy="145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3850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EDB3C-C21B-B21B-3006-E56939882E3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242A5FA-DC06-056F-139B-709DD79A18B0}"/>
              </a:ext>
            </a:extLst>
          </p:cNvPr>
          <p:cNvSpPr txBox="1">
            <a:spLocks/>
          </p:cNvSpPr>
          <p:nvPr/>
        </p:nvSpPr>
        <p:spPr>
          <a:xfrm>
            <a:off x="-2362200"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Functional Requirements </a:t>
            </a:r>
          </a:p>
        </p:txBody>
      </p:sp>
      <p:sp>
        <p:nvSpPr>
          <p:cNvPr id="7" name="Content Placeholder 4">
            <a:extLst>
              <a:ext uri="{FF2B5EF4-FFF2-40B4-BE49-F238E27FC236}">
                <a16:creationId xmlns:a16="http://schemas.microsoft.com/office/drawing/2014/main" id="{B8C2E995-EA5B-3A0D-99C1-59E1A39D71C8}"/>
              </a:ext>
            </a:extLst>
          </p:cNvPr>
          <p:cNvSpPr>
            <a:spLocks noGrp="1"/>
          </p:cNvSpPr>
          <p:nvPr>
            <p:ph idx="1"/>
          </p:nvPr>
        </p:nvSpPr>
        <p:spPr>
          <a:xfrm>
            <a:off x="781024" y="1336378"/>
            <a:ext cx="10896600" cy="2103279"/>
          </a:xfrm>
        </p:spPr>
        <p:txBody>
          <a:bodyPr>
            <a:normAutofit/>
          </a:bodyPr>
          <a:lstStyle/>
          <a:p>
            <a:pPr>
              <a:buFont typeface="Wingdings" panose="05000000000000000000" pitchFamily="2" charset="2"/>
              <a:buChar char="q"/>
            </a:pPr>
            <a:r>
              <a:rPr lang="en-US" sz="2400" dirty="0"/>
              <a:t>Accurately detecting whether the disease prediction Model is being attacked.</a:t>
            </a:r>
          </a:p>
          <a:p>
            <a:pPr>
              <a:buFont typeface="Wingdings" panose="05000000000000000000" pitchFamily="2" charset="2"/>
              <a:buChar char="q"/>
            </a:pPr>
            <a:endParaRPr lang="en-US" sz="2400" dirty="0"/>
          </a:p>
          <a:p>
            <a:pPr>
              <a:buFont typeface="Wingdings" panose="05000000000000000000" pitchFamily="2" charset="2"/>
              <a:buChar char="q"/>
            </a:pPr>
            <a:r>
              <a:rPr lang="en-US" sz="2400" dirty="0"/>
              <a:t>Mechanism to make the Robust.</a:t>
            </a:r>
          </a:p>
        </p:txBody>
      </p:sp>
      <p:sp>
        <p:nvSpPr>
          <p:cNvPr id="3" name="Title 4">
            <a:extLst>
              <a:ext uri="{FF2B5EF4-FFF2-40B4-BE49-F238E27FC236}">
                <a16:creationId xmlns:a16="http://schemas.microsoft.com/office/drawing/2014/main" id="{C47ED3F1-9E2C-7347-71E4-7400AFBFDFB5}"/>
              </a:ext>
            </a:extLst>
          </p:cNvPr>
          <p:cNvSpPr txBox="1">
            <a:spLocks/>
          </p:cNvSpPr>
          <p:nvPr/>
        </p:nvSpPr>
        <p:spPr>
          <a:xfrm>
            <a:off x="-1905000" y="2743647"/>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Non Functional Requirements </a:t>
            </a:r>
          </a:p>
        </p:txBody>
      </p:sp>
      <p:sp>
        <p:nvSpPr>
          <p:cNvPr id="6" name="TextBox 5">
            <a:extLst>
              <a:ext uri="{FF2B5EF4-FFF2-40B4-BE49-F238E27FC236}">
                <a16:creationId xmlns:a16="http://schemas.microsoft.com/office/drawing/2014/main" id="{A163F9E7-4E6B-BDF1-E704-52022CB8B5AF}"/>
              </a:ext>
            </a:extLst>
          </p:cNvPr>
          <p:cNvSpPr txBox="1"/>
          <p:nvPr/>
        </p:nvSpPr>
        <p:spPr>
          <a:xfrm>
            <a:off x="781024" y="3426542"/>
            <a:ext cx="2249942" cy="3144643"/>
          </a:xfrm>
          <a:prstGeom prst="rect">
            <a:avLst/>
          </a:prstGeom>
          <a:noFill/>
        </p:spPr>
        <p:txBody>
          <a:bodyPr wrap="square">
            <a:spAutoFit/>
          </a:bodyPr>
          <a:lstStyle/>
          <a:p>
            <a:pPr marL="457200" indent="-457200">
              <a:lnSpc>
                <a:spcPct val="170000"/>
              </a:lnSpc>
              <a:buFont typeface="Wingdings" panose="05000000000000000000" pitchFamily="2" charset="2"/>
              <a:buChar char="q"/>
            </a:pPr>
            <a:r>
              <a:rPr lang="en-US" sz="2400" dirty="0"/>
              <a:t>Security </a:t>
            </a:r>
          </a:p>
          <a:p>
            <a:pPr marL="457200" indent="-457200">
              <a:lnSpc>
                <a:spcPct val="170000"/>
              </a:lnSpc>
              <a:buFont typeface="Wingdings" panose="05000000000000000000" pitchFamily="2" charset="2"/>
              <a:buChar char="q"/>
            </a:pPr>
            <a:r>
              <a:rPr lang="en-US" sz="2400" dirty="0"/>
              <a:t>Reliability </a:t>
            </a:r>
          </a:p>
          <a:p>
            <a:pPr marL="457200" indent="-457200">
              <a:lnSpc>
                <a:spcPct val="170000"/>
              </a:lnSpc>
              <a:buFont typeface="Wingdings" panose="05000000000000000000" pitchFamily="2" charset="2"/>
              <a:buChar char="q"/>
            </a:pPr>
            <a:r>
              <a:rPr lang="en-US" sz="2400" dirty="0"/>
              <a:t>Realtime </a:t>
            </a:r>
          </a:p>
          <a:p>
            <a:pPr marL="457200" indent="-457200">
              <a:lnSpc>
                <a:spcPct val="170000"/>
              </a:lnSpc>
              <a:buFont typeface="Wingdings" panose="05000000000000000000" pitchFamily="2" charset="2"/>
              <a:buChar char="q"/>
            </a:pPr>
            <a:r>
              <a:rPr lang="en-US" sz="2400" dirty="0"/>
              <a:t>Availability </a:t>
            </a:r>
          </a:p>
          <a:p>
            <a:pPr marL="457200" indent="-457200">
              <a:lnSpc>
                <a:spcPct val="170000"/>
              </a:lnSpc>
              <a:buFont typeface="Wingdings" panose="05000000000000000000" pitchFamily="2" charset="2"/>
              <a:buChar char="q"/>
            </a:pPr>
            <a:r>
              <a:rPr lang="en-US" sz="2400" dirty="0"/>
              <a:t>Usability</a:t>
            </a:r>
            <a:endParaRPr lang="en-US" sz="3600" dirty="0"/>
          </a:p>
        </p:txBody>
      </p:sp>
      <p:pic>
        <p:nvPicPr>
          <p:cNvPr id="8" name="Picture 2" descr="What Are Non-functional Requirements? Types and Examples.">
            <a:extLst>
              <a:ext uri="{FF2B5EF4-FFF2-40B4-BE49-F238E27FC236}">
                <a16:creationId xmlns:a16="http://schemas.microsoft.com/office/drawing/2014/main" id="{EFA56372-FFE4-27BB-CEFD-C6777226AB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3791947"/>
            <a:ext cx="3274309" cy="238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9665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7. Best coding practices	</a:t>
            </a:r>
            <a:endParaRPr lang="en-US" sz="2400" dirty="0"/>
          </a:p>
          <a:p>
            <a:pPr marL="457200" lvl="1" indent="0">
              <a:buNone/>
            </a:pPr>
            <a:endParaRPr lang="en-US" dirty="0"/>
          </a:p>
        </p:txBody>
      </p:sp>
      <p:pic>
        <p:nvPicPr>
          <p:cNvPr id="4" name="Picture 3">
            <a:extLst>
              <a:ext uri="{FF2B5EF4-FFF2-40B4-BE49-F238E27FC236}">
                <a16:creationId xmlns:a16="http://schemas.microsoft.com/office/drawing/2014/main" id="{129BB69E-CDEA-AAFA-75A5-7705D97D2D2B}"/>
              </a:ext>
            </a:extLst>
          </p:cNvPr>
          <p:cNvPicPr>
            <a:picLocks noChangeAspect="1"/>
          </p:cNvPicPr>
          <p:nvPr/>
        </p:nvPicPr>
        <p:blipFill>
          <a:blip r:embed="rId2"/>
          <a:stretch>
            <a:fillRect/>
          </a:stretch>
        </p:blipFill>
        <p:spPr>
          <a:xfrm>
            <a:off x="467523" y="1752600"/>
            <a:ext cx="5399877" cy="3352800"/>
          </a:xfrm>
          <a:prstGeom prst="rect">
            <a:avLst/>
          </a:prstGeom>
        </p:spPr>
      </p:pic>
      <p:pic>
        <p:nvPicPr>
          <p:cNvPr id="7" name="Picture 6">
            <a:extLst>
              <a:ext uri="{FF2B5EF4-FFF2-40B4-BE49-F238E27FC236}">
                <a16:creationId xmlns:a16="http://schemas.microsoft.com/office/drawing/2014/main" id="{F10BFFB5-2F36-5425-0203-388C822C8DC8}"/>
              </a:ext>
            </a:extLst>
          </p:cNvPr>
          <p:cNvPicPr>
            <a:picLocks noChangeAspect="1"/>
          </p:cNvPicPr>
          <p:nvPr/>
        </p:nvPicPr>
        <p:blipFill>
          <a:blip r:embed="rId3"/>
          <a:stretch>
            <a:fillRect/>
          </a:stretch>
        </p:blipFill>
        <p:spPr>
          <a:xfrm>
            <a:off x="6042742" y="2259569"/>
            <a:ext cx="5943600" cy="4052741"/>
          </a:xfrm>
          <a:prstGeom prst="rect">
            <a:avLst/>
          </a:prstGeom>
        </p:spPr>
      </p:pic>
    </p:spTree>
    <p:extLst>
      <p:ext uri="{BB962C8B-B14F-4D97-AF65-F5344CB8AC3E}">
        <p14:creationId xmlns:p14="http://schemas.microsoft.com/office/powerpoint/2010/main" val="28316867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Work Breakdown Structure</a:t>
            </a:r>
          </a:p>
        </p:txBody>
      </p:sp>
      <p:sp>
        <p:nvSpPr>
          <p:cNvPr id="3" name="Content Placeholder 2">
            <a:extLst>
              <a:ext uri="{FF2B5EF4-FFF2-40B4-BE49-F238E27FC236}">
                <a16:creationId xmlns:a16="http://schemas.microsoft.com/office/drawing/2014/main" id="{75F4B035-5687-53A7-EE68-2652DF9B3116}"/>
              </a:ext>
            </a:extLst>
          </p:cNvPr>
          <p:cNvSpPr>
            <a:spLocks noGrp="1"/>
          </p:cNvSpPr>
          <p:nvPr>
            <p:ph idx="1"/>
          </p:nvPr>
        </p:nvSpPr>
        <p:spPr/>
        <p:txBody>
          <a:bodyPr/>
          <a:lstStyle/>
          <a:p>
            <a:pPr marL="0" indent="0">
              <a:buNone/>
            </a:pPr>
            <a:r>
              <a:rPr lang="en-US" dirty="0"/>
              <a:t>	</a:t>
            </a:r>
            <a:endParaRPr lang="en-US" sz="2400" dirty="0"/>
          </a:p>
          <a:p>
            <a:pPr marL="457200" lvl="1" indent="0">
              <a:buNone/>
            </a:pPr>
            <a:endParaRPr lang="en-US" dirty="0"/>
          </a:p>
        </p:txBody>
      </p:sp>
      <p:pic>
        <p:nvPicPr>
          <p:cNvPr id="6" name="Picture 5" descr="A diagram of a covid-19&#10;&#10;Description automatically generated">
            <a:extLst>
              <a:ext uri="{FF2B5EF4-FFF2-40B4-BE49-F238E27FC236}">
                <a16:creationId xmlns:a16="http://schemas.microsoft.com/office/drawing/2014/main" id="{D1BAF186-2626-5CD1-4592-8EA3875C2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100" y="1208844"/>
            <a:ext cx="8915400" cy="5181599"/>
          </a:xfrm>
          <a:prstGeom prst="rect">
            <a:avLst/>
          </a:prstGeom>
        </p:spPr>
      </p:pic>
    </p:spTree>
    <p:extLst>
      <p:ext uri="{BB962C8B-B14F-4D97-AF65-F5344CB8AC3E}">
        <p14:creationId xmlns:p14="http://schemas.microsoft.com/office/powerpoint/2010/main" val="39352640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1236-57D2-465F-AEBF-4EBE058505D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rPr>
              <a:t>Commercialization</a:t>
            </a:r>
          </a:p>
        </p:txBody>
      </p:sp>
      <p:sp>
        <p:nvSpPr>
          <p:cNvPr id="3" name="Content Placeholder 2">
            <a:extLst>
              <a:ext uri="{FF2B5EF4-FFF2-40B4-BE49-F238E27FC236}">
                <a16:creationId xmlns:a16="http://schemas.microsoft.com/office/drawing/2014/main" id="{27D08465-3A18-4BAD-8D7D-2739C60C8291}"/>
              </a:ext>
            </a:extLst>
          </p:cNvPr>
          <p:cNvSpPr>
            <a:spLocks noGrp="1"/>
          </p:cNvSpPr>
          <p:nvPr>
            <p:ph idx="1"/>
          </p:nvPr>
        </p:nvSpPr>
        <p:spPr>
          <a:xfrm>
            <a:off x="304800" y="1310322"/>
            <a:ext cx="11582400" cy="4633278"/>
          </a:xfrm>
        </p:spPr>
        <p:txBody>
          <a:bodyPr>
            <a:normAutofit/>
          </a:bodyPr>
          <a:lstStyle/>
          <a:p>
            <a:pPr>
              <a:buFont typeface="Wingdings" panose="05000000000000000000" pitchFamily="2" charset="2"/>
              <a:buChar char="ü"/>
            </a:pPr>
            <a:r>
              <a:rPr lang="en-US" sz="1800" dirty="0"/>
              <a:t>Our proposed system will allow healthcare organizations to test their Heart disease prediction models against the PGD, </a:t>
            </a:r>
            <a:r>
              <a:rPr lang="en-US" sz="1800" dirty="0" err="1"/>
              <a:t>Carlini</a:t>
            </a:r>
            <a:r>
              <a:rPr lang="en-US" sz="1800" dirty="0"/>
              <a:t>, Brendel, and Boundary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This system will allow organizations with various domains to check their models robustness against these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Quick assessment of whether the model can resist these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Provide suggestions to healthcare organizations to build safe and strong disease prediction models.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Identifying if attacks can harm users’ models before those attacks happen will help to ensure cost-effectiveness and increase the efficiency of the model.</a:t>
            </a:r>
          </a:p>
        </p:txBody>
      </p:sp>
      <p:pic>
        <p:nvPicPr>
          <p:cNvPr id="5" name="Picture 4">
            <a:extLst>
              <a:ext uri="{FF2B5EF4-FFF2-40B4-BE49-F238E27FC236}">
                <a16:creationId xmlns:a16="http://schemas.microsoft.com/office/drawing/2014/main" id="{195ECABB-CF32-0470-55B3-B70AB6B27F78}"/>
              </a:ext>
            </a:extLst>
          </p:cNvPr>
          <p:cNvPicPr>
            <a:picLocks noChangeAspect="1"/>
          </p:cNvPicPr>
          <p:nvPr/>
        </p:nvPicPr>
        <p:blipFill>
          <a:blip r:embed="rId2"/>
          <a:stretch>
            <a:fillRect/>
          </a:stretch>
        </p:blipFill>
        <p:spPr>
          <a:xfrm>
            <a:off x="10287000" y="4875828"/>
            <a:ext cx="1701800" cy="1690961"/>
          </a:xfrm>
          <a:prstGeom prst="rect">
            <a:avLst/>
          </a:prstGeom>
        </p:spPr>
      </p:pic>
    </p:spTree>
    <p:extLst>
      <p:ext uri="{BB962C8B-B14F-4D97-AF65-F5344CB8AC3E}">
        <p14:creationId xmlns:p14="http://schemas.microsoft.com/office/powerpoint/2010/main" val="19613255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FE6EC0-3AA3-41B2-9BE2-DA4F3C76706A}"/>
              </a:ext>
            </a:extLst>
          </p:cNvPr>
          <p:cNvPicPr>
            <a:picLocks noChangeAspect="1"/>
          </p:cNvPicPr>
          <p:nvPr/>
        </p:nvPicPr>
        <p:blipFill rotWithShape="1">
          <a:blip r:embed="rId2"/>
          <a:srcRect l="2837" t="3529"/>
          <a:stretch/>
        </p:blipFill>
        <p:spPr>
          <a:xfrm>
            <a:off x="1466850" y="658268"/>
            <a:ext cx="9258300" cy="5541464"/>
          </a:xfrm>
          <a:prstGeom prst="rect">
            <a:avLst/>
          </a:prstGeom>
        </p:spPr>
      </p:pic>
    </p:spTree>
    <p:extLst>
      <p:ext uri="{BB962C8B-B14F-4D97-AF65-F5344CB8AC3E}">
        <p14:creationId xmlns:p14="http://schemas.microsoft.com/office/powerpoint/2010/main" val="21688564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078239-15F8-42C0-92FF-6E52D1818D59}"/>
              </a:ext>
            </a:extLst>
          </p:cNvPr>
          <p:cNvSpPr txBox="1"/>
          <p:nvPr/>
        </p:nvSpPr>
        <p:spPr>
          <a:xfrm>
            <a:off x="3200400" y="838200"/>
            <a:ext cx="8305800" cy="1446550"/>
          </a:xfrm>
          <a:prstGeom prst="rect">
            <a:avLst/>
          </a:prstGeom>
          <a:noFill/>
        </p:spPr>
        <p:txBody>
          <a:bodyPr wrap="square" rtlCol="0">
            <a:spAutoFit/>
          </a:bodyPr>
          <a:lstStyle/>
          <a:p>
            <a:r>
              <a:rPr lang="en-US" sz="8800" dirty="0">
                <a:solidFill>
                  <a:srgbClr val="00B050"/>
                </a:solidFill>
              </a:rPr>
              <a:t>Questions?</a:t>
            </a:r>
          </a:p>
        </p:txBody>
      </p:sp>
      <p:pic>
        <p:nvPicPr>
          <p:cNvPr id="3074" name="Picture 2" descr="The Art of Asking Questions">
            <a:extLst>
              <a:ext uri="{FF2B5EF4-FFF2-40B4-BE49-F238E27FC236}">
                <a16:creationId xmlns:a16="http://schemas.microsoft.com/office/drawing/2014/main" id="{53DB8D12-0487-8437-3927-942335359C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2895600"/>
            <a:ext cx="4612481" cy="269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9236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C7899-9AB5-4E19-81FB-744168840155}"/>
              </a:ext>
            </a:extLst>
          </p:cNvPr>
          <p:cNvSpPr txBox="1"/>
          <p:nvPr/>
        </p:nvSpPr>
        <p:spPr>
          <a:xfrm>
            <a:off x="3124200" y="2286000"/>
            <a:ext cx="5943600" cy="1200329"/>
          </a:xfrm>
          <a:prstGeom prst="rect">
            <a:avLst/>
          </a:prstGeom>
          <a:noFill/>
        </p:spPr>
        <p:txBody>
          <a:bodyPr wrap="square" rtlCol="0">
            <a:spAutoFit/>
          </a:bodyPr>
          <a:lstStyle/>
          <a:p>
            <a:r>
              <a:rPr lang="en-US" sz="7200" b="1" dirty="0">
                <a:solidFill>
                  <a:srgbClr val="00B050"/>
                </a:solidFill>
              </a:rPr>
              <a:t>THANK YOU!</a:t>
            </a:r>
          </a:p>
        </p:txBody>
      </p:sp>
    </p:spTree>
    <p:extLst>
      <p:ext uri="{BB962C8B-B14F-4D97-AF65-F5344CB8AC3E}">
        <p14:creationId xmlns:p14="http://schemas.microsoft.com/office/powerpoint/2010/main" val="2992992198"/>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08376A6-FCE2-4A8E-BFFF-11B69BD93976}" vid="{0A5F165D-9E14-4628-BA29-A51D7051FD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14cbdd5-1c38-4e51-a3d2-4544d11fdff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D178E28BC072479FC74DCA9B7387DF" ma:contentTypeVersion="18" ma:contentTypeDescription="Create a new document." ma:contentTypeScope="" ma:versionID="2146a3f664642268bc3ba4709b2e738b">
  <xsd:schema xmlns:xsd="http://www.w3.org/2001/XMLSchema" xmlns:xs="http://www.w3.org/2001/XMLSchema" xmlns:p="http://schemas.microsoft.com/office/2006/metadata/properties" xmlns:ns3="814cbdd5-1c38-4e51-a3d2-4544d11fdff7" xmlns:ns4="2c738097-880e-45ff-9525-8325265de630" targetNamespace="http://schemas.microsoft.com/office/2006/metadata/properties" ma:root="true" ma:fieldsID="9b4e85886698d4c2894a5bd59230a513" ns3:_="" ns4:_="">
    <xsd:import namespace="814cbdd5-1c38-4e51-a3d2-4544d11fdff7"/>
    <xsd:import namespace="2c738097-880e-45ff-9525-8325265de63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4cbdd5-1c38-4e51-a3d2-4544d11fdf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738097-880e-45ff-9525-8325265de63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8FA3AC-848D-4C0E-BF04-97964F10F9FF}">
  <ds:schemaRefs>
    <ds:schemaRef ds:uri="http://schemas.microsoft.com/sharepoint/v3/contenttype/forms"/>
  </ds:schemaRefs>
</ds:datastoreItem>
</file>

<file path=customXml/itemProps2.xml><?xml version="1.0" encoding="utf-8"?>
<ds:datastoreItem xmlns:ds="http://schemas.openxmlformats.org/officeDocument/2006/customXml" ds:itemID="{C6279DC1-1F54-4FF9-8272-45C5F4157A32}">
  <ds:schemaRefs>
    <ds:schemaRef ds:uri="http://purl.org/dc/elements/1.1/"/>
    <ds:schemaRef ds:uri="http://schemas.microsoft.com/office/2006/documentManagement/types"/>
    <ds:schemaRef ds:uri="http://schemas.microsoft.com/office/infopath/2007/PartnerControls"/>
    <ds:schemaRef ds:uri="http://www.w3.org/XML/1998/namespace"/>
    <ds:schemaRef ds:uri="814cbdd5-1c38-4e51-a3d2-4544d11fdff7"/>
    <ds:schemaRef ds:uri="http://schemas.openxmlformats.org/package/2006/metadata/core-properties"/>
    <ds:schemaRef ds:uri="http://purl.org/dc/dcmitype/"/>
    <ds:schemaRef ds:uri="2c738097-880e-45ff-9525-8325265de63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19EBC74-6ECB-429A-86FE-CE8E179DB6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4cbdd5-1c38-4e51-a3d2-4544d11fdff7"/>
    <ds:schemaRef ds:uri="2c738097-880e-45ff-9525-8325265de6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25771</TotalTime>
  <Words>6517</Words>
  <Application>Microsoft Office PowerPoint</Application>
  <PresentationFormat>Widescreen</PresentationFormat>
  <Paragraphs>899</Paragraphs>
  <Slides>120</Slides>
  <Notes>44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120</vt:i4>
      </vt:variant>
    </vt:vector>
  </HeadingPairs>
  <TitlesOfParts>
    <vt:vector size="134" baseType="lpstr">
      <vt:lpstr>Adobe Devanagari</vt:lpstr>
      <vt:lpstr>-apple-system</vt:lpstr>
      <vt:lpstr>Aptos</vt:lpstr>
      <vt:lpstr>Arial</vt:lpstr>
      <vt:lpstr>Calibri</vt:lpstr>
      <vt:lpstr>Cambria</vt:lpstr>
      <vt:lpstr>Courier New</vt:lpstr>
      <vt:lpstr>Lao UI</vt:lpstr>
      <vt:lpstr>Söhne</vt:lpstr>
      <vt:lpstr>Symbol</vt:lpstr>
      <vt:lpstr>Times New Roman</vt:lpstr>
      <vt:lpstr>Wingdings</vt:lpstr>
      <vt:lpstr>Wingdings 2</vt:lpstr>
      <vt:lpstr>Office Theme</vt:lpstr>
      <vt:lpstr>Strengthening Heart Disease Prediction with CNN: Adversarial Robustness against Multiple Attacks</vt:lpstr>
      <vt:lpstr>Team Members  </vt:lpstr>
      <vt:lpstr>CONTENT</vt:lpstr>
      <vt:lpstr>Q1 - Journal Acceptance with Minor review</vt:lpstr>
      <vt:lpstr>Introduction</vt:lpstr>
      <vt:lpstr>Research problem</vt:lpstr>
      <vt:lpstr>Main Objective</vt:lpstr>
      <vt:lpstr>Sub Objectives</vt:lpstr>
      <vt:lpstr>System Diagram</vt:lpstr>
      <vt:lpstr>Defensive Strategies</vt:lpstr>
      <vt:lpstr>References</vt:lpstr>
      <vt:lpstr>IT21023514|Karandawala 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Feature Squeezing</vt:lpstr>
      <vt:lpstr>Ensemble Model</vt:lpstr>
      <vt:lpstr>Ensemble Model</vt:lpstr>
      <vt:lpstr>PowerPoint Presentation</vt:lpstr>
      <vt:lpstr>Adversarial Training</vt:lpstr>
      <vt:lpstr>PowerPoint Presentation</vt:lpstr>
      <vt:lpstr>PowerPoint Presentation</vt:lpstr>
      <vt:lpstr>PowerPoint Presentation</vt:lpstr>
      <vt:lpstr>PowerPoint Presentation</vt:lpstr>
      <vt:lpstr>IT21068164 | Weerakoon R. A. D. D. C</vt:lpstr>
      <vt:lpstr>Introduction and Background</vt:lpstr>
      <vt:lpstr>Introduction and Background</vt:lpstr>
      <vt:lpstr>Research Question</vt:lpstr>
      <vt:lpstr>Project objective</vt:lpstr>
      <vt:lpstr>Research Gap</vt:lpstr>
      <vt:lpstr>Research Gap</vt:lpstr>
      <vt:lpstr>Methodology</vt:lpstr>
      <vt:lpstr>System Architecture</vt:lpstr>
      <vt:lpstr>PowerPoint Presentation</vt:lpstr>
      <vt:lpstr>Completion of the Project</vt:lpstr>
      <vt:lpstr>Completion of the Project</vt:lpstr>
      <vt:lpstr>PowerPoint Presentation</vt:lpstr>
      <vt:lpstr>Completion of the Project</vt:lpstr>
      <vt:lpstr>Completion of the Project</vt:lpstr>
      <vt:lpstr>PowerPoint Presentation</vt:lpstr>
      <vt:lpstr>Completion of the Project</vt:lpstr>
      <vt:lpstr>PowerPoint Presentation</vt:lpstr>
      <vt:lpstr>PowerPoint Presentation</vt:lpstr>
      <vt:lpstr>PowerPoint Presentation</vt:lpstr>
      <vt:lpstr>Gantt Chart</vt:lpstr>
      <vt:lpstr>References</vt:lpstr>
      <vt:lpstr>IT20172282 |YASUTHTHARA B.G.V</vt:lpstr>
      <vt:lpstr>PowerPoint Presentation</vt:lpstr>
      <vt:lpstr>Introduction and Background </vt:lpstr>
      <vt:lpstr>Research Question</vt:lpstr>
      <vt:lpstr>Research Gap</vt:lpstr>
      <vt:lpstr>Research Gap</vt:lpstr>
      <vt:lpstr>PROJECT OBJECTIVES </vt:lpstr>
      <vt:lpstr>Research Methodology </vt:lpstr>
      <vt:lpstr>System Diagram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Defense Strategy</vt:lpstr>
      <vt:lpstr>Adversarial Training</vt:lpstr>
      <vt:lpstr>Gantt Chart</vt:lpstr>
      <vt:lpstr>PowerPoint Presentation</vt:lpstr>
      <vt:lpstr>IT21027642|Bandara W H M T S</vt:lpstr>
      <vt:lpstr>PowerPoint Presentation</vt:lpstr>
      <vt:lpstr>Introduction and Background </vt:lpstr>
      <vt:lpstr>Research Question</vt:lpstr>
      <vt:lpstr>Main Objective</vt:lpstr>
      <vt:lpstr>Research Methodology </vt:lpstr>
      <vt:lpstr>Research Gap</vt:lpstr>
      <vt:lpstr>Research Gap</vt:lpstr>
      <vt:lpstr>System Diagram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Defense Strategy</vt:lpstr>
      <vt:lpstr>Defensive Distillation</vt:lpstr>
      <vt:lpstr>Defensive Distillation</vt:lpstr>
      <vt:lpstr>Gantt Chart</vt:lpstr>
      <vt:lpstr>References</vt:lpstr>
      <vt:lpstr>PowerPoint Presentation</vt:lpstr>
      <vt:lpstr>PowerPoint Presentation</vt:lpstr>
      <vt:lpstr>PowerPoint Presentation</vt:lpstr>
      <vt:lpstr>PowerPoint Presentation</vt:lpstr>
      <vt:lpstr>PowerPoint Presentation</vt:lpstr>
      <vt:lpstr>Commercialization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and Developing Adversarial Robustness of Diseases Risk Predictors Against Multiple Adversarial Attacks.</dc:title>
  <dc:creator>Karandawala D N it21023514</dc:creator>
  <cp:lastModifiedBy>Karandawala D N it21023514</cp:lastModifiedBy>
  <cp:revision>190</cp:revision>
  <dcterms:created xsi:type="dcterms:W3CDTF">2023-05-08T16:27:06Z</dcterms:created>
  <dcterms:modified xsi:type="dcterms:W3CDTF">2024-09-13T03:32:22Z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0x01010015D178E28BC072479FC74DCA9B7387DF</vt:lpwstr>
  </property>
  <property fmtid="{D5CDD505-2E9C-101B-9397-08002B2CF9AE}" pid="3" name="MediaServiceImageTags">
    <vt:lpwstr/>
  </property>
</Properties>
</file>