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82"/>
  </p:notesMasterIdLst>
  <p:handoutMasterIdLst>
    <p:handoutMasterId r:id="rId83"/>
  </p:handoutMasterIdLst>
  <p:sldIdLst>
    <p:sldId id="367" r:id="rId5"/>
    <p:sldId id="368" r:id="rId6"/>
    <p:sldId id="369" r:id="rId7"/>
    <p:sldId id="370" r:id="rId8"/>
    <p:sldId id="371" r:id="rId9"/>
    <p:sldId id="372" r:id="rId10"/>
    <p:sldId id="373" r:id="rId11"/>
    <p:sldId id="312" r:id="rId12"/>
    <p:sldId id="313" r:id="rId13"/>
    <p:sldId id="420" r:id="rId14"/>
    <p:sldId id="349" r:id="rId15"/>
    <p:sldId id="430" r:id="rId16"/>
    <p:sldId id="431" r:id="rId17"/>
    <p:sldId id="432" r:id="rId18"/>
    <p:sldId id="306" r:id="rId19"/>
    <p:sldId id="292" r:id="rId20"/>
    <p:sldId id="304" r:id="rId21"/>
    <p:sldId id="295" r:id="rId22"/>
    <p:sldId id="285" r:id="rId23"/>
    <p:sldId id="298" r:id="rId24"/>
    <p:sldId id="286" r:id="rId25"/>
    <p:sldId id="299" r:id="rId26"/>
    <p:sldId id="302" r:id="rId27"/>
    <p:sldId id="303" r:id="rId28"/>
    <p:sldId id="421" r:id="rId29"/>
    <p:sldId id="307" r:id="rId30"/>
    <p:sldId id="264" r:id="rId31"/>
    <p:sldId id="391" r:id="rId32"/>
    <p:sldId id="392" r:id="rId33"/>
    <p:sldId id="354" r:id="rId34"/>
    <p:sldId id="355" r:id="rId35"/>
    <p:sldId id="394" r:id="rId36"/>
    <p:sldId id="356" r:id="rId37"/>
    <p:sldId id="357" r:id="rId38"/>
    <p:sldId id="358" r:id="rId39"/>
    <p:sldId id="359" r:id="rId40"/>
    <p:sldId id="360" r:id="rId41"/>
    <p:sldId id="361" r:id="rId42"/>
    <p:sldId id="363" r:id="rId43"/>
    <p:sldId id="362" r:id="rId44"/>
    <p:sldId id="395" r:id="rId45"/>
    <p:sldId id="364" r:id="rId46"/>
    <p:sldId id="332" r:id="rId47"/>
    <p:sldId id="422" r:id="rId48"/>
    <p:sldId id="423" r:id="rId49"/>
    <p:sldId id="424" r:id="rId50"/>
    <p:sldId id="425" r:id="rId51"/>
    <p:sldId id="426" r:id="rId52"/>
    <p:sldId id="427" r:id="rId53"/>
    <p:sldId id="337" r:id="rId54"/>
    <p:sldId id="341" r:id="rId55"/>
    <p:sldId id="377" r:id="rId56"/>
    <p:sldId id="343" r:id="rId57"/>
    <p:sldId id="344" r:id="rId58"/>
    <p:sldId id="401" r:id="rId59"/>
    <p:sldId id="399" r:id="rId60"/>
    <p:sldId id="403" r:id="rId61"/>
    <p:sldId id="429" r:id="rId62"/>
    <p:sldId id="374" r:id="rId63"/>
    <p:sldId id="433" r:id="rId64"/>
    <p:sldId id="405" r:id="rId65"/>
    <p:sldId id="406" r:id="rId66"/>
    <p:sldId id="407" r:id="rId67"/>
    <p:sldId id="408" r:id="rId68"/>
    <p:sldId id="409" r:id="rId69"/>
    <p:sldId id="434" r:id="rId70"/>
    <p:sldId id="411" r:id="rId71"/>
    <p:sldId id="435" r:id="rId72"/>
    <p:sldId id="413" r:id="rId73"/>
    <p:sldId id="419" r:id="rId74"/>
    <p:sldId id="416" r:id="rId75"/>
    <p:sldId id="417" r:id="rId76"/>
    <p:sldId id="402" r:id="rId77"/>
    <p:sldId id="436" r:id="rId78"/>
    <p:sldId id="314" r:id="rId79"/>
    <p:sldId id="365" r:id="rId80"/>
    <p:sldId id="366"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75000" autoAdjust="0"/>
  </p:normalViewPr>
  <p:slideViewPr>
    <p:cSldViewPr>
      <p:cViewPr varScale="1">
        <p:scale>
          <a:sx n="64" d="100"/>
          <a:sy n="64" d="100"/>
        </p:scale>
        <p:origin x="1262" y="67"/>
      </p:cViewPr>
      <p:guideLst>
        <p:guide orient="horz" pos="2160"/>
        <p:guide pos="3840"/>
      </p:guideLst>
    </p:cSldViewPr>
  </p:slideViewPr>
  <p:notesTextViewPr>
    <p:cViewPr>
      <p:scale>
        <a:sx n="1" d="1"/>
        <a:sy n="1" d="1"/>
      </p:scale>
      <p:origin x="0" y="0"/>
    </p:cViewPr>
  </p:notesTextViewPr>
  <p:notesViewPr>
    <p:cSldViewPr>
      <p:cViewPr varScale="1">
        <p:scale>
          <a:sx n="69" d="100"/>
          <a:sy n="69" d="100"/>
        </p:scale>
        <p:origin x="2568" y="3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319427-9626-44C1-8E0D-3A968868C141}" type="doc">
      <dgm:prSet loTypeId="urn:microsoft.com/office/officeart/2018/2/layout/IconVerticalSolidList" loCatId="icon" qsTypeId="urn:microsoft.com/office/officeart/2005/8/quickstyle/simple2" qsCatId="simple" csTypeId="urn:microsoft.com/office/officeart/2005/8/colors/accent6_2" csCatId="accent6" phldr="1"/>
      <dgm:spPr/>
      <dgm:t>
        <a:bodyPr/>
        <a:lstStyle/>
        <a:p>
          <a:endParaRPr lang="en-US"/>
        </a:p>
      </dgm:t>
    </dgm:pt>
    <dgm:pt modelId="{B3F4FF03-E2D2-445A-857A-F7DECDB6D165}">
      <dgm:prSet/>
      <dgm:spPr/>
      <dgm:t>
        <a:bodyPr/>
        <a:lstStyle/>
        <a:p>
          <a:pPr>
            <a:lnSpc>
              <a:spcPct val="100000"/>
            </a:lnSpc>
          </a:pPr>
          <a:r>
            <a:rPr lang="en-US" dirty="0"/>
            <a:t>INTRODUCTION AND BACKGROUND</a:t>
          </a:r>
        </a:p>
      </dgm:t>
    </dgm:pt>
    <dgm:pt modelId="{BA6E24D1-91F0-4E31-82EB-C54D3F75C482}" type="parTrans" cxnId="{6FE037CB-9DD0-4DB5-B750-DEF6E2EBE7E6}">
      <dgm:prSet/>
      <dgm:spPr/>
      <dgm:t>
        <a:bodyPr/>
        <a:lstStyle/>
        <a:p>
          <a:endParaRPr lang="en-US"/>
        </a:p>
      </dgm:t>
    </dgm:pt>
    <dgm:pt modelId="{243AA027-F456-4779-A2FC-36331CCA734E}" type="sibTrans" cxnId="{6FE037CB-9DD0-4DB5-B750-DEF6E2EBE7E6}">
      <dgm:prSet/>
      <dgm:spPr/>
      <dgm:t>
        <a:bodyPr/>
        <a:lstStyle/>
        <a:p>
          <a:endParaRPr lang="en-US"/>
        </a:p>
      </dgm:t>
    </dgm:pt>
    <dgm:pt modelId="{5BA783A8-8DC3-4D00-8B68-11293976ED7A}">
      <dgm:prSet/>
      <dgm:spPr/>
      <dgm:t>
        <a:bodyPr/>
        <a:lstStyle/>
        <a:p>
          <a:pPr>
            <a:lnSpc>
              <a:spcPct val="100000"/>
            </a:lnSpc>
          </a:pPr>
          <a:r>
            <a:rPr lang="en-US" dirty="0"/>
            <a:t>RESEAECH PROBLEM</a:t>
          </a:r>
        </a:p>
      </dgm:t>
    </dgm:pt>
    <dgm:pt modelId="{DFC0B99B-C345-4227-A8C4-3217D4DEF860}" type="parTrans" cxnId="{C46CAEBC-47C6-456E-9E4E-1A8A7D1D9B53}">
      <dgm:prSet/>
      <dgm:spPr/>
      <dgm:t>
        <a:bodyPr/>
        <a:lstStyle/>
        <a:p>
          <a:endParaRPr lang="en-US"/>
        </a:p>
      </dgm:t>
    </dgm:pt>
    <dgm:pt modelId="{3AEA1349-1B24-4B38-8830-2A2CFE317861}" type="sibTrans" cxnId="{C46CAEBC-47C6-456E-9E4E-1A8A7D1D9B53}">
      <dgm:prSet/>
      <dgm:spPr/>
      <dgm:t>
        <a:bodyPr/>
        <a:lstStyle/>
        <a:p>
          <a:endParaRPr lang="en-US"/>
        </a:p>
      </dgm:t>
    </dgm:pt>
    <dgm:pt modelId="{4C20B969-8738-4350-BE9C-606FA2950E06}">
      <dgm:prSet/>
      <dgm:spPr/>
      <dgm:t>
        <a:bodyPr/>
        <a:lstStyle/>
        <a:p>
          <a:pPr>
            <a:lnSpc>
              <a:spcPct val="100000"/>
            </a:lnSpc>
          </a:pPr>
          <a:r>
            <a:rPr lang="en-US" dirty="0"/>
            <a:t>PROJECT OBJECTIVES</a:t>
          </a:r>
        </a:p>
      </dgm:t>
    </dgm:pt>
    <dgm:pt modelId="{85750489-683D-4D19-816F-79F002B6A02E}" type="parTrans" cxnId="{19CFB386-6A2B-43C1-8F89-C917F6940E63}">
      <dgm:prSet/>
      <dgm:spPr/>
      <dgm:t>
        <a:bodyPr/>
        <a:lstStyle/>
        <a:p>
          <a:endParaRPr lang="en-US"/>
        </a:p>
      </dgm:t>
    </dgm:pt>
    <dgm:pt modelId="{FA3D4425-C9F2-4FC7-8AB8-B8B0D137A429}" type="sibTrans" cxnId="{19CFB386-6A2B-43C1-8F89-C917F6940E63}">
      <dgm:prSet/>
      <dgm:spPr/>
      <dgm:t>
        <a:bodyPr/>
        <a:lstStyle/>
        <a:p>
          <a:endParaRPr lang="en-US"/>
        </a:p>
      </dgm:t>
    </dgm:pt>
    <dgm:pt modelId="{1A022F9D-CE33-4FA2-84A4-52EB7E09E72C}">
      <dgm:prSet/>
      <dgm:spPr/>
      <dgm:t>
        <a:bodyPr/>
        <a:lstStyle/>
        <a:p>
          <a:pPr>
            <a:lnSpc>
              <a:spcPct val="100000"/>
            </a:lnSpc>
          </a:pPr>
          <a:r>
            <a:rPr lang="en-US" dirty="0"/>
            <a:t>RESEARCH COMPONENTS</a:t>
          </a:r>
        </a:p>
      </dgm:t>
    </dgm:pt>
    <dgm:pt modelId="{78B883A2-85D0-46C4-A7A5-F572B9CC33AE}" type="parTrans" cxnId="{3281DFEE-7A83-492F-8F6B-F6D83168AFF0}">
      <dgm:prSet/>
      <dgm:spPr/>
      <dgm:t>
        <a:bodyPr/>
        <a:lstStyle/>
        <a:p>
          <a:endParaRPr lang="en-US"/>
        </a:p>
      </dgm:t>
    </dgm:pt>
    <dgm:pt modelId="{6C611EF9-6D92-4DB4-B5BB-589A8E62F386}" type="sibTrans" cxnId="{3281DFEE-7A83-492F-8F6B-F6D83168AFF0}">
      <dgm:prSet/>
      <dgm:spPr/>
      <dgm:t>
        <a:bodyPr/>
        <a:lstStyle/>
        <a:p>
          <a:endParaRPr lang="en-US"/>
        </a:p>
      </dgm:t>
    </dgm:pt>
    <dgm:pt modelId="{A7C3BC56-7BC3-4114-AB46-A5E3DD9F2635}">
      <dgm:prSet/>
      <dgm:spPr/>
      <dgm:t>
        <a:bodyPr/>
        <a:lstStyle/>
        <a:p>
          <a:pPr>
            <a:lnSpc>
              <a:spcPct val="100000"/>
            </a:lnSpc>
          </a:pPr>
          <a:r>
            <a:rPr lang="en-US" dirty="0"/>
            <a:t>COMMECIALZATION</a:t>
          </a:r>
        </a:p>
      </dgm:t>
    </dgm:pt>
    <dgm:pt modelId="{86FF4959-D522-4D1D-B8B1-38F5C5204524}" type="parTrans" cxnId="{43498C46-E95A-43FD-9739-0441383E947E}">
      <dgm:prSet/>
      <dgm:spPr/>
      <dgm:t>
        <a:bodyPr/>
        <a:lstStyle/>
        <a:p>
          <a:endParaRPr lang="en-US"/>
        </a:p>
      </dgm:t>
    </dgm:pt>
    <dgm:pt modelId="{9D4F1862-6FD5-4168-87B9-B89DE71335F0}" type="sibTrans" cxnId="{43498C46-E95A-43FD-9739-0441383E947E}">
      <dgm:prSet/>
      <dgm:spPr/>
      <dgm:t>
        <a:bodyPr/>
        <a:lstStyle/>
        <a:p>
          <a:endParaRPr lang="en-US"/>
        </a:p>
      </dgm:t>
    </dgm:pt>
    <dgm:pt modelId="{435A4866-6263-4A5E-BBB5-85C53A8C532C}">
      <dgm:prSet/>
      <dgm:spPr/>
      <dgm:t>
        <a:bodyPr/>
        <a:lstStyle/>
        <a:p>
          <a:pPr>
            <a:lnSpc>
              <a:spcPct val="100000"/>
            </a:lnSpc>
          </a:pPr>
          <a:r>
            <a:rPr lang="en-US" dirty="0"/>
            <a:t>SYSTEM DIAGRAM</a:t>
          </a:r>
        </a:p>
      </dgm:t>
    </dgm:pt>
    <dgm:pt modelId="{536FEBF6-69D6-4849-97A5-141EF88FC194}" type="parTrans" cxnId="{6A7538AF-AD02-447C-A8DD-3BAA03E927ED}">
      <dgm:prSet/>
      <dgm:spPr/>
      <dgm:t>
        <a:bodyPr/>
        <a:lstStyle/>
        <a:p>
          <a:endParaRPr lang="en-US"/>
        </a:p>
      </dgm:t>
    </dgm:pt>
    <dgm:pt modelId="{FD64F214-CD77-401A-9321-EAE25A958F59}" type="sibTrans" cxnId="{6A7538AF-AD02-447C-A8DD-3BAA03E927ED}">
      <dgm:prSet/>
      <dgm:spPr/>
      <dgm:t>
        <a:bodyPr/>
        <a:lstStyle/>
        <a:p>
          <a:endParaRPr lang="en-US"/>
        </a:p>
      </dgm:t>
    </dgm:pt>
    <dgm:pt modelId="{273637FC-4725-4A3C-9ABF-C068BAB09A19}" type="pres">
      <dgm:prSet presAssocID="{21319427-9626-44C1-8E0D-3A968868C141}" presName="root" presStyleCnt="0">
        <dgm:presLayoutVars>
          <dgm:dir/>
          <dgm:resizeHandles val="exact"/>
        </dgm:presLayoutVars>
      </dgm:prSet>
      <dgm:spPr/>
    </dgm:pt>
    <dgm:pt modelId="{BA147DB7-D4AA-4B9E-94C2-DE29474125E5}" type="pres">
      <dgm:prSet presAssocID="{B3F4FF03-E2D2-445A-857A-F7DECDB6D165}" presName="compNode" presStyleCnt="0"/>
      <dgm:spPr/>
    </dgm:pt>
    <dgm:pt modelId="{83B05FDA-6EA5-4E43-BC8D-22821AAA9B99}" type="pres">
      <dgm:prSet presAssocID="{B3F4FF03-E2D2-445A-857A-F7DECDB6D165}" presName="bgRect" presStyleLbl="bgShp" presStyleIdx="0" presStyleCnt="6"/>
      <dgm:spPr/>
    </dgm:pt>
    <dgm:pt modelId="{0B2F926D-2EEA-446D-99B4-BAD084055379}" type="pres">
      <dgm:prSet presAssocID="{B3F4FF03-E2D2-445A-857A-F7DECDB6D16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98F3255B-58BF-47B3-832A-AEEB280E841D}" type="pres">
      <dgm:prSet presAssocID="{B3F4FF03-E2D2-445A-857A-F7DECDB6D165}" presName="spaceRect" presStyleCnt="0"/>
      <dgm:spPr/>
    </dgm:pt>
    <dgm:pt modelId="{AB893824-6635-4A6D-98C6-7A019B4D76F0}" type="pres">
      <dgm:prSet presAssocID="{B3F4FF03-E2D2-445A-857A-F7DECDB6D165}" presName="parTx" presStyleLbl="revTx" presStyleIdx="0" presStyleCnt="6">
        <dgm:presLayoutVars>
          <dgm:chMax val="0"/>
          <dgm:chPref val="0"/>
        </dgm:presLayoutVars>
      </dgm:prSet>
      <dgm:spPr/>
    </dgm:pt>
    <dgm:pt modelId="{C80BDD3C-ACEA-4A1A-9BA6-4C057139D879}" type="pres">
      <dgm:prSet presAssocID="{243AA027-F456-4779-A2FC-36331CCA734E}" presName="sibTrans" presStyleCnt="0"/>
      <dgm:spPr/>
    </dgm:pt>
    <dgm:pt modelId="{3CA38108-22F1-4999-A566-4988AD256F1D}" type="pres">
      <dgm:prSet presAssocID="{5BA783A8-8DC3-4D00-8B68-11293976ED7A}" presName="compNode" presStyleCnt="0"/>
      <dgm:spPr/>
    </dgm:pt>
    <dgm:pt modelId="{D38C962E-F89A-4498-94AF-C4B7A96ED95C}" type="pres">
      <dgm:prSet presAssocID="{5BA783A8-8DC3-4D00-8B68-11293976ED7A}" presName="bgRect" presStyleLbl="bgShp" presStyleIdx="1" presStyleCnt="6"/>
      <dgm:spPr/>
    </dgm:pt>
    <dgm:pt modelId="{16713C72-441E-41BF-BEC8-0BE0FB4608AA}" type="pres">
      <dgm:prSet presAssocID="{5BA783A8-8DC3-4D00-8B68-11293976ED7A}" presName="iconRect" presStyleLbl="node1" presStyleIdx="1" presStyleCnt="6" custLinFactNeighborX="-6796" custLinFactNeighborY="411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lp"/>
        </a:ext>
      </dgm:extLst>
    </dgm:pt>
    <dgm:pt modelId="{614EDE62-3DCA-4B31-A8FB-939D9F3255AD}" type="pres">
      <dgm:prSet presAssocID="{5BA783A8-8DC3-4D00-8B68-11293976ED7A}" presName="spaceRect" presStyleCnt="0"/>
      <dgm:spPr/>
    </dgm:pt>
    <dgm:pt modelId="{D8A0AD51-59C8-4F76-8ED3-1CFF524636FF}" type="pres">
      <dgm:prSet presAssocID="{5BA783A8-8DC3-4D00-8B68-11293976ED7A}" presName="parTx" presStyleLbl="revTx" presStyleIdx="1" presStyleCnt="6">
        <dgm:presLayoutVars>
          <dgm:chMax val="0"/>
          <dgm:chPref val="0"/>
        </dgm:presLayoutVars>
      </dgm:prSet>
      <dgm:spPr/>
    </dgm:pt>
    <dgm:pt modelId="{D9F164D9-C3E7-4FEE-8B72-21D1E4A9906C}" type="pres">
      <dgm:prSet presAssocID="{3AEA1349-1B24-4B38-8830-2A2CFE317861}" presName="sibTrans" presStyleCnt="0"/>
      <dgm:spPr/>
    </dgm:pt>
    <dgm:pt modelId="{E31C1B9F-3D2D-4B5B-B959-9EDB3AC26CE4}" type="pres">
      <dgm:prSet presAssocID="{4C20B969-8738-4350-BE9C-606FA2950E06}" presName="compNode" presStyleCnt="0"/>
      <dgm:spPr/>
    </dgm:pt>
    <dgm:pt modelId="{06711949-8B68-495A-AC38-0844C630DEE4}" type="pres">
      <dgm:prSet presAssocID="{4C20B969-8738-4350-BE9C-606FA2950E06}" presName="bgRect" presStyleLbl="bgShp" presStyleIdx="2" presStyleCnt="6"/>
      <dgm:spPr/>
    </dgm:pt>
    <dgm:pt modelId="{DD19458E-D04F-496D-A950-6F1F4D6F86CB}" type="pres">
      <dgm:prSet presAssocID="{4C20B969-8738-4350-BE9C-606FA2950E06}" presName="iconRect" presStyleLbl="node1" presStyleIdx="2" presStyleCnt="6" custLinFactNeighborX="-6796" custLinFactNeighborY="179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llseye"/>
        </a:ext>
      </dgm:extLst>
    </dgm:pt>
    <dgm:pt modelId="{99954C8F-B7ED-4294-9B3E-87BBB7421AF6}" type="pres">
      <dgm:prSet presAssocID="{4C20B969-8738-4350-BE9C-606FA2950E06}" presName="spaceRect" presStyleCnt="0"/>
      <dgm:spPr/>
    </dgm:pt>
    <dgm:pt modelId="{64425833-E868-418F-9F72-72E834FF2764}" type="pres">
      <dgm:prSet presAssocID="{4C20B969-8738-4350-BE9C-606FA2950E06}" presName="parTx" presStyleLbl="revTx" presStyleIdx="2" presStyleCnt="6">
        <dgm:presLayoutVars>
          <dgm:chMax val="0"/>
          <dgm:chPref val="0"/>
        </dgm:presLayoutVars>
      </dgm:prSet>
      <dgm:spPr/>
    </dgm:pt>
    <dgm:pt modelId="{6C6EE4C6-4430-4ACA-922C-B387BE4993F3}" type="pres">
      <dgm:prSet presAssocID="{FA3D4425-C9F2-4FC7-8AB8-B8B0D137A429}" presName="sibTrans" presStyleCnt="0"/>
      <dgm:spPr/>
    </dgm:pt>
    <dgm:pt modelId="{87414BA6-CCA3-4CD7-A560-A4AD9D92052B}" type="pres">
      <dgm:prSet presAssocID="{435A4866-6263-4A5E-BBB5-85C53A8C532C}" presName="compNode" presStyleCnt="0"/>
      <dgm:spPr/>
    </dgm:pt>
    <dgm:pt modelId="{4DEC4C99-EB2E-4B45-8BA6-6DB7D18B8D36}" type="pres">
      <dgm:prSet presAssocID="{435A4866-6263-4A5E-BBB5-85C53A8C532C}" presName="bgRect" presStyleLbl="bgShp" presStyleIdx="3" presStyleCnt="6"/>
      <dgm:spPr/>
    </dgm:pt>
    <dgm:pt modelId="{36ED63FA-A2A0-4820-9B3E-D5F34EFF1EBC}" type="pres">
      <dgm:prSet presAssocID="{435A4866-6263-4A5E-BBB5-85C53A8C532C}"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ranching diagram with solid fill"/>
        </a:ext>
      </dgm:extLst>
    </dgm:pt>
    <dgm:pt modelId="{6FECC807-C7D3-4319-83AC-B8EA5AD72069}" type="pres">
      <dgm:prSet presAssocID="{435A4866-6263-4A5E-BBB5-85C53A8C532C}" presName="spaceRect" presStyleCnt="0"/>
      <dgm:spPr/>
    </dgm:pt>
    <dgm:pt modelId="{9E5AE1E9-5ED6-4761-A265-4DF3356D3550}" type="pres">
      <dgm:prSet presAssocID="{435A4866-6263-4A5E-BBB5-85C53A8C532C}" presName="parTx" presStyleLbl="revTx" presStyleIdx="3" presStyleCnt="6">
        <dgm:presLayoutVars>
          <dgm:chMax val="0"/>
          <dgm:chPref val="0"/>
        </dgm:presLayoutVars>
      </dgm:prSet>
      <dgm:spPr/>
    </dgm:pt>
    <dgm:pt modelId="{6996E082-6660-4EE8-A682-B3DA079462C5}" type="pres">
      <dgm:prSet presAssocID="{FD64F214-CD77-401A-9321-EAE25A958F59}" presName="sibTrans" presStyleCnt="0"/>
      <dgm:spPr/>
    </dgm:pt>
    <dgm:pt modelId="{EC49D52D-9AB2-4F44-A8BB-8D32D792762E}" type="pres">
      <dgm:prSet presAssocID="{1A022F9D-CE33-4FA2-84A4-52EB7E09E72C}" presName="compNode" presStyleCnt="0"/>
      <dgm:spPr/>
    </dgm:pt>
    <dgm:pt modelId="{647C485E-F9B8-4ACB-AA83-B72D453E56E8}" type="pres">
      <dgm:prSet presAssocID="{1A022F9D-CE33-4FA2-84A4-52EB7E09E72C}" presName="bgRect" presStyleLbl="bgShp" presStyleIdx="4" presStyleCnt="6"/>
      <dgm:spPr/>
    </dgm:pt>
    <dgm:pt modelId="{BDF1993B-B97E-45A0-90EC-CFCE4454AD0C}" type="pres">
      <dgm:prSet presAssocID="{1A022F9D-CE33-4FA2-84A4-52EB7E09E72C}"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Inventory with solid fill"/>
        </a:ext>
      </dgm:extLst>
    </dgm:pt>
    <dgm:pt modelId="{E7941114-A163-4A21-BDC3-25B1AA68558F}" type="pres">
      <dgm:prSet presAssocID="{1A022F9D-CE33-4FA2-84A4-52EB7E09E72C}" presName="spaceRect" presStyleCnt="0"/>
      <dgm:spPr/>
    </dgm:pt>
    <dgm:pt modelId="{6BEE9318-4538-4440-BD3A-6549BE2458C2}" type="pres">
      <dgm:prSet presAssocID="{1A022F9D-CE33-4FA2-84A4-52EB7E09E72C}" presName="parTx" presStyleLbl="revTx" presStyleIdx="4" presStyleCnt="6">
        <dgm:presLayoutVars>
          <dgm:chMax val="0"/>
          <dgm:chPref val="0"/>
        </dgm:presLayoutVars>
      </dgm:prSet>
      <dgm:spPr/>
    </dgm:pt>
    <dgm:pt modelId="{BCE88430-6E16-491C-A56D-2D0F5E1B16F2}" type="pres">
      <dgm:prSet presAssocID="{6C611EF9-6D92-4DB4-B5BB-589A8E62F386}" presName="sibTrans" presStyleCnt="0"/>
      <dgm:spPr/>
    </dgm:pt>
    <dgm:pt modelId="{013C7217-9C83-46FC-B5A2-D58F65FF317C}" type="pres">
      <dgm:prSet presAssocID="{A7C3BC56-7BC3-4114-AB46-A5E3DD9F2635}" presName="compNode" presStyleCnt="0"/>
      <dgm:spPr/>
    </dgm:pt>
    <dgm:pt modelId="{76A3738A-CB5F-479B-BDAF-038E6F3CC6B6}" type="pres">
      <dgm:prSet presAssocID="{A7C3BC56-7BC3-4114-AB46-A5E3DD9F2635}" presName="bgRect" presStyleLbl="bgShp" presStyleIdx="5" presStyleCnt="6"/>
      <dgm:spPr/>
    </dgm:pt>
    <dgm:pt modelId="{FBFBFEF1-255B-49F1-B283-887ED341CB9B}" type="pres">
      <dgm:prSet presAssocID="{A7C3BC56-7BC3-4114-AB46-A5E3DD9F263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Online meeting with solid fill"/>
        </a:ext>
      </dgm:extLst>
    </dgm:pt>
    <dgm:pt modelId="{61EB3EC0-AE56-448B-A1C9-81E6A1ED70C4}" type="pres">
      <dgm:prSet presAssocID="{A7C3BC56-7BC3-4114-AB46-A5E3DD9F2635}" presName="spaceRect" presStyleCnt="0"/>
      <dgm:spPr/>
    </dgm:pt>
    <dgm:pt modelId="{A0B383A7-A76F-4D53-9316-6A5B65D7AD3F}" type="pres">
      <dgm:prSet presAssocID="{A7C3BC56-7BC3-4114-AB46-A5E3DD9F2635}" presName="parTx" presStyleLbl="revTx" presStyleIdx="5" presStyleCnt="6">
        <dgm:presLayoutVars>
          <dgm:chMax val="0"/>
          <dgm:chPref val="0"/>
        </dgm:presLayoutVars>
      </dgm:prSet>
      <dgm:spPr/>
    </dgm:pt>
  </dgm:ptLst>
  <dgm:cxnLst>
    <dgm:cxn modelId="{A4236610-EC8B-4549-A041-4929AD8D5D3F}" type="presOf" srcId="{5BA783A8-8DC3-4D00-8B68-11293976ED7A}" destId="{D8A0AD51-59C8-4F76-8ED3-1CFF524636FF}" srcOrd="0" destOrd="0" presId="urn:microsoft.com/office/officeart/2018/2/layout/IconVerticalSolidList"/>
    <dgm:cxn modelId="{EC18552D-6784-4D5B-B55E-187C1880F84C}" type="presOf" srcId="{435A4866-6263-4A5E-BBB5-85C53A8C532C}" destId="{9E5AE1E9-5ED6-4761-A265-4DF3356D3550}" srcOrd="0" destOrd="0" presId="urn:microsoft.com/office/officeart/2018/2/layout/IconVerticalSolidList"/>
    <dgm:cxn modelId="{7449A234-4B2D-4A87-B642-2DCC571CA92C}" type="presOf" srcId="{A7C3BC56-7BC3-4114-AB46-A5E3DD9F2635}" destId="{A0B383A7-A76F-4D53-9316-6A5B65D7AD3F}" srcOrd="0" destOrd="0" presId="urn:microsoft.com/office/officeart/2018/2/layout/IconVerticalSolidList"/>
    <dgm:cxn modelId="{09C8F437-618A-4B41-BCE0-AB992EDFE603}" type="presOf" srcId="{B3F4FF03-E2D2-445A-857A-F7DECDB6D165}" destId="{AB893824-6635-4A6D-98C6-7A019B4D76F0}" srcOrd="0" destOrd="0" presId="urn:microsoft.com/office/officeart/2018/2/layout/IconVerticalSolidList"/>
    <dgm:cxn modelId="{43498C46-E95A-43FD-9739-0441383E947E}" srcId="{21319427-9626-44C1-8E0D-3A968868C141}" destId="{A7C3BC56-7BC3-4114-AB46-A5E3DD9F2635}" srcOrd="5" destOrd="0" parTransId="{86FF4959-D522-4D1D-B8B1-38F5C5204524}" sibTransId="{9D4F1862-6FD5-4168-87B9-B89DE71335F0}"/>
    <dgm:cxn modelId="{5E33B84C-EACB-42AA-9EE1-F1BDF5FAA677}" type="presOf" srcId="{1A022F9D-CE33-4FA2-84A4-52EB7E09E72C}" destId="{6BEE9318-4538-4440-BD3A-6549BE2458C2}" srcOrd="0" destOrd="0" presId="urn:microsoft.com/office/officeart/2018/2/layout/IconVerticalSolidList"/>
    <dgm:cxn modelId="{19CFB386-6A2B-43C1-8F89-C917F6940E63}" srcId="{21319427-9626-44C1-8E0D-3A968868C141}" destId="{4C20B969-8738-4350-BE9C-606FA2950E06}" srcOrd="2" destOrd="0" parTransId="{85750489-683D-4D19-816F-79F002B6A02E}" sibTransId="{FA3D4425-C9F2-4FC7-8AB8-B8B0D137A429}"/>
    <dgm:cxn modelId="{6A7538AF-AD02-447C-A8DD-3BAA03E927ED}" srcId="{21319427-9626-44C1-8E0D-3A968868C141}" destId="{435A4866-6263-4A5E-BBB5-85C53A8C532C}" srcOrd="3" destOrd="0" parTransId="{536FEBF6-69D6-4849-97A5-141EF88FC194}" sibTransId="{FD64F214-CD77-401A-9321-EAE25A958F59}"/>
    <dgm:cxn modelId="{C46CAEBC-47C6-456E-9E4E-1A8A7D1D9B53}" srcId="{21319427-9626-44C1-8E0D-3A968868C141}" destId="{5BA783A8-8DC3-4D00-8B68-11293976ED7A}" srcOrd="1" destOrd="0" parTransId="{DFC0B99B-C345-4227-A8C4-3217D4DEF860}" sibTransId="{3AEA1349-1B24-4B38-8830-2A2CFE317861}"/>
    <dgm:cxn modelId="{6FE037CB-9DD0-4DB5-B750-DEF6E2EBE7E6}" srcId="{21319427-9626-44C1-8E0D-3A968868C141}" destId="{B3F4FF03-E2D2-445A-857A-F7DECDB6D165}" srcOrd="0" destOrd="0" parTransId="{BA6E24D1-91F0-4E31-82EB-C54D3F75C482}" sibTransId="{243AA027-F456-4779-A2FC-36331CCA734E}"/>
    <dgm:cxn modelId="{7B0B19CF-D1FC-4F9D-A5FE-E841FFDD5743}" type="presOf" srcId="{21319427-9626-44C1-8E0D-3A968868C141}" destId="{273637FC-4725-4A3C-9ABF-C068BAB09A19}" srcOrd="0" destOrd="0" presId="urn:microsoft.com/office/officeart/2018/2/layout/IconVerticalSolidList"/>
    <dgm:cxn modelId="{3281DFEE-7A83-492F-8F6B-F6D83168AFF0}" srcId="{21319427-9626-44C1-8E0D-3A968868C141}" destId="{1A022F9D-CE33-4FA2-84A4-52EB7E09E72C}" srcOrd="4" destOrd="0" parTransId="{78B883A2-85D0-46C4-A7A5-F572B9CC33AE}" sibTransId="{6C611EF9-6D92-4DB4-B5BB-589A8E62F386}"/>
    <dgm:cxn modelId="{B9F67BFF-6C1F-424D-AB8C-BAE5C27146DC}" type="presOf" srcId="{4C20B969-8738-4350-BE9C-606FA2950E06}" destId="{64425833-E868-418F-9F72-72E834FF2764}" srcOrd="0" destOrd="0" presId="urn:microsoft.com/office/officeart/2018/2/layout/IconVerticalSolidList"/>
    <dgm:cxn modelId="{B4118253-43EB-4D23-B9D4-FB53D515FAC5}" type="presParOf" srcId="{273637FC-4725-4A3C-9ABF-C068BAB09A19}" destId="{BA147DB7-D4AA-4B9E-94C2-DE29474125E5}" srcOrd="0" destOrd="0" presId="urn:microsoft.com/office/officeart/2018/2/layout/IconVerticalSolidList"/>
    <dgm:cxn modelId="{DA6B78B0-9887-40B5-862B-068DAD18C15D}" type="presParOf" srcId="{BA147DB7-D4AA-4B9E-94C2-DE29474125E5}" destId="{83B05FDA-6EA5-4E43-BC8D-22821AAA9B99}" srcOrd="0" destOrd="0" presId="urn:microsoft.com/office/officeart/2018/2/layout/IconVerticalSolidList"/>
    <dgm:cxn modelId="{F12D61B0-C12F-47EC-AEB7-BF4E0B74D2C9}" type="presParOf" srcId="{BA147DB7-D4AA-4B9E-94C2-DE29474125E5}" destId="{0B2F926D-2EEA-446D-99B4-BAD084055379}" srcOrd="1" destOrd="0" presId="urn:microsoft.com/office/officeart/2018/2/layout/IconVerticalSolidList"/>
    <dgm:cxn modelId="{F1488FD5-7E6E-4FC5-84BE-06938A208AFB}" type="presParOf" srcId="{BA147DB7-D4AA-4B9E-94C2-DE29474125E5}" destId="{98F3255B-58BF-47B3-832A-AEEB280E841D}" srcOrd="2" destOrd="0" presId="urn:microsoft.com/office/officeart/2018/2/layout/IconVerticalSolidList"/>
    <dgm:cxn modelId="{17E524EE-46C2-4D9F-8B08-583E3602CF4E}" type="presParOf" srcId="{BA147DB7-D4AA-4B9E-94C2-DE29474125E5}" destId="{AB893824-6635-4A6D-98C6-7A019B4D76F0}" srcOrd="3" destOrd="0" presId="urn:microsoft.com/office/officeart/2018/2/layout/IconVerticalSolidList"/>
    <dgm:cxn modelId="{394A48F0-3672-4750-A235-CC731F959B4A}" type="presParOf" srcId="{273637FC-4725-4A3C-9ABF-C068BAB09A19}" destId="{C80BDD3C-ACEA-4A1A-9BA6-4C057139D879}" srcOrd="1" destOrd="0" presId="urn:microsoft.com/office/officeart/2018/2/layout/IconVerticalSolidList"/>
    <dgm:cxn modelId="{E85FB795-CF5B-4627-B54F-513ED75F1615}" type="presParOf" srcId="{273637FC-4725-4A3C-9ABF-C068BAB09A19}" destId="{3CA38108-22F1-4999-A566-4988AD256F1D}" srcOrd="2" destOrd="0" presId="urn:microsoft.com/office/officeart/2018/2/layout/IconVerticalSolidList"/>
    <dgm:cxn modelId="{A22EB5E8-4E2F-4498-B93E-C88D438F99D0}" type="presParOf" srcId="{3CA38108-22F1-4999-A566-4988AD256F1D}" destId="{D38C962E-F89A-4498-94AF-C4B7A96ED95C}" srcOrd="0" destOrd="0" presId="urn:microsoft.com/office/officeart/2018/2/layout/IconVerticalSolidList"/>
    <dgm:cxn modelId="{0EB8B7B9-A221-4EE5-8A7C-66D440176531}" type="presParOf" srcId="{3CA38108-22F1-4999-A566-4988AD256F1D}" destId="{16713C72-441E-41BF-BEC8-0BE0FB4608AA}" srcOrd="1" destOrd="0" presId="urn:microsoft.com/office/officeart/2018/2/layout/IconVerticalSolidList"/>
    <dgm:cxn modelId="{58008EC5-B2EB-4B4C-98BC-13F597400139}" type="presParOf" srcId="{3CA38108-22F1-4999-A566-4988AD256F1D}" destId="{614EDE62-3DCA-4B31-A8FB-939D9F3255AD}" srcOrd="2" destOrd="0" presId="urn:microsoft.com/office/officeart/2018/2/layout/IconVerticalSolidList"/>
    <dgm:cxn modelId="{E6A80133-90C9-4302-8D89-01B204841F70}" type="presParOf" srcId="{3CA38108-22F1-4999-A566-4988AD256F1D}" destId="{D8A0AD51-59C8-4F76-8ED3-1CFF524636FF}" srcOrd="3" destOrd="0" presId="urn:microsoft.com/office/officeart/2018/2/layout/IconVerticalSolidList"/>
    <dgm:cxn modelId="{2AC4C849-D688-4F0C-8A8F-63DC5DD71967}" type="presParOf" srcId="{273637FC-4725-4A3C-9ABF-C068BAB09A19}" destId="{D9F164D9-C3E7-4FEE-8B72-21D1E4A9906C}" srcOrd="3" destOrd="0" presId="urn:microsoft.com/office/officeart/2018/2/layout/IconVerticalSolidList"/>
    <dgm:cxn modelId="{EFD02AB6-FF7A-4E2B-858D-E140CE619F1C}" type="presParOf" srcId="{273637FC-4725-4A3C-9ABF-C068BAB09A19}" destId="{E31C1B9F-3D2D-4B5B-B959-9EDB3AC26CE4}" srcOrd="4" destOrd="0" presId="urn:microsoft.com/office/officeart/2018/2/layout/IconVerticalSolidList"/>
    <dgm:cxn modelId="{55D94CB8-9371-4980-9214-DDB79E1AE38C}" type="presParOf" srcId="{E31C1B9F-3D2D-4B5B-B959-9EDB3AC26CE4}" destId="{06711949-8B68-495A-AC38-0844C630DEE4}" srcOrd="0" destOrd="0" presId="urn:microsoft.com/office/officeart/2018/2/layout/IconVerticalSolidList"/>
    <dgm:cxn modelId="{DD3ED20A-ACF3-4E24-A687-F326BC5F35F0}" type="presParOf" srcId="{E31C1B9F-3D2D-4B5B-B959-9EDB3AC26CE4}" destId="{DD19458E-D04F-496D-A950-6F1F4D6F86CB}" srcOrd="1" destOrd="0" presId="urn:microsoft.com/office/officeart/2018/2/layout/IconVerticalSolidList"/>
    <dgm:cxn modelId="{F4AD1A00-1801-4034-854E-6E436B1B55AD}" type="presParOf" srcId="{E31C1B9F-3D2D-4B5B-B959-9EDB3AC26CE4}" destId="{99954C8F-B7ED-4294-9B3E-87BBB7421AF6}" srcOrd="2" destOrd="0" presId="urn:microsoft.com/office/officeart/2018/2/layout/IconVerticalSolidList"/>
    <dgm:cxn modelId="{31C4D677-5F3E-47A6-891D-23D046B070DC}" type="presParOf" srcId="{E31C1B9F-3D2D-4B5B-B959-9EDB3AC26CE4}" destId="{64425833-E868-418F-9F72-72E834FF2764}" srcOrd="3" destOrd="0" presId="urn:microsoft.com/office/officeart/2018/2/layout/IconVerticalSolidList"/>
    <dgm:cxn modelId="{9E360E69-AE2B-4C1D-90C0-568259FA5D4A}" type="presParOf" srcId="{273637FC-4725-4A3C-9ABF-C068BAB09A19}" destId="{6C6EE4C6-4430-4ACA-922C-B387BE4993F3}" srcOrd="5" destOrd="0" presId="urn:microsoft.com/office/officeart/2018/2/layout/IconVerticalSolidList"/>
    <dgm:cxn modelId="{639936DC-8002-46D7-850A-9D7C4E28EC68}" type="presParOf" srcId="{273637FC-4725-4A3C-9ABF-C068BAB09A19}" destId="{87414BA6-CCA3-4CD7-A560-A4AD9D92052B}" srcOrd="6" destOrd="0" presId="urn:microsoft.com/office/officeart/2018/2/layout/IconVerticalSolidList"/>
    <dgm:cxn modelId="{8AF0C9CA-D829-498A-A824-1BDA500A5922}" type="presParOf" srcId="{87414BA6-CCA3-4CD7-A560-A4AD9D92052B}" destId="{4DEC4C99-EB2E-4B45-8BA6-6DB7D18B8D36}" srcOrd="0" destOrd="0" presId="urn:microsoft.com/office/officeart/2018/2/layout/IconVerticalSolidList"/>
    <dgm:cxn modelId="{68F62747-338E-46ED-AB15-1B3E8BC240C1}" type="presParOf" srcId="{87414BA6-CCA3-4CD7-A560-A4AD9D92052B}" destId="{36ED63FA-A2A0-4820-9B3E-D5F34EFF1EBC}" srcOrd="1" destOrd="0" presId="urn:microsoft.com/office/officeart/2018/2/layout/IconVerticalSolidList"/>
    <dgm:cxn modelId="{442A191F-8CC3-4FB1-8ACE-523193113013}" type="presParOf" srcId="{87414BA6-CCA3-4CD7-A560-A4AD9D92052B}" destId="{6FECC807-C7D3-4319-83AC-B8EA5AD72069}" srcOrd="2" destOrd="0" presId="urn:microsoft.com/office/officeart/2018/2/layout/IconVerticalSolidList"/>
    <dgm:cxn modelId="{1D82DAE3-ED07-409D-8338-CEE6A4DDF0C7}" type="presParOf" srcId="{87414BA6-CCA3-4CD7-A560-A4AD9D92052B}" destId="{9E5AE1E9-5ED6-4761-A265-4DF3356D3550}" srcOrd="3" destOrd="0" presId="urn:microsoft.com/office/officeart/2018/2/layout/IconVerticalSolidList"/>
    <dgm:cxn modelId="{0070520F-9379-4275-996F-FB093CC71431}" type="presParOf" srcId="{273637FC-4725-4A3C-9ABF-C068BAB09A19}" destId="{6996E082-6660-4EE8-A682-B3DA079462C5}" srcOrd="7" destOrd="0" presId="urn:microsoft.com/office/officeart/2018/2/layout/IconVerticalSolidList"/>
    <dgm:cxn modelId="{50E416B3-81CE-41C0-A616-F147BE059583}" type="presParOf" srcId="{273637FC-4725-4A3C-9ABF-C068BAB09A19}" destId="{EC49D52D-9AB2-4F44-A8BB-8D32D792762E}" srcOrd="8" destOrd="0" presId="urn:microsoft.com/office/officeart/2018/2/layout/IconVerticalSolidList"/>
    <dgm:cxn modelId="{9E29CB89-08E7-41F6-9E97-31DC50832597}" type="presParOf" srcId="{EC49D52D-9AB2-4F44-A8BB-8D32D792762E}" destId="{647C485E-F9B8-4ACB-AA83-B72D453E56E8}" srcOrd="0" destOrd="0" presId="urn:microsoft.com/office/officeart/2018/2/layout/IconVerticalSolidList"/>
    <dgm:cxn modelId="{E6E2C7D7-3216-42BD-908B-539B94AC649B}" type="presParOf" srcId="{EC49D52D-9AB2-4F44-A8BB-8D32D792762E}" destId="{BDF1993B-B97E-45A0-90EC-CFCE4454AD0C}" srcOrd="1" destOrd="0" presId="urn:microsoft.com/office/officeart/2018/2/layout/IconVerticalSolidList"/>
    <dgm:cxn modelId="{07F3E3F2-69C6-4F0F-9E9D-701C555E7CFB}" type="presParOf" srcId="{EC49D52D-9AB2-4F44-A8BB-8D32D792762E}" destId="{E7941114-A163-4A21-BDC3-25B1AA68558F}" srcOrd="2" destOrd="0" presId="urn:microsoft.com/office/officeart/2018/2/layout/IconVerticalSolidList"/>
    <dgm:cxn modelId="{773A24AC-E467-45C9-BA59-40B2BA897344}" type="presParOf" srcId="{EC49D52D-9AB2-4F44-A8BB-8D32D792762E}" destId="{6BEE9318-4538-4440-BD3A-6549BE2458C2}" srcOrd="3" destOrd="0" presId="urn:microsoft.com/office/officeart/2018/2/layout/IconVerticalSolidList"/>
    <dgm:cxn modelId="{E9EC7F4A-0D2F-4640-BC8C-DFEB5F49EEB8}" type="presParOf" srcId="{273637FC-4725-4A3C-9ABF-C068BAB09A19}" destId="{BCE88430-6E16-491C-A56D-2D0F5E1B16F2}" srcOrd="9" destOrd="0" presId="urn:microsoft.com/office/officeart/2018/2/layout/IconVerticalSolidList"/>
    <dgm:cxn modelId="{C71E15AE-B718-4404-AA33-2A07B1FFF91F}" type="presParOf" srcId="{273637FC-4725-4A3C-9ABF-C068BAB09A19}" destId="{013C7217-9C83-46FC-B5A2-D58F65FF317C}" srcOrd="10" destOrd="0" presId="urn:microsoft.com/office/officeart/2018/2/layout/IconVerticalSolidList"/>
    <dgm:cxn modelId="{3AD0AFF7-13C2-4CA9-9E6D-E148E71B05B3}" type="presParOf" srcId="{013C7217-9C83-46FC-B5A2-D58F65FF317C}" destId="{76A3738A-CB5F-479B-BDAF-038E6F3CC6B6}" srcOrd="0" destOrd="0" presId="urn:microsoft.com/office/officeart/2018/2/layout/IconVerticalSolidList"/>
    <dgm:cxn modelId="{1FA561B1-D96E-47C4-B7E9-977060B668A0}" type="presParOf" srcId="{013C7217-9C83-46FC-B5A2-D58F65FF317C}" destId="{FBFBFEF1-255B-49F1-B283-887ED341CB9B}" srcOrd="1" destOrd="0" presId="urn:microsoft.com/office/officeart/2018/2/layout/IconVerticalSolidList"/>
    <dgm:cxn modelId="{52DA485B-56F0-4E99-B0A1-B9499F4CD150}" type="presParOf" srcId="{013C7217-9C83-46FC-B5A2-D58F65FF317C}" destId="{61EB3EC0-AE56-448B-A1C9-81E6A1ED70C4}" srcOrd="2" destOrd="0" presId="urn:microsoft.com/office/officeart/2018/2/layout/IconVerticalSolidList"/>
    <dgm:cxn modelId="{F427AE09-33D3-49C3-89B9-AA0EEFB95204}" type="presParOf" srcId="{013C7217-9C83-46FC-B5A2-D58F65FF317C}" destId="{A0B383A7-A76F-4D53-9316-6A5B65D7AD3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05FDA-6EA5-4E43-BC8D-22821AAA9B99}">
      <dsp:nvSpPr>
        <dsp:cNvPr id="0" name=""/>
        <dsp:cNvSpPr/>
      </dsp:nvSpPr>
      <dsp:spPr>
        <a:xfrm>
          <a:off x="0" y="1528"/>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F926D-2EEA-446D-99B4-BAD084055379}">
      <dsp:nvSpPr>
        <dsp:cNvPr id="0" name=""/>
        <dsp:cNvSpPr/>
      </dsp:nvSpPr>
      <dsp:spPr>
        <a:xfrm>
          <a:off x="196993" y="148052"/>
          <a:ext cx="358170" cy="3581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B893824-6635-4A6D-98C6-7A019B4D76F0}">
      <dsp:nvSpPr>
        <dsp:cNvPr id="0" name=""/>
        <dsp:cNvSpPr/>
      </dsp:nvSpPr>
      <dsp:spPr>
        <a:xfrm>
          <a:off x="752158" y="1528"/>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INTRODUCTION AND BACKGROUND</a:t>
          </a:r>
        </a:p>
      </dsp:txBody>
      <dsp:txXfrm>
        <a:off x="752158" y="1528"/>
        <a:ext cx="10830241" cy="651219"/>
      </dsp:txXfrm>
    </dsp:sp>
    <dsp:sp modelId="{D38C962E-F89A-4498-94AF-C4B7A96ED95C}">
      <dsp:nvSpPr>
        <dsp:cNvPr id="0" name=""/>
        <dsp:cNvSpPr/>
      </dsp:nvSpPr>
      <dsp:spPr>
        <a:xfrm>
          <a:off x="0" y="815553"/>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713C72-441E-41BF-BEC8-0BE0FB4608AA}">
      <dsp:nvSpPr>
        <dsp:cNvPr id="0" name=""/>
        <dsp:cNvSpPr/>
      </dsp:nvSpPr>
      <dsp:spPr>
        <a:xfrm>
          <a:off x="172652" y="976830"/>
          <a:ext cx="358170" cy="3581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D8A0AD51-59C8-4F76-8ED3-1CFF524636FF}">
      <dsp:nvSpPr>
        <dsp:cNvPr id="0" name=""/>
        <dsp:cNvSpPr/>
      </dsp:nvSpPr>
      <dsp:spPr>
        <a:xfrm>
          <a:off x="752158" y="815553"/>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RESEAECH PROBLEM</a:t>
          </a:r>
        </a:p>
      </dsp:txBody>
      <dsp:txXfrm>
        <a:off x="752158" y="815553"/>
        <a:ext cx="10830241" cy="651219"/>
      </dsp:txXfrm>
    </dsp:sp>
    <dsp:sp modelId="{06711949-8B68-495A-AC38-0844C630DEE4}">
      <dsp:nvSpPr>
        <dsp:cNvPr id="0" name=""/>
        <dsp:cNvSpPr/>
      </dsp:nvSpPr>
      <dsp:spPr>
        <a:xfrm>
          <a:off x="0" y="1629577"/>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19458E-D04F-496D-A950-6F1F4D6F86CB}">
      <dsp:nvSpPr>
        <dsp:cNvPr id="0" name=""/>
        <dsp:cNvSpPr/>
      </dsp:nvSpPr>
      <dsp:spPr>
        <a:xfrm>
          <a:off x="172652" y="1782534"/>
          <a:ext cx="358170" cy="35817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4425833-E868-418F-9F72-72E834FF2764}">
      <dsp:nvSpPr>
        <dsp:cNvPr id="0" name=""/>
        <dsp:cNvSpPr/>
      </dsp:nvSpPr>
      <dsp:spPr>
        <a:xfrm>
          <a:off x="752158" y="1629577"/>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PROJECT OBJECTIVES</a:t>
          </a:r>
        </a:p>
      </dsp:txBody>
      <dsp:txXfrm>
        <a:off x="752158" y="1629577"/>
        <a:ext cx="10830241" cy="651219"/>
      </dsp:txXfrm>
    </dsp:sp>
    <dsp:sp modelId="{4DEC4C99-EB2E-4B45-8BA6-6DB7D18B8D36}">
      <dsp:nvSpPr>
        <dsp:cNvPr id="0" name=""/>
        <dsp:cNvSpPr/>
      </dsp:nvSpPr>
      <dsp:spPr>
        <a:xfrm>
          <a:off x="0" y="2443602"/>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ED63FA-A2A0-4820-9B3E-D5F34EFF1EBC}">
      <dsp:nvSpPr>
        <dsp:cNvPr id="0" name=""/>
        <dsp:cNvSpPr/>
      </dsp:nvSpPr>
      <dsp:spPr>
        <a:xfrm>
          <a:off x="196993" y="2590126"/>
          <a:ext cx="358170" cy="35817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E5AE1E9-5ED6-4761-A265-4DF3356D3550}">
      <dsp:nvSpPr>
        <dsp:cNvPr id="0" name=""/>
        <dsp:cNvSpPr/>
      </dsp:nvSpPr>
      <dsp:spPr>
        <a:xfrm>
          <a:off x="752158" y="2443602"/>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SYSTEM DIAGRAM</a:t>
          </a:r>
        </a:p>
      </dsp:txBody>
      <dsp:txXfrm>
        <a:off x="752158" y="2443602"/>
        <a:ext cx="10830241" cy="651219"/>
      </dsp:txXfrm>
    </dsp:sp>
    <dsp:sp modelId="{647C485E-F9B8-4ACB-AA83-B72D453E56E8}">
      <dsp:nvSpPr>
        <dsp:cNvPr id="0" name=""/>
        <dsp:cNvSpPr/>
      </dsp:nvSpPr>
      <dsp:spPr>
        <a:xfrm>
          <a:off x="0" y="3257627"/>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F1993B-B97E-45A0-90EC-CFCE4454AD0C}">
      <dsp:nvSpPr>
        <dsp:cNvPr id="0" name=""/>
        <dsp:cNvSpPr/>
      </dsp:nvSpPr>
      <dsp:spPr>
        <a:xfrm>
          <a:off x="196993" y="3404151"/>
          <a:ext cx="358170" cy="35817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BEE9318-4538-4440-BD3A-6549BE2458C2}">
      <dsp:nvSpPr>
        <dsp:cNvPr id="0" name=""/>
        <dsp:cNvSpPr/>
      </dsp:nvSpPr>
      <dsp:spPr>
        <a:xfrm>
          <a:off x="752158" y="3257627"/>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RESEARCH COMPONENTS</a:t>
          </a:r>
        </a:p>
      </dsp:txBody>
      <dsp:txXfrm>
        <a:off x="752158" y="3257627"/>
        <a:ext cx="10830241" cy="651219"/>
      </dsp:txXfrm>
    </dsp:sp>
    <dsp:sp modelId="{76A3738A-CB5F-479B-BDAF-038E6F3CC6B6}">
      <dsp:nvSpPr>
        <dsp:cNvPr id="0" name=""/>
        <dsp:cNvSpPr/>
      </dsp:nvSpPr>
      <dsp:spPr>
        <a:xfrm>
          <a:off x="0" y="4071651"/>
          <a:ext cx="11582400" cy="651219"/>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FBFEF1-255B-49F1-B283-887ED341CB9B}">
      <dsp:nvSpPr>
        <dsp:cNvPr id="0" name=""/>
        <dsp:cNvSpPr/>
      </dsp:nvSpPr>
      <dsp:spPr>
        <a:xfrm>
          <a:off x="196993" y="4218176"/>
          <a:ext cx="358170" cy="35817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0B383A7-A76F-4D53-9316-6A5B65D7AD3F}">
      <dsp:nvSpPr>
        <dsp:cNvPr id="0" name=""/>
        <dsp:cNvSpPr/>
      </dsp:nvSpPr>
      <dsp:spPr>
        <a:xfrm>
          <a:off x="752158" y="4071651"/>
          <a:ext cx="10830241" cy="6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1" tIns="68921" rIns="68921" bIns="68921" numCol="1" spcCol="1270" anchor="ctr" anchorCtr="0">
          <a:noAutofit/>
        </a:bodyPr>
        <a:lstStyle/>
        <a:p>
          <a:pPr marL="0" lvl="0" indent="0" algn="l" defTabSz="844550">
            <a:lnSpc>
              <a:spcPct val="100000"/>
            </a:lnSpc>
            <a:spcBef>
              <a:spcPct val="0"/>
            </a:spcBef>
            <a:spcAft>
              <a:spcPct val="35000"/>
            </a:spcAft>
            <a:buNone/>
          </a:pPr>
          <a:r>
            <a:rPr lang="en-US" sz="1900" kern="1200" dirty="0"/>
            <a:t>COMMECIALZATION</a:t>
          </a:r>
        </a:p>
      </dsp:txBody>
      <dsp:txXfrm>
        <a:off x="752158" y="4071651"/>
        <a:ext cx="10830241" cy="65121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BAAE38-79BE-4082-9A4D-2BEC47341C04}" type="datetimeFigureOut">
              <a:rPr lang="en-US" smtClean="0"/>
              <a:t>2/29/2024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F15613-D24F-46B4-9010-BD7B318E3C30}" type="slidenum">
              <a:rPr lang="en-US" smtClean="0"/>
              <a:t>‹#›</a:t>
            </a:fld>
            <a:endParaRPr lang="en-US"/>
          </a:p>
        </p:txBody>
      </p:sp>
    </p:spTree>
    <p:extLst>
      <p:ext uri="{BB962C8B-B14F-4D97-AF65-F5344CB8AC3E}">
        <p14:creationId xmlns:p14="http://schemas.microsoft.com/office/powerpoint/2010/main" val="2864050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BCF22-2D75-4779-9C8B-6270AA3FA919}" type="datetimeFigureOut">
              <a:rPr lang="en-US" smtClean="0"/>
              <a:t>2/29/2024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B8AC8-E212-48B2-9917-7448FC83DD17}" type="slidenum">
              <a:rPr lang="en-US" smtClean="0"/>
              <a:t>‹#›</a:t>
            </a:fld>
            <a:endParaRPr lang="en-US"/>
          </a:p>
        </p:txBody>
      </p:sp>
    </p:spTree>
    <p:extLst>
      <p:ext uri="{BB962C8B-B14F-4D97-AF65-F5344CB8AC3E}">
        <p14:creationId xmlns:p14="http://schemas.microsoft.com/office/powerpoint/2010/main" val="1786590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a:t>
            </a:fld>
            <a:endParaRPr lang="en-US"/>
          </a:p>
        </p:txBody>
      </p:sp>
    </p:spTree>
    <p:extLst>
      <p:ext uri="{BB962C8B-B14F-4D97-AF65-F5344CB8AC3E}">
        <p14:creationId xmlns:p14="http://schemas.microsoft.com/office/powerpoint/2010/main" val="636749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4</a:t>
            </a:fld>
            <a:endParaRPr lang="en-US"/>
          </a:p>
        </p:txBody>
      </p:sp>
    </p:spTree>
    <p:extLst>
      <p:ext uri="{BB962C8B-B14F-4D97-AF65-F5344CB8AC3E}">
        <p14:creationId xmlns:p14="http://schemas.microsoft.com/office/powerpoint/2010/main" val="3594210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BDC1C6"/>
              </a:solidFill>
              <a:effectLst/>
              <a:latin typeface="Google Sans"/>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5</a:t>
            </a:fld>
            <a:endParaRPr lang="en-US"/>
          </a:p>
        </p:txBody>
      </p:sp>
    </p:spTree>
    <p:extLst>
      <p:ext uri="{BB962C8B-B14F-4D97-AF65-F5344CB8AC3E}">
        <p14:creationId xmlns:p14="http://schemas.microsoft.com/office/powerpoint/2010/main" val="2548637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7</a:t>
            </a:fld>
            <a:endParaRPr lang="en-US"/>
          </a:p>
        </p:txBody>
      </p:sp>
    </p:spTree>
    <p:extLst>
      <p:ext uri="{BB962C8B-B14F-4D97-AF65-F5344CB8AC3E}">
        <p14:creationId xmlns:p14="http://schemas.microsoft.com/office/powerpoint/2010/main" val="3105169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11</a:t>
            </a:fld>
            <a:endParaRPr lang="en-US"/>
          </a:p>
        </p:txBody>
      </p:sp>
    </p:spTree>
    <p:extLst>
      <p:ext uri="{BB962C8B-B14F-4D97-AF65-F5344CB8AC3E}">
        <p14:creationId xmlns:p14="http://schemas.microsoft.com/office/powerpoint/2010/main" val="2578307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18</a:t>
            </a:fld>
            <a:endParaRPr lang="en-US"/>
          </a:p>
        </p:txBody>
      </p:sp>
    </p:spTree>
    <p:extLst>
      <p:ext uri="{BB962C8B-B14F-4D97-AF65-F5344CB8AC3E}">
        <p14:creationId xmlns:p14="http://schemas.microsoft.com/office/powerpoint/2010/main" val="2799036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26</a:t>
            </a:fld>
            <a:endParaRPr lang="en-US"/>
          </a:p>
        </p:txBody>
      </p:sp>
    </p:spTree>
    <p:extLst>
      <p:ext uri="{BB962C8B-B14F-4D97-AF65-F5344CB8AC3E}">
        <p14:creationId xmlns:p14="http://schemas.microsoft.com/office/powerpoint/2010/main" val="1256017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27</a:t>
            </a:fld>
            <a:endParaRPr lang="en-US"/>
          </a:p>
        </p:txBody>
      </p:sp>
    </p:spTree>
    <p:extLst>
      <p:ext uri="{BB962C8B-B14F-4D97-AF65-F5344CB8AC3E}">
        <p14:creationId xmlns:p14="http://schemas.microsoft.com/office/powerpoint/2010/main" val="2623074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28</a:t>
            </a:fld>
            <a:endParaRPr lang="en-US"/>
          </a:p>
        </p:txBody>
      </p:sp>
    </p:spTree>
    <p:extLst>
      <p:ext uri="{BB962C8B-B14F-4D97-AF65-F5344CB8AC3E}">
        <p14:creationId xmlns:p14="http://schemas.microsoft.com/office/powerpoint/2010/main" val="202809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32</a:t>
            </a:fld>
            <a:endParaRPr lang="en-US"/>
          </a:p>
        </p:txBody>
      </p:sp>
    </p:spTree>
    <p:extLst>
      <p:ext uri="{BB962C8B-B14F-4D97-AF65-F5344CB8AC3E}">
        <p14:creationId xmlns:p14="http://schemas.microsoft.com/office/powerpoint/2010/main" val="1862866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33</a:t>
            </a:fld>
            <a:endParaRPr lang="en-US"/>
          </a:p>
        </p:txBody>
      </p:sp>
    </p:spTree>
    <p:extLst>
      <p:ext uri="{BB962C8B-B14F-4D97-AF65-F5344CB8AC3E}">
        <p14:creationId xmlns:p14="http://schemas.microsoft.com/office/powerpoint/2010/main" val="4240018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34</a:t>
            </a:fld>
            <a:endParaRPr lang="en-US"/>
          </a:p>
        </p:txBody>
      </p:sp>
    </p:spTree>
    <p:extLst>
      <p:ext uri="{BB962C8B-B14F-4D97-AF65-F5344CB8AC3E}">
        <p14:creationId xmlns:p14="http://schemas.microsoft.com/office/powerpoint/2010/main" val="3808366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35</a:t>
            </a:fld>
            <a:endParaRPr lang="en-US"/>
          </a:p>
        </p:txBody>
      </p:sp>
    </p:spTree>
    <p:extLst>
      <p:ext uri="{BB962C8B-B14F-4D97-AF65-F5344CB8AC3E}">
        <p14:creationId xmlns:p14="http://schemas.microsoft.com/office/powerpoint/2010/main" val="70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41</a:t>
            </a:fld>
            <a:endParaRPr lang="en-US"/>
          </a:p>
        </p:txBody>
      </p:sp>
    </p:spTree>
    <p:extLst>
      <p:ext uri="{BB962C8B-B14F-4D97-AF65-F5344CB8AC3E}">
        <p14:creationId xmlns:p14="http://schemas.microsoft.com/office/powerpoint/2010/main" val="1874484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54</a:t>
            </a:fld>
            <a:endParaRPr lang="en-US"/>
          </a:p>
        </p:txBody>
      </p:sp>
    </p:spTree>
    <p:extLst>
      <p:ext uri="{BB962C8B-B14F-4D97-AF65-F5344CB8AC3E}">
        <p14:creationId xmlns:p14="http://schemas.microsoft.com/office/powerpoint/2010/main" val="1368331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EA21C-FE0E-4631-93B0-9580D3DB34D1}" type="slidenum">
              <a:rPr lang="en-US" smtClean="0"/>
              <a:t>60</a:t>
            </a:fld>
            <a:endParaRPr lang="en-US"/>
          </a:p>
        </p:txBody>
      </p:sp>
    </p:spTree>
    <p:extLst>
      <p:ext uri="{BB962C8B-B14F-4D97-AF65-F5344CB8AC3E}">
        <p14:creationId xmlns:p14="http://schemas.microsoft.com/office/powerpoint/2010/main" val="2667842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0DA23-9D7A-D119-E398-717611BC64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EB6A0-A198-50B6-958C-F7BD10BC5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567F0A-6B70-5BDC-D80A-72A83326E2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C49321-A86C-BEAE-9D4C-D92017ABC434}"/>
              </a:ext>
            </a:extLst>
          </p:cNvPr>
          <p:cNvSpPr>
            <a:spLocks noGrp="1"/>
          </p:cNvSpPr>
          <p:nvPr>
            <p:ph type="sldNum" sz="quarter" idx="5"/>
          </p:nvPr>
        </p:nvSpPr>
        <p:spPr/>
        <p:txBody>
          <a:bodyPr/>
          <a:lstStyle/>
          <a:p>
            <a:fld id="{6C0B8AC8-E212-48B2-9917-7448FC83DD17}" type="slidenum">
              <a:rPr lang="en-US" smtClean="0"/>
              <a:t>70</a:t>
            </a:fld>
            <a:endParaRPr lang="en-US"/>
          </a:p>
        </p:txBody>
      </p:sp>
    </p:spTree>
    <p:extLst>
      <p:ext uri="{BB962C8B-B14F-4D97-AF65-F5344CB8AC3E}">
        <p14:creationId xmlns:p14="http://schemas.microsoft.com/office/powerpoint/2010/main" val="3145594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B8AC8-E212-48B2-9917-7448FC83DD17}" type="slidenum">
              <a:rPr lang="en-US" smtClean="0"/>
              <a:t>73</a:t>
            </a:fld>
            <a:endParaRPr lang="en-US"/>
          </a:p>
        </p:txBody>
      </p:sp>
    </p:spTree>
    <p:extLst>
      <p:ext uri="{BB962C8B-B14F-4D97-AF65-F5344CB8AC3E}">
        <p14:creationId xmlns:p14="http://schemas.microsoft.com/office/powerpoint/2010/main" val="471115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oject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762000"/>
            <a:ext cx="10363200" cy="1470025"/>
          </a:xfrm>
        </p:spPr>
        <p:txBody>
          <a:bodyPr/>
          <a:lstStyle>
            <a:lvl1pPr>
              <a:defRPr/>
            </a:lvl1pPr>
          </a:lstStyle>
          <a:p>
            <a:r>
              <a:rPr lang="en-US" dirty="0"/>
              <a:t>Add the Project Title</a:t>
            </a:r>
          </a:p>
        </p:txBody>
      </p:sp>
      <p:sp>
        <p:nvSpPr>
          <p:cNvPr id="3" name="Subtitle 2"/>
          <p:cNvSpPr>
            <a:spLocks noGrp="1"/>
          </p:cNvSpPr>
          <p:nvPr>
            <p:ph type="subTitle" idx="1" hasCustomPrompt="1"/>
          </p:nvPr>
        </p:nvSpPr>
        <p:spPr>
          <a:xfrm>
            <a:off x="1828800" y="25146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Project ID</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85644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244708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dividua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18889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al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23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dirty="0"/>
              <a:t>Section Title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Section Sub-Titles</a:t>
            </a:r>
          </a:p>
        </p:txBody>
      </p:sp>
      <p:sp>
        <p:nvSpPr>
          <p:cNvPr id="19" name="Rectangle 18">
            <a:extLst>
              <a:ext uri="{FF2B5EF4-FFF2-40B4-BE49-F238E27FC236}">
                <a16:creationId xmlns:a16="http://schemas.microsoft.com/office/drawing/2014/main" id="{77C29E58-4878-471A-A8CF-FA8607A4052E}"/>
              </a:ext>
            </a:extLst>
          </p:cNvPr>
          <p:cNvSpPr/>
          <p:nvPr userDrawn="1"/>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ITXXXXXXXX</a:t>
            </a:r>
            <a:r>
              <a:rPr lang="en-US" sz="1800" dirty="0">
                <a:solidFill>
                  <a:schemeClr val="tx1"/>
                </a:solidFill>
              </a:rPr>
              <a:t>   |   &lt;</a:t>
            </a:r>
            <a:r>
              <a:rPr lang="en-US" sz="1800" b="1" dirty="0">
                <a:solidFill>
                  <a:schemeClr val="tx1"/>
                </a:solidFill>
              </a:rPr>
              <a:t>&lt;Student Name&gt;&gt;   </a:t>
            </a:r>
            <a:r>
              <a:rPr lang="en-US" sz="1800" dirty="0">
                <a:solidFill>
                  <a:schemeClr val="tx1"/>
                </a:solidFill>
              </a:rPr>
              <a:t>|   </a:t>
            </a:r>
            <a:r>
              <a:rPr lang="en-US" sz="1800" b="0" dirty="0">
                <a:solidFill>
                  <a:schemeClr val="tx1"/>
                </a:solidFill>
              </a:rPr>
              <a:t>&lt;&lt;Project ID&gt;&gt;</a:t>
            </a:r>
          </a:p>
        </p:txBody>
      </p:sp>
    </p:spTree>
    <p:extLst>
      <p:ext uri="{BB962C8B-B14F-4D97-AF65-F5344CB8AC3E}">
        <p14:creationId xmlns:p14="http://schemas.microsoft.com/office/powerpoint/2010/main" val="3293331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tudent Information S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dirty="0"/>
              <a:t>Student IT Number | Student Name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Student’s Specialization</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4" name="Rectangle 3">
            <a:extLst>
              <a:ext uri="{FF2B5EF4-FFF2-40B4-BE49-F238E27FC236}">
                <a16:creationId xmlns:a16="http://schemas.microsoft.com/office/drawing/2014/main" id="{0A8789F7-2DE1-4BD0-98A0-4D627E8C7924}"/>
              </a:ext>
            </a:extLst>
          </p:cNvPr>
          <p:cNvSpPr/>
          <p:nvPr userDrawn="1"/>
        </p:nvSpPr>
        <p:spPr>
          <a:xfrm>
            <a:off x="10134600" y="152400"/>
            <a:ext cx="1981200" cy="2286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Student Must add a professional photo to this cage</a:t>
            </a:r>
          </a:p>
        </p:txBody>
      </p:sp>
    </p:spTree>
    <p:extLst>
      <p:ext uri="{BB962C8B-B14F-4D97-AF65-F5344CB8AC3E}">
        <p14:creationId xmlns:p14="http://schemas.microsoft.com/office/powerpoint/2010/main" val="200859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35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7086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508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Slide Number Placeholder 5">
            <a:extLst>
              <a:ext uri="{FF2B5EF4-FFF2-40B4-BE49-F238E27FC236}">
                <a16:creationId xmlns:a16="http://schemas.microsoft.com/office/drawing/2014/main" id="{A75490AD-C6C9-4021-8C34-1F6444AB48BF}"/>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dirty="0"/>
          </a:p>
        </p:txBody>
      </p:sp>
    </p:spTree>
    <p:extLst>
      <p:ext uri="{BB962C8B-B14F-4D97-AF65-F5344CB8AC3E}">
        <p14:creationId xmlns:p14="http://schemas.microsoft.com/office/powerpoint/2010/main" val="33522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二等辺三角形 11"/>
          <p:cNvSpPr/>
          <p:nvPr userDrawn="1"/>
        </p:nvSpPr>
        <p:spPr>
          <a:xfrm>
            <a:off x="0" y="6406010"/>
            <a:ext cx="12192000" cy="452885"/>
          </a:xfrm>
          <a:prstGeom prst="triangle">
            <a:avLst>
              <a:gd name="adj" fmla="val 85448"/>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55743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75240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612078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31085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304800"/>
            <a:ext cx="11684000" cy="7921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143000"/>
            <a:ext cx="11684000" cy="5181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064364F-1F37-4C7B-B31F-2D4F671B2CB9}"/>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dirty="0"/>
          </a:p>
        </p:txBody>
      </p:sp>
      <p:pic>
        <p:nvPicPr>
          <p:cNvPr id="7" name="Picture 6" descr="A picture containing photo, table, person, monitor&#10;&#10;Description automatically generated">
            <a:extLst>
              <a:ext uri="{FF2B5EF4-FFF2-40B4-BE49-F238E27FC236}">
                <a16:creationId xmlns:a16="http://schemas.microsoft.com/office/drawing/2014/main" id="{0503738D-67F6-4FC8-88E8-C0D768AD3312}"/>
              </a:ext>
            </a:extLst>
          </p:cNvPr>
          <p:cNvPicPr>
            <a:picLocks noChangeAspect="1"/>
          </p:cNvPicPr>
          <p:nvPr userDrawn="1"/>
        </p:nvPicPr>
        <p:blipFill rotWithShape="1">
          <a:blip r:embed="rId16"/>
          <a:srcRect t="90286" r="71976"/>
          <a:stretch/>
        </p:blipFill>
        <p:spPr>
          <a:xfrm>
            <a:off x="0" y="6373302"/>
            <a:ext cx="2514600" cy="490308"/>
          </a:xfrm>
          <a:prstGeom prst="rect">
            <a:avLst/>
          </a:prstGeom>
        </p:spPr>
      </p:pic>
      <p:sp>
        <p:nvSpPr>
          <p:cNvPr id="4" name="TextBox 3">
            <a:extLst>
              <a:ext uri="{FF2B5EF4-FFF2-40B4-BE49-F238E27FC236}">
                <a16:creationId xmlns:a16="http://schemas.microsoft.com/office/drawing/2014/main" id="{A16EC11E-4ADA-413C-92B1-C0871F068AF1}"/>
              </a:ext>
            </a:extLst>
          </p:cNvPr>
          <p:cNvSpPr txBox="1"/>
          <p:nvPr userDrawn="1"/>
        </p:nvSpPr>
        <p:spPr>
          <a:xfrm>
            <a:off x="10287000" y="6536937"/>
            <a:ext cx="1066800" cy="276999"/>
          </a:xfrm>
          <a:prstGeom prst="rect">
            <a:avLst/>
          </a:prstGeom>
          <a:noFill/>
        </p:spPr>
        <p:txBody>
          <a:bodyPr wrap="square" rtlCol="0">
            <a:spAutoFit/>
          </a:bodyPr>
          <a:lstStyle/>
          <a:p>
            <a:fld id="{98C4007C-554A-4B16-A31C-089CB53EF86F}" type="datetime1">
              <a:rPr lang="en-US" sz="1200" b="1" smtClean="0"/>
              <a:t>2/29/2024</a:t>
            </a:fld>
            <a:endParaRPr lang="en-US" sz="1200" b="1" dirty="0"/>
          </a:p>
        </p:txBody>
      </p:sp>
    </p:spTree>
    <p:extLst>
      <p:ext uri="{BB962C8B-B14F-4D97-AF65-F5344CB8AC3E}">
        <p14:creationId xmlns:p14="http://schemas.microsoft.com/office/powerpoint/2010/main" val="413745356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50" r:id="rId3"/>
    <p:sldLayoutId id="2147483662" r:id="rId4"/>
    <p:sldLayoutId id="2147483651" r:id="rId5"/>
    <p:sldLayoutId id="2147483660"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hdr="0" ftr="0"/>
  <p:txStyles>
    <p:title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hyperlink" Target="https://techjury.net/blog/ai-statistics/" TargetMode="External"/><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0.svg"/></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hyperlink" Target="https://ieeexplore.ieee.org/document/9064510" TargetMode="External"/><Relationship Id="rId3" Type="http://schemas.openxmlformats.org/officeDocument/2006/relationships/hyperlink" Target="https://doi.org/10.1155/2021/6663028" TargetMode="External"/><Relationship Id="rId7" Type="http://schemas.openxmlformats.org/officeDocument/2006/relationships/hyperlink" Target="https://arxiv.org/pdf/1910.09338.pdf"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ieeexplore.ieee.org/document/9679972" TargetMode="External"/><Relationship Id="rId5" Type="http://schemas.openxmlformats.org/officeDocument/2006/relationships/hyperlink" Target="https://ieeexplore.ieee.org/document/9851334" TargetMode="External"/><Relationship Id="rId4" Type="http://schemas.openxmlformats.org/officeDocument/2006/relationships/hyperlink" Target="https://www.hindawi.com/journals/scn/2021/666302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arxiv.org/abs/1909.04288" TargetMode="External"/><Relationship Id="rId2" Type="http://schemas.openxmlformats.org/officeDocument/2006/relationships/hyperlink" Target="http://arxiv.org/abs/1712.04248" TargetMode="Externa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3.xml"/><Relationship Id="rId4" Type="http://schemas.openxmlformats.org/officeDocument/2006/relationships/hyperlink" Target="https://svgsilh.com/image/1363011.html"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3764s18.tracigardner.com/infographicinspiration-research-steps/11-02-infographic-research/" TargetMode="External"/><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doi.ieeecomputersociety.org/10.1109/SP.2017.49" TargetMode="External"/><Relationship Id="rId2" Type="http://schemas.openxmlformats.org/officeDocument/2006/relationships/hyperlink" Target="https://www.researchgate.net/publication/362424253_An_Approach_to_Improve_the_Robustness_of_Machine_Learning_based_Intrusion_Detection_System_Models_Against_the_Carlini-Wagner_Attack" TargetMode="External"/><Relationship Id="rId1" Type="http://schemas.openxmlformats.org/officeDocument/2006/relationships/slideLayout" Target="../slideLayouts/slideLayout3.xml"/><Relationship Id="rId5" Type="http://schemas.openxmlformats.org/officeDocument/2006/relationships/hyperlink" Target="https://www.researchgate.net/publication/361541576_Adversarial_Robust_and_Explainable_Network_Intrusion_Detection_Systems_Based_on_Deep_Learning" TargetMode="External"/><Relationship Id="rId4" Type="http://schemas.openxmlformats.org/officeDocument/2006/relationships/hyperlink" Target="https://doi.org/10.1109/rbme.2020.3013489.https:/ieeexplore.ieee.org/stamp/stamp.jsp?arnumber=9153891"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hyperlink" Target="https://3764s18.tracigardner.com/infographicinspiration-research-steps/11-02-infographic-research/" TargetMode="External"/><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6.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hyperlink" Target="https://arxiv.org/abs/1802.00420" TargetMode="External"/><Relationship Id="rId2" Type="http://schemas.openxmlformats.org/officeDocument/2006/relationships/hyperlink" Target="https://arxiv.org/abs/1907.01003" TargetMode="External"/><Relationship Id="rId1" Type="http://schemas.openxmlformats.org/officeDocument/2006/relationships/slideLayout" Target="../slideLayouts/slideLayout3.xml"/><Relationship Id="rId5" Type="http://schemas.openxmlformats.org/officeDocument/2006/relationships/hyperlink" Target="https://arxiv.org/abs/1706.06083" TargetMode="External"/><Relationship Id="rId4" Type="http://schemas.openxmlformats.org/officeDocument/2006/relationships/hyperlink" Target="https://arxiv.org/abs/1712.04248"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75E098-F3D0-453C-BBF5-A7C840F21FD8}"/>
              </a:ext>
            </a:extLst>
          </p:cNvPr>
          <p:cNvSpPr>
            <a:spLocks noGrp="1"/>
          </p:cNvSpPr>
          <p:nvPr>
            <p:ph type="ctrTitle"/>
          </p:nvPr>
        </p:nvSpPr>
        <p:spPr>
          <a:xfrm>
            <a:off x="1013460" y="338048"/>
            <a:ext cx="10363200" cy="1470025"/>
          </a:xfrm>
        </p:spPr>
        <p:txBody>
          <a:bodyPr>
            <a:normAutofit/>
          </a:bodyPr>
          <a:lstStyle/>
          <a:p>
            <a:r>
              <a:rPr lang="en-US" sz="2800" b="1" dirty="0">
                <a:solidFill>
                  <a:srgbClr val="00B050"/>
                </a:solidFill>
              </a:rPr>
              <a:t>Strengthening Heart Disease Prediction with CNN: Adversarial Robustness against Multiple Attacks</a:t>
            </a:r>
            <a:endParaRPr lang="en-US" sz="6000" b="1" dirty="0">
              <a:solidFill>
                <a:srgbClr val="00B050"/>
              </a:solidFill>
              <a:latin typeface="Adobe Devanagari"/>
            </a:endParaRPr>
          </a:p>
        </p:txBody>
      </p:sp>
      <p:sp>
        <p:nvSpPr>
          <p:cNvPr id="5" name="Subtitle 4">
            <a:extLst>
              <a:ext uri="{FF2B5EF4-FFF2-40B4-BE49-F238E27FC236}">
                <a16:creationId xmlns:a16="http://schemas.microsoft.com/office/drawing/2014/main" id="{288F3F03-40A0-499D-BDCC-A8E886D9D7C4}"/>
              </a:ext>
            </a:extLst>
          </p:cNvPr>
          <p:cNvSpPr>
            <a:spLocks noGrp="1"/>
          </p:cNvSpPr>
          <p:nvPr>
            <p:ph type="subTitle" idx="1"/>
          </p:nvPr>
        </p:nvSpPr>
        <p:spPr>
          <a:xfrm>
            <a:off x="3810000" y="5638800"/>
            <a:ext cx="4267200" cy="609600"/>
          </a:xfrm>
        </p:spPr>
        <p:txBody>
          <a:bodyPr>
            <a:normAutofit/>
          </a:bodyPr>
          <a:lstStyle/>
          <a:p>
            <a:r>
              <a:rPr lang="en-US" sz="2400" dirty="0"/>
              <a:t>PROJECT ID : R24-102</a:t>
            </a:r>
          </a:p>
        </p:txBody>
      </p:sp>
      <p:pic>
        <p:nvPicPr>
          <p:cNvPr id="7" name="Picture 6">
            <a:extLst>
              <a:ext uri="{FF2B5EF4-FFF2-40B4-BE49-F238E27FC236}">
                <a16:creationId xmlns:a16="http://schemas.microsoft.com/office/drawing/2014/main" id="{FC4172F1-05D4-C36F-CEAD-B0614DFD8A36}"/>
              </a:ext>
            </a:extLst>
          </p:cNvPr>
          <p:cNvPicPr>
            <a:picLocks noChangeAspect="1"/>
          </p:cNvPicPr>
          <p:nvPr/>
        </p:nvPicPr>
        <p:blipFill>
          <a:blip r:embed="rId3"/>
          <a:stretch>
            <a:fillRect/>
          </a:stretch>
        </p:blipFill>
        <p:spPr>
          <a:xfrm>
            <a:off x="4528131" y="2097004"/>
            <a:ext cx="3135737" cy="3135737"/>
          </a:xfrm>
          <a:prstGeom prst="rect">
            <a:avLst/>
          </a:prstGeom>
        </p:spPr>
      </p:pic>
    </p:spTree>
    <p:extLst>
      <p:ext uri="{BB962C8B-B14F-4D97-AF65-F5344CB8AC3E}">
        <p14:creationId xmlns:p14="http://schemas.microsoft.com/office/powerpoint/2010/main" val="609496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22684-75EA-46FA-8B80-77A9A069A5CF}"/>
              </a:ext>
            </a:extLst>
          </p:cNvPr>
          <p:cNvSpPr>
            <a:spLocks noGrp="1"/>
          </p:cNvSpPr>
          <p:nvPr>
            <p:ph type="ctrTitle"/>
          </p:nvPr>
        </p:nvSpPr>
        <p:spPr>
          <a:xfrm>
            <a:off x="838200" y="1447800"/>
            <a:ext cx="10363200" cy="228600"/>
          </a:xfrm>
        </p:spPr>
        <p:txBody>
          <a:bodyPr>
            <a:normAutofit fontScale="90000"/>
          </a:bodyPr>
          <a:lstStyle/>
          <a:p>
            <a:r>
              <a:rPr lang="en-US" sz="4000" b="1" dirty="0"/>
              <a:t>Team Members</a:t>
            </a:r>
            <a:br>
              <a:rPr lang="en-US" dirty="0"/>
            </a:br>
            <a:br>
              <a:rPr lang="en-US" dirty="0"/>
            </a:br>
            <a:endParaRPr lang="en-US" dirty="0"/>
          </a:p>
        </p:txBody>
      </p:sp>
      <p:sp>
        <p:nvSpPr>
          <p:cNvPr id="3" name="Subtitle 2">
            <a:extLst>
              <a:ext uri="{FF2B5EF4-FFF2-40B4-BE49-F238E27FC236}">
                <a16:creationId xmlns:a16="http://schemas.microsoft.com/office/drawing/2014/main" id="{9FB00451-BA4D-4A30-8800-93C5565D9B8B}"/>
              </a:ext>
            </a:extLst>
          </p:cNvPr>
          <p:cNvSpPr>
            <a:spLocks noGrp="1"/>
          </p:cNvSpPr>
          <p:nvPr>
            <p:ph type="subTitle" idx="1"/>
          </p:nvPr>
        </p:nvSpPr>
        <p:spPr>
          <a:xfrm>
            <a:off x="1828800" y="1981200"/>
            <a:ext cx="8534400" cy="3657600"/>
          </a:xfrm>
        </p:spPr>
        <p:txBody>
          <a:bodyPr/>
          <a:lstStyle/>
          <a:p>
            <a:pPr algn="l"/>
            <a:r>
              <a:rPr lang="en-US" sz="2000" b="1" dirty="0">
                <a:solidFill>
                  <a:schemeClr val="tx1"/>
                </a:solidFill>
              </a:rPr>
              <a:t>Supervisor </a:t>
            </a:r>
            <a:r>
              <a:rPr lang="en-US" sz="2000">
                <a:solidFill>
                  <a:schemeClr val="tx1"/>
                </a:solidFill>
              </a:rPr>
              <a:t>– Ms. </a:t>
            </a:r>
            <a:r>
              <a:rPr lang="en-US" sz="2000" dirty="0">
                <a:solidFill>
                  <a:schemeClr val="tx1"/>
                </a:solidFill>
              </a:rPr>
              <a:t>Chethana </a:t>
            </a:r>
            <a:r>
              <a:rPr lang="en-US" sz="2000" dirty="0" err="1">
                <a:solidFill>
                  <a:schemeClr val="tx1"/>
                </a:solidFill>
              </a:rPr>
              <a:t>Liyanapathirana</a:t>
            </a:r>
            <a:br>
              <a:rPr lang="en-US" sz="2000" dirty="0">
                <a:solidFill>
                  <a:schemeClr val="tx1"/>
                </a:solidFill>
              </a:rPr>
            </a:br>
            <a:r>
              <a:rPr lang="en-US" sz="2000" b="1" dirty="0">
                <a:solidFill>
                  <a:schemeClr val="tx1"/>
                </a:solidFill>
              </a:rPr>
              <a:t>Co-Supervisor</a:t>
            </a:r>
            <a:r>
              <a:rPr lang="en-US" sz="2000" dirty="0">
                <a:solidFill>
                  <a:schemeClr val="tx1"/>
                </a:solidFill>
              </a:rPr>
              <a:t> – Mr. </a:t>
            </a:r>
            <a:r>
              <a:rPr lang="en-US" sz="2000" dirty="0" err="1">
                <a:solidFill>
                  <a:schemeClr val="tx1"/>
                </a:solidFill>
              </a:rPr>
              <a:t>Deemantha</a:t>
            </a:r>
            <a:r>
              <a:rPr lang="en-US" sz="2000" dirty="0">
                <a:solidFill>
                  <a:schemeClr val="tx1"/>
                </a:solidFill>
              </a:rPr>
              <a:t> </a:t>
            </a:r>
            <a:r>
              <a:rPr lang="en-US" sz="2000" dirty="0" err="1">
                <a:solidFill>
                  <a:schemeClr val="tx1"/>
                </a:solidFill>
              </a:rPr>
              <a:t>Siriwardana</a:t>
            </a:r>
            <a:endParaRPr lang="en-US" dirty="0">
              <a:solidFill>
                <a:schemeClr val="tx1"/>
              </a:solidFill>
            </a:endParaRPr>
          </a:p>
          <a:p>
            <a:pPr algn="l"/>
            <a:endParaRPr lang="en-US" dirty="0">
              <a:solidFill>
                <a:schemeClr val="tx1"/>
              </a:solidFill>
            </a:endParaRPr>
          </a:p>
        </p:txBody>
      </p:sp>
      <p:graphicFrame>
        <p:nvGraphicFramePr>
          <p:cNvPr id="4" name="Table 4">
            <a:extLst>
              <a:ext uri="{FF2B5EF4-FFF2-40B4-BE49-F238E27FC236}">
                <a16:creationId xmlns:a16="http://schemas.microsoft.com/office/drawing/2014/main" id="{1026B33E-C799-43D3-8AD1-899CE347B4A9}"/>
              </a:ext>
            </a:extLst>
          </p:cNvPr>
          <p:cNvGraphicFramePr>
            <a:graphicFrameLocks noGrp="1"/>
          </p:cNvGraphicFramePr>
          <p:nvPr>
            <p:extLst>
              <p:ext uri="{D42A27DB-BD31-4B8C-83A1-F6EECF244321}">
                <p14:modId xmlns:p14="http://schemas.microsoft.com/office/powerpoint/2010/main" val="3338294790"/>
              </p:ext>
            </p:extLst>
          </p:nvPr>
        </p:nvGraphicFramePr>
        <p:xfrm>
          <a:off x="1828800" y="3200400"/>
          <a:ext cx="7188200" cy="1849120"/>
        </p:xfrm>
        <a:graphic>
          <a:graphicData uri="http://schemas.openxmlformats.org/drawingml/2006/table">
            <a:tbl>
              <a:tblPr firstRow="1" bandRow="1">
                <a:tableStyleId>{00A15C55-8517-42AA-B614-E9B94910E393}</a:tableStyleId>
              </a:tblPr>
              <a:tblGrid>
                <a:gridCol w="3594100">
                  <a:extLst>
                    <a:ext uri="{9D8B030D-6E8A-4147-A177-3AD203B41FA5}">
                      <a16:colId xmlns:a16="http://schemas.microsoft.com/office/drawing/2014/main" val="3870460887"/>
                    </a:ext>
                  </a:extLst>
                </a:gridCol>
                <a:gridCol w="3594100">
                  <a:extLst>
                    <a:ext uri="{9D8B030D-6E8A-4147-A177-3AD203B41FA5}">
                      <a16:colId xmlns:a16="http://schemas.microsoft.com/office/drawing/2014/main" val="203245908"/>
                    </a:ext>
                  </a:extLst>
                </a:gridCol>
              </a:tblGrid>
              <a:tr h="0">
                <a:tc>
                  <a:txBody>
                    <a:bodyPr/>
                    <a:lstStyle/>
                    <a:p>
                      <a:r>
                        <a:rPr lang="en-US" dirty="0"/>
                        <a:t>Student Name</a:t>
                      </a:r>
                    </a:p>
                  </a:txBody>
                  <a:tcPr/>
                </a:tc>
                <a:tc>
                  <a:txBody>
                    <a:bodyPr/>
                    <a:lstStyle/>
                    <a:p>
                      <a:r>
                        <a:rPr lang="en-US" dirty="0"/>
                        <a:t>Student ID</a:t>
                      </a:r>
                    </a:p>
                  </a:txBody>
                  <a:tcPr/>
                </a:tc>
                <a:extLst>
                  <a:ext uri="{0D108BD9-81ED-4DB2-BD59-A6C34878D82A}">
                    <a16:rowId xmlns:a16="http://schemas.microsoft.com/office/drawing/2014/main" val="533920739"/>
                  </a:ext>
                </a:extLst>
              </a:tr>
              <a:tr h="370840">
                <a:tc>
                  <a:txBody>
                    <a:bodyPr/>
                    <a:lstStyle/>
                    <a:p>
                      <a:r>
                        <a:rPr lang="en-US" dirty="0"/>
                        <a:t>Karandawala D.N</a:t>
                      </a:r>
                    </a:p>
                  </a:txBody>
                  <a:tcPr/>
                </a:tc>
                <a:tc>
                  <a:txBody>
                    <a:bodyPr/>
                    <a:lstStyle/>
                    <a:p>
                      <a:r>
                        <a:rPr lang="en-US" dirty="0"/>
                        <a:t>IT21023514</a:t>
                      </a:r>
                    </a:p>
                  </a:txBody>
                  <a:tcPr/>
                </a:tc>
                <a:extLst>
                  <a:ext uri="{0D108BD9-81ED-4DB2-BD59-A6C34878D82A}">
                    <a16:rowId xmlns:a16="http://schemas.microsoft.com/office/drawing/2014/main" val="3590225763"/>
                  </a:ext>
                </a:extLst>
              </a:tr>
              <a:tr h="370840">
                <a:tc>
                  <a:txBody>
                    <a:bodyPr/>
                    <a:lstStyle/>
                    <a:p>
                      <a:r>
                        <a:rPr lang="en-US" dirty="0" err="1"/>
                        <a:t>Yasuththara</a:t>
                      </a:r>
                      <a:r>
                        <a:rPr lang="en-US" dirty="0"/>
                        <a:t> B.G.V</a:t>
                      </a:r>
                    </a:p>
                  </a:txBody>
                  <a:tcPr/>
                </a:tc>
                <a:tc>
                  <a:txBody>
                    <a:bodyPr/>
                    <a:lstStyle/>
                    <a:p>
                      <a:r>
                        <a:rPr lang="en-US" dirty="0"/>
                        <a:t>IT20172282</a:t>
                      </a:r>
                    </a:p>
                  </a:txBody>
                  <a:tcPr/>
                </a:tc>
                <a:extLst>
                  <a:ext uri="{0D108BD9-81ED-4DB2-BD59-A6C34878D82A}">
                    <a16:rowId xmlns:a16="http://schemas.microsoft.com/office/drawing/2014/main" val="2748448407"/>
                  </a:ext>
                </a:extLst>
              </a:tr>
              <a:tr h="370840">
                <a:tc>
                  <a:txBody>
                    <a:bodyPr/>
                    <a:lstStyle/>
                    <a:p>
                      <a:r>
                        <a:rPr lang="en-US" dirty="0"/>
                        <a:t>Weerakoon R. A. D. D. C</a:t>
                      </a:r>
                    </a:p>
                  </a:txBody>
                  <a:tcPr/>
                </a:tc>
                <a:tc>
                  <a:txBody>
                    <a:bodyPr/>
                    <a:lstStyle/>
                    <a:p>
                      <a:r>
                        <a:rPr lang="en-US" dirty="0"/>
                        <a:t>IT21068164</a:t>
                      </a:r>
                    </a:p>
                  </a:txBody>
                  <a:tcPr/>
                </a:tc>
                <a:extLst>
                  <a:ext uri="{0D108BD9-81ED-4DB2-BD59-A6C34878D82A}">
                    <a16:rowId xmlns:a16="http://schemas.microsoft.com/office/drawing/2014/main" val="4144915110"/>
                  </a:ext>
                </a:extLst>
              </a:tr>
              <a:tr h="370840">
                <a:tc>
                  <a:txBody>
                    <a:bodyPr/>
                    <a:lstStyle/>
                    <a:p>
                      <a:r>
                        <a:rPr lang="en-US" dirty="0"/>
                        <a:t>Bandara </a:t>
                      </a:r>
                      <a:r>
                        <a:rPr lang="pl-PL" dirty="0"/>
                        <a:t>W H M T S</a:t>
                      </a:r>
                      <a:endParaRPr lang="en-US" dirty="0"/>
                    </a:p>
                  </a:txBody>
                  <a:tcPr/>
                </a:tc>
                <a:tc>
                  <a:txBody>
                    <a:bodyPr/>
                    <a:lstStyle/>
                    <a:p>
                      <a:r>
                        <a:rPr lang="en-US" dirty="0"/>
                        <a:t>IT21027642</a:t>
                      </a:r>
                    </a:p>
                  </a:txBody>
                  <a:tcPr/>
                </a:tc>
                <a:extLst>
                  <a:ext uri="{0D108BD9-81ED-4DB2-BD59-A6C34878D82A}">
                    <a16:rowId xmlns:a16="http://schemas.microsoft.com/office/drawing/2014/main" val="1414600416"/>
                  </a:ext>
                </a:extLst>
              </a:tr>
            </a:tbl>
          </a:graphicData>
        </a:graphic>
      </p:graphicFrame>
      <p:pic>
        <p:nvPicPr>
          <p:cNvPr id="6" name="Picture 5">
            <a:extLst>
              <a:ext uri="{FF2B5EF4-FFF2-40B4-BE49-F238E27FC236}">
                <a16:creationId xmlns:a16="http://schemas.microsoft.com/office/drawing/2014/main" id="{F577938E-9291-4BE4-BCFA-393A73077BD5}"/>
              </a:ext>
            </a:extLst>
          </p:cNvPr>
          <p:cNvPicPr>
            <a:picLocks noChangeAspect="1"/>
          </p:cNvPicPr>
          <p:nvPr/>
        </p:nvPicPr>
        <p:blipFill>
          <a:blip r:embed="rId2"/>
          <a:stretch>
            <a:fillRect/>
          </a:stretch>
        </p:blipFill>
        <p:spPr>
          <a:xfrm>
            <a:off x="9958310" y="4053840"/>
            <a:ext cx="2155980" cy="2209799"/>
          </a:xfrm>
          <a:prstGeom prst="rect">
            <a:avLst/>
          </a:prstGeom>
        </p:spPr>
      </p:pic>
    </p:spTree>
    <p:extLst>
      <p:ext uri="{BB962C8B-B14F-4D97-AF65-F5344CB8AC3E}">
        <p14:creationId xmlns:p14="http://schemas.microsoft.com/office/powerpoint/2010/main" val="1580180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E8883F-180F-41FF-B53F-EF49BD9568CA}"/>
              </a:ext>
            </a:extLst>
          </p:cNvPr>
          <p:cNvSpPr>
            <a:spLocks noGrp="1"/>
          </p:cNvSpPr>
          <p:nvPr>
            <p:ph type="title"/>
          </p:nvPr>
        </p:nvSpPr>
        <p:spPr>
          <a:xfrm>
            <a:off x="304800" y="304800"/>
            <a:ext cx="11684000" cy="792162"/>
          </a:xfrm>
        </p:spPr>
        <p:txBody>
          <a:bodyPr anchor="ctr">
            <a:normAutofit/>
          </a:bodyPr>
          <a:lstStyle/>
          <a:p>
            <a:r>
              <a:rPr lang="en-US" dirty="0"/>
              <a:t>CONTENT</a:t>
            </a:r>
          </a:p>
        </p:txBody>
      </p:sp>
      <p:graphicFrame>
        <p:nvGraphicFramePr>
          <p:cNvPr id="8" name="Text Placeholder 5">
            <a:extLst>
              <a:ext uri="{FF2B5EF4-FFF2-40B4-BE49-F238E27FC236}">
                <a16:creationId xmlns:a16="http://schemas.microsoft.com/office/drawing/2014/main" id="{DF7BDEF0-AB0E-F1C8-DE10-61096F4B7647}"/>
              </a:ext>
            </a:extLst>
          </p:cNvPr>
          <p:cNvGraphicFramePr/>
          <p:nvPr>
            <p:extLst>
              <p:ext uri="{D42A27DB-BD31-4B8C-83A1-F6EECF244321}">
                <p14:modId xmlns:p14="http://schemas.microsoft.com/office/powerpoint/2010/main" val="3776397402"/>
              </p:ext>
            </p:extLst>
          </p:nvPr>
        </p:nvGraphicFramePr>
        <p:xfrm>
          <a:off x="304800" y="1143000"/>
          <a:ext cx="115824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28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4B565-10C4-47A3-ADDE-E9CFC777AB15}"/>
              </a:ext>
            </a:extLst>
          </p:cNvPr>
          <p:cNvSpPr>
            <a:spLocks noGrp="1"/>
          </p:cNvSpPr>
          <p:nvPr>
            <p:ph type="title"/>
          </p:nvPr>
        </p:nvSpPr>
        <p:spPr>
          <a:xfrm>
            <a:off x="17106" y="304800"/>
            <a:ext cx="11684000" cy="792162"/>
          </a:xfrm>
        </p:spPr>
        <p:txBody>
          <a:bodyPr anchor="ctr">
            <a:normAutofit/>
          </a:bodyPr>
          <a:lstStyle/>
          <a:p>
            <a:r>
              <a:rPr lang="en-US" dirty="0">
                <a:effectLst>
                  <a:outerShdw blurRad="38100" dist="38100" dir="2700000" algn="tl">
                    <a:srgbClr val="000000">
                      <a:alpha val="43137"/>
                    </a:srgbClr>
                  </a:outerShdw>
                </a:effectLst>
              </a:rPr>
              <a:t>Introduction</a:t>
            </a:r>
          </a:p>
        </p:txBody>
      </p:sp>
      <p:sp>
        <p:nvSpPr>
          <p:cNvPr id="3" name="Content Placeholder 2">
            <a:extLst>
              <a:ext uri="{FF2B5EF4-FFF2-40B4-BE49-F238E27FC236}">
                <a16:creationId xmlns:a16="http://schemas.microsoft.com/office/drawing/2014/main" id="{CE1EEC17-8EE8-4BF9-ADA0-D9344A39AC63}"/>
              </a:ext>
            </a:extLst>
          </p:cNvPr>
          <p:cNvSpPr>
            <a:spLocks noGrp="1"/>
          </p:cNvSpPr>
          <p:nvPr>
            <p:ph sz="half" idx="1"/>
          </p:nvPr>
        </p:nvSpPr>
        <p:spPr>
          <a:xfrm>
            <a:off x="367352" y="1152501"/>
            <a:ext cx="8247610" cy="4922838"/>
          </a:xfrm>
        </p:spPr>
        <p:txBody>
          <a:bodyPr>
            <a:normAutofit/>
          </a:bodyPr>
          <a:lstStyle/>
          <a:p>
            <a:pPr>
              <a:buFont typeface="+mj-lt"/>
              <a:buAutoNum type="arabicPeriod"/>
            </a:pPr>
            <a:r>
              <a:rPr lang="en-US" sz="2200" b="0" i="0" dirty="0">
                <a:solidFill>
                  <a:srgbClr val="29261B"/>
                </a:solidFill>
                <a:effectLst/>
                <a:latin typeface="-apple-system"/>
              </a:rPr>
              <a:t>Machine learning models are increasingly being adopted across various industries for predictive analysis, improving decision-making and operational efficiency.</a:t>
            </a:r>
            <a:r>
              <a:rPr lang="en-US" sz="2200" dirty="0">
                <a:solidFill>
                  <a:srgbClr val="29261B"/>
                </a:solidFill>
                <a:latin typeface="-apple-system"/>
              </a:rPr>
              <a:t> </a:t>
            </a:r>
          </a:p>
          <a:p>
            <a:pPr>
              <a:buFont typeface="+mj-lt"/>
              <a:buAutoNum type="arabicPeriod"/>
            </a:pPr>
            <a:r>
              <a:rPr lang="en-US" sz="2200" dirty="0">
                <a:solidFill>
                  <a:srgbClr val="29261B"/>
                </a:solidFill>
                <a:latin typeface="-apple-system"/>
              </a:rPr>
              <a:t>Near 80%</a:t>
            </a:r>
            <a:r>
              <a:rPr lang="en-US" sz="2200" b="0" i="0" dirty="0">
                <a:solidFill>
                  <a:srgbClr val="29261B"/>
                </a:solidFill>
                <a:effectLst/>
                <a:latin typeface="-apple-system"/>
              </a:rPr>
              <a:t> of businesses globally use machine learning and AI technologies as of 2024.</a:t>
            </a:r>
          </a:p>
          <a:p>
            <a:pPr algn="l">
              <a:buFont typeface="+mj-lt"/>
              <a:buAutoNum type="arabicPeriod"/>
            </a:pPr>
            <a:r>
              <a:rPr lang="en-US" sz="2200" b="0" i="0" dirty="0">
                <a:solidFill>
                  <a:srgbClr val="29261B"/>
                </a:solidFill>
                <a:effectLst/>
                <a:latin typeface="-apple-system"/>
              </a:rPr>
              <a:t>Machine learning model security is at risk due to the possibility of manipulation by harmful inputs, which can result in inaccurate predictions or classifications.</a:t>
            </a:r>
          </a:p>
          <a:p>
            <a:pPr algn="l">
              <a:buFont typeface="+mj-lt"/>
              <a:buAutoNum type="arabicPeriod"/>
            </a:pPr>
            <a:r>
              <a:rPr lang="en-US" sz="2200" b="0" i="0" dirty="0">
                <a:solidFill>
                  <a:srgbClr val="29261B"/>
                </a:solidFill>
                <a:effectLst/>
                <a:latin typeface="-apple-system"/>
              </a:rPr>
              <a:t>Attacks for </a:t>
            </a:r>
            <a:r>
              <a:rPr lang="en-US" sz="2200" dirty="0">
                <a:solidFill>
                  <a:srgbClr val="29261B"/>
                </a:solidFill>
                <a:latin typeface="-apple-system"/>
              </a:rPr>
              <a:t>ML models </a:t>
            </a:r>
            <a:r>
              <a:rPr lang="en-US" sz="2200" b="0" i="0" dirty="0">
                <a:solidFill>
                  <a:srgbClr val="29261B"/>
                </a:solidFill>
                <a:effectLst/>
                <a:latin typeface="-apple-system"/>
              </a:rPr>
              <a:t>manipulate inputs or steal sensitive data, compromising model integrity and security.</a:t>
            </a:r>
          </a:p>
          <a:p>
            <a:pPr algn="l">
              <a:buFont typeface="+mj-lt"/>
              <a:buAutoNum type="arabicPeriod"/>
            </a:pPr>
            <a:r>
              <a:rPr lang="en-US" sz="2200" b="0" i="0" dirty="0">
                <a:solidFill>
                  <a:srgbClr val="29261B"/>
                </a:solidFill>
                <a:effectLst/>
                <a:latin typeface="-apple-system"/>
              </a:rPr>
              <a:t>This research specifically investigates the robustness of the Convolutional Neural Network (CNN) model against adversarial attacks and applies defenses against these attacks.</a:t>
            </a:r>
          </a:p>
        </p:txBody>
      </p:sp>
      <p:pic>
        <p:nvPicPr>
          <p:cNvPr id="4" name="Picture 3">
            <a:extLst>
              <a:ext uri="{FF2B5EF4-FFF2-40B4-BE49-F238E27FC236}">
                <a16:creationId xmlns:a16="http://schemas.microsoft.com/office/drawing/2014/main" id="{362B0C14-B33E-4BB5-B986-7B1BA4ACC7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7491" y="3581400"/>
            <a:ext cx="2957298" cy="2795317"/>
          </a:xfrm>
          <a:prstGeom prst="rect">
            <a:avLst/>
          </a:prstGeom>
          <a:noFill/>
        </p:spPr>
      </p:pic>
      <p:pic>
        <p:nvPicPr>
          <p:cNvPr id="8" name="Picture 7">
            <a:extLst>
              <a:ext uri="{FF2B5EF4-FFF2-40B4-BE49-F238E27FC236}">
                <a16:creationId xmlns:a16="http://schemas.microsoft.com/office/drawing/2014/main" id="{8ED4A784-03E2-34D3-313E-00BC18CCF50B}"/>
              </a:ext>
            </a:extLst>
          </p:cNvPr>
          <p:cNvPicPr>
            <a:picLocks noChangeAspect="1"/>
          </p:cNvPicPr>
          <p:nvPr/>
        </p:nvPicPr>
        <p:blipFill>
          <a:blip r:embed="rId4"/>
          <a:stretch>
            <a:fillRect/>
          </a:stretch>
        </p:blipFill>
        <p:spPr>
          <a:xfrm>
            <a:off x="8931837" y="-62241"/>
            <a:ext cx="1636766" cy="1648132"/>
          </a:xfrm>
          <a:prstGeom prst="rect">
            <a:avLst/>
          </a:prstGeom>
        </p:spPr>
      </p:pic>
      <p:pic>
        <p:nvPicPr>
          <p:cNvPr id="2050" name="Picture 2" descr="Free Stock Photo of Business and finance vector icon | Download Free Images  and Free Illustrations">
            <a:extLst>
              <a:ext uri="{FF2B5EF4-FFF2-40B4-BE49-F238E27FC236}">
                <a16:creationId xmlns:a16="http://schemas.microsoft.com/office/drawing/2014/main" id="{C88991DC-E8F3-E063-4A3E-91285135D51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91800" y="1858463"/>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3D6B1D8-B790-7B99-54DE-90C021949917}"/>
              </a:ext>
            </a:extLst>
          </p:cNvPr>
          <p:cNvPicPr>
            <a:picLocks noChangeAspect="1"/>
          </p:cNvPicPr>
          <p:nvPr/>
        </p:nvPicPr>
        <p:blipFill>
          <a:blip r:embed="rId6"/>
          <a:stretch>
            <a:fillRect/>
          </a:stretch>
        </p:blipFill>
        <p:spPr>
          <a:xfrm>
            <a:off x="10737641" y="54242"/>
            <a:ext cx="1287148" cy="1293277"/>
          </a:xfrm>
          <a:prstGeom prst="rect">
            <a:avLst/>
          </a:prstGeom>
        </p:spPr>
      </p:pic>
      <p:pic>
        <p:nvPicPr>
          <p:cNvPr id="12" name="Picture 11">
            <a:extLst>
              <a:ext uri="{FF2B5EF4-FFF2-40B4-BE49-F238E27FC236}">
                <a16:creationId xmlns:a16="http://schemas.microsoft.com/office/drawing/2014/main" id="{55414683-C186-A3A7-0139-1FBBBD8BD49C}"/>
              </a:ext>
            </a:extLst>
          </p:cNvPr>
          <p:cNvPicPr>
            <a:picLocks noChangeAspect="1"/>
          </p:cNvPicPr>
          <p:nvPr/>
        </p:nvPicPr>
        <p:blipFill>
          <a:blip r:embed="rId7"/>
          <a:stretch>
            <a:fillRect/>
          </a:stretch>
        </p:blipFill>
        <p:spPr>
          <a:xfrm>
            <a:off x="8836612" y="1508990"/>
            <a:ext cx="1473787" cy="1440376"/>
          </a:xfrm>
          <a:prstGeom prst="rect">
            <a:avLst/>
          </a:prstGeom>
        </p:spPr>
      </p:pic>
      <p:sp>
        <p:nvSpPr>
          <p:cNvPr id="5" name="TextBox 4">
            <a:extLst>
              <a:ext uri="{FF2B5EF4-FFF2-40B4-BE49-F238E27FC236}">
                <a16:creationId xmlns:a16="http://schemas.microsoft.com/office/drawing/2014/main" id="{86BC4D06-28D8-4B3A-E316-26865CD3C585}"/>
              </a:ext>
            </a:extLst>
          </p:cNvPr>
          <p:cNvSpPr txBox="1"/>
          <p:nvPr/>
        </p:nvSpPr>
        <p:spPr>
          <a:xfrm>
            <a:off x="1752600" y="6068940"/>
            <a:ext cx="4520853" cy="615553"/>
          </a:xfrm>
          <a:prstGeom prst="rect">
            <a:avLst/>
          </a:prstGeom>
          <a:noFill/>
        </p:spPr>
        <p:txBody>
          <a:bodyPr wrap="none" rtlCol="0">
            <a:spAutoFit/>
          </a:bodyPr>
          <a:lstStyle/>
          <a:p>
            <a:r>
              <a:rPr lang="en-US" sz="1600" dirty="0"/>
              <a:t>Resource: </a:t>
            </a:r>
            <a:r>
              <a:rPr lang="en-US" sz="1600" dirty="0">
                <a:hlinkClick r:id="rId8"/>
              </a:rPr>
              <a:t>https://techjury.net/blog/ai-statistics/</a:t>
            </a:r>
            <a:endParaRPr lang="en-US" sz="1600" dirty="0"/>
          </a:p>
          <a:p>
            <a:endParaRPr lang="en-US" dirty="0"/>
          </a:p>
        </p:txBody>
      </p:sp>
    </p:spTree>
    <p:extLst>
      <p:ext uri="{BB962C8B-B14F-4D97-AF65-F5344CB8AC3E}">
        <p14:creationId xmlns:p14="http://schemas.microsoft.com/office/powerpoint/2010/main" val="1763139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24E4C-923B-4060-A7BB-E6AC3574D4B3}"/>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Introduction</a:t>
            </a:r>
          </a:p>
        </p:txBody>
      </p:sp>
      <p:sp>
        <p:nvSpPr>
          <p:cNvPr id="3" name="Content Placeholder 2">
            <a:extLst>
              <a:ext uri="{FF2B5EF4-FFF2-40B4-BE49-F238E27FC236}">
                <a16:creationId xmlns:a16="http://schemas.microsoft.com/office/drawing/2014/main" id="{7404D1E5-B9B9-464B-9726-0A3F839485EC}"/>
              </a:ext>
            </a:extLst>
          </p:cNvPr>
          <p:cNvSpPr>
            <a:spLocks noGrp="1"/>
          </p:cNvSpPr>
          <p:nvPr>
            <p:ph idx="1"/>
          </p:nvPr>
        </p:nvSpPr>
        <p:spPr>
          <a:xfrm>
            <a:off x="304800" y="1392219"/>
            <a:ext cx="11684000" cy="5181600"/>
          </a:xfrm>
        </p:spPr>
        <p:txBody>
          <a:bodyPr>
            <a:normAutofit/>
          </a:bodyPr>
          <a:lstStyle/>
          <a:p>
            <a:r>
              <a:rPr lang="en-US" sz="2800" dirty="0"/>
              <a:t>In this context, we are attempting to demonstrate the effects of four kinds of adversarial attacks namely Boundary Attack, Project Gradient Descent Attack, </a:t>
            </a:r>
            <a:r>
              <a:rPr lang="en-US" sz="2800" dirty="0" err="1"/>
              <a:t>Carlini</a:t>
            </a:r>
            <a:r>
              <a:rPr lang="en-US" sz="2800" dirty="0"/>
              <a:t> and Wagner attack, and Brendel-</a:t>
            </a:r>
            <a:r>
              <a:rPr lang="en-US" sz="2800" dirty="0" err="1"/>
              <a:t>Bethge</a:t>
            </a:r>
            <a:r>
              <a:rPr lang="en-US" sz="2800" dirty="0"/>
              <a:t> attack on a CNN model trained with Heart disease prediction dataset[3].</a:t>
            </a:r>
          </a:p>
          <a:p>
            <a:pPr marL="0" indent="0">
              <a:buNone/>
            </a:pPr>
            <a:endParaRPr lang="en-US" sz="2800" dirty="0"/>
          </a:p>
          <a:p>
            <a:r>
              <a:rPr lang="en-US" sz="2800" dirty="0"/>
              <a:t>Heart disease prediction: To detect whether a person is suffering from heart disease by considering certain attributes.</a:t>
            </a:r>
          </a:p>
        </p:txBody>
      </p:sp>
      <p:pic>
        <p:nvPicPr>
          <p:cNvPr id="3074" name="Picture 2" descr="Heart Disease Cartoon Images – Browse 18,343 Stock Photos, Vectors, and  Video | Adobe Stock">
            <a:extLst>
              <a:ext uri="{FF2B5EF4-FFF2-40B4-BE49-F238E27FC236}">
                <a16:creationId xmlns:a16="http://schemas.microsoft.com/office/drawing/2014/main" id="{ACA87B78-511C-C82E-6A7A-32CB247055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6400" y="4531546"/>
            <a:ext cx="2802704" cy="1868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14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title"/>
          </p:nvPr>
        </p:nvSpPr>
        <p:spPr>
          <a:xfrm>
            <a:off x="304800" y="304800"/>
            <a:ext cx="11684000" cy="792162"/>
          </a:xfrm>
        </p:spPr>
        <p:txBody>
          <a:bodyPr anchor="ctr">
            <a:normAutofit/>
          </a:bodyPr>
          <a:lstStyle/>
          <a:p>
            <a:r>
              <a:rPr lang="en-US"/>
              <a:t>Research problem</a:t>
            </a:r>
            <a:endParaRPr lang="en-US" dirty="0"/>
          </a:p>
        </p:txBody>
      </p:sp>
      <p:sp>
        <p:nvSpPr>
          <p:cNvPr id="3" name="Subtitle 2">
            <a:extLst>
              <a:ext uri="{FF2B5EF4-FFF2-40B4-BE49-F238E27FC236}">
                <a16:creationId xmlns:a16="http://schemas.microsoft.com/office/drawing/2014/main" id="{7B585484-97E5-4317-86E4-426B68DB8574}"/>
              </a:ext>
            </a:extLst>
          </p:cNvPr>
          <p:cNvSpPr>
            <a:spLocks noGrp="1"/>
          </p:cNvSpPr>
          <p:nvPr>
            <p:ph sz="half" idx="1"/>
          </p:nvPr>
        </p:nvSpPr>
        <p:spPr>
          <a:xfrm>
            <a:off x="609600" y="1600201"/>
            <a:ext cx="5384800" cy="4525963"/>
          </a:xfrm>
        </p:spPr>
        <p:txBody>
          <a:bodyPr>
            <a:normAutofit/>
          </a:bodyPr>
          <a:lstStyle/>
          <a:p>
            <a:pPr algn="l">
              <a:buFont typeface="+mj-lt"/>
              <a:buAutoNum type="arabicPeriod"/>
            </a:pPr>
            <a:r>
              <a:rPr lang="en-US" b="0" i="0" dirty="0">
                <a:solidFill>
                  <a:srgbClr val="29261B"/>
                </a:solidFill>
                <a:effectLst/>
                <a:latin typeface="-apple-system"/>
              </a:rPr>
              <a:t>How can we </a:t>
            </a:r>
            <a:r>
              <a:rPr lang="en-US" dirty="0">
                <a:solidFill>
                  <a:srgbClr val="29261B"/>
                </a:solidFill>
                <a:latin typeface="-apple-system"/>
              </a:rPr>
              <a:t>make our model robust against these adversarial attacks?</a:t>
            </a:r>
          </a:p>
          <a:p>
            <a:pPr algn="l">
              <a:buFont typeface="+mj-lt"/>
              <a:buAutoNum type="arabicPeriod"/>
            </a:pPr>
            <a:r>
              <a:rPr lang="en-US" b="0" i="0" dirty="0">
                <a:solidFill>
                  <a:srgbClr val="29261B"/>
                </a:solidFill>
                <a:effectLst/>
                <a:latin typeface="-apple-system"/>
              </a:rPr>
              <a:t>What </a:t>
            </a:r>
            <a:r>
              <a:rPr lang="en-US" dirty="0">
                <a:solidFill>
                  <a:srgbClr val="29261B"/>
                </a:solidFill>
                <a:latin typeface="-apple-system"/>
              </a:rPr>
              <a:t>are the </a:t>
            </a:r>
            <a:r>
              <a:rPr lang="en-US" b="0" i="0" dirty="0">
                <a:solidFill>
                  <a:srgbClr val="29261B"/>
                </a:solidFill>
                <a:effectLst/>
                <a:latin typeface="-apple-system"/>
              </a:rPr>
              <a:t>defense mechanisms that can we apply to make the model robust?</a:t>
            </a:r>
          </a:p>
        </p:txBody>
      </p:sp>
      <p:pic>
        <p:nvPicPr>
          <p:cNvPr id="4" name="Picture 3">
            <a:extLst>
              <a:ext uri="{FF2B5EF4-FFF2-40B4-BE49-F238E27FC236}">
                <a16:creationId xmlns:a16="http://schemas.microsoft.com/office/drawing/2014/main" id="{F48A70A6-92EA-4F95-86E0-B759ECF1E61D}"/>
              </a:ext>
            </a:extLst>
          </p:cNvPr>
          <p:cNvPicPr>
            <a:picLocks noChangeAspect="1"/>
          </p:cNvPicPr>
          <p:nvPr/>
        </p:nvPicPr>
        <p:blipFill>
          <a:blip r:embed="rId2"/>
          <a:stretch>
            <a:fillRect/>
          </a:stretch>
        </p:blipFill>
        <p:spPr>
          <a:xfrm>
            <a:off x="6400800" y="990600"/>
            <a:ext cx="5384800" cy="4482846"/>
          </a:xfrm>
          <a:prstGeom prst="rect">
            <a:avLst/>
          </a:prstGeom>
          <a:noFill/>
        </p:spPr>
      </p:pic>
    </p:spTree>
    <p:extLst>
      <p:ext uri="{BB962C8B-B14F-4D97-AF65-F5344CB8AC3E}">
        <p14:creationId xmlns:p14="http://schemas.microsoft.com/office/powerpoint/2010/main" val="3871275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1447800" y="1598613"/>
            <a:ext cx="4953000" cy="612774"/>
          </a:xfrm>
        </p:spPr>
        <p:txBody>
          <a:bodyPr>
            <a:normAutofit fontScale="90000"/>
          </a:bodyPr>
          <a:lstStyle/>
          <a:p>
            <a:r>
              <a:rPr lang="en-US" dirty="0"/>
              <a:t>Main Objective</a:t>
            </a:r>
          </a:p>
        </p:txBody>
      </p:sp>
      <p:sp>
        <p:nvSpPr>
          <p:cNvPr id="3" name="Subtitle 2">
            <a:extLst>
              <a:ext uri="{FF2B5EF4-FFF2-40B4-BE49-F238E27FC236}">
                <a16:creationId xmlns:a16="http://schemas.microsoft.com/office/drawing/2014/main" id="{7B585484-97E5-4317-86E4-426B68DB8574}"/>
              </a:ext>
            </a:extLst>
          </p:cNvPr>
          <p:cNvSpPr>
            <a:spLocks noGrp="1"/>
          </p:cNvSpPr>
          <p:nvPr>
            <p:ph type="subTitle" idx="1"/>
          </p:nvPr>
        </p:nvSpPr>
        <p:spPr>
          <a:xfrm>
            <a:off x="1295400" y="2819399"/>
            <a:ext cx="5638800" cy="2133595"/>
          </a:xfrm>
        </p:spPr>
        <p:txBody>
          <a:bodyPr>
            <a:noAutofit/>
          </a:bodyPr>
          <a:lstStyle/>
          <a:p>
            <a:pPr algn="just"/>
            <a:r>
              <a:rPr lang="en-US" sz="2400" dirty="0">
                <a:solidFill>
                  <a:schemeClr val="tx1"/>
                </a:solidFill>
              </a:rPr>
              <a:t>To assess and evaluate the effect of the above-mentioned adversarial attacks on our proposed model and attempt to increase model strength against the given attacks.</a:t>
            </a:r>
          </a:p>
        </p:txBody>
      </p:sp>
      <p:pic>
        <p:nvPicPr>
          <p:cNvPr id="4" name="Picture 3">
            <a:extLst>
              <a:ext uri="{FF2B5EF4-FFF2-40B4-BE49-F238E27FC236}">
                <a16:creationId xmlns:a16="http://schemas.microsoft.com/office/drawing/2014/main" id="{93F3502F-E1F6-420F-A131-A3F4950399FB}"/>
              </a:ext>
            </a:extLst>
          </p:cNvPr>
          <p:cNvPicPr>
            <a:picLocks noChangeAspect="1"/>
          </p:cNvPicPr>
          <p:nvPr/>
        </p:nvPicPr>
        <p:blipFill>
          <a:blip r:embed="rId3"/>
          <a:stretch>
            <a:fillRect/>
          </a:stretch>
        </p:blipFill>
        <p:spPr>
          <a:xfrm>
            <a:off x="7772400" y="1905000"/>
            <a:ext cx="3848637" cy="2819394"/>
          </a:xfrm>
          <a:prstGeom prst="rect">
            <a:avLst/>
          </a:prstGeom>
        </p:spPr>
      </p:pic>
      <p:cxnSp>
        <p:nvCxnSpPr>
          <p:cNvPr id="6" name="Straight Connector 5">
            <a:extLst>
              <a:ext uri="{FF2B5EF4-FFF2-40B4-BE49-F238E27FC236}">
                <a16:creationId xmlns:a16="http://schemas.microsoft.com/office/drawing/2014/main" id="{E77B9A48-005B-43BA-A0A7-C9CE226164DB}"/>
              </a:ext>
            </a:extLst>
          </p:cNvPr>
          <p:cNvCxnSpPr>
            <a:cxnSpLocks/>
          </p:cNvCxnSpPr>
          <p:nvPr/>
        </p:nvCxnSpPr>
        <p:spPr>
          <a:xfrm>
            <a:off x="1371600" y="2438400"/>
            <a:ext cx="5486400" cy="0"/>
          </a:xfrm>
          <a:prstGeom prst="line">
            <a:avLst/>
          </a:prstGeom>
          <a:ln w="762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97834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838200" y="381000"/>
            <a:ext cx="10363200" cy="612774"/>
          </a:xfrm>
        </p:spPr>
        <p:txBody>
          <a:bodyPr>
            <a:normAutofit fontScale="90000"/>
          </a:bodyPr>
          <a:lstStyle/>
          <a:p>
            <a:r>
              <a:rPr lang="en-US" dirty="0"/>
              <a:t>Sub Objectives</a:t>
            </a:r>
          </a:p>
        </p:txBody>
      </p:sp>
      <p:sp>
        <p:nvSpPr>
          <p:cNvPr id="3" name="Subtitle 2">
            <a:extLst>
              <a:ext uri="{FF2B5EF4-FFF2-40B4-BE49-F238E27FC236}">
                <a16:creationId xmlns:a16="http://schemas.microsoft.com/office/drawing/2014/main" id="{7B585484-97E5-4317-86E4-426B68DB8574}"/>
              </a:ext>
            </a:extLst>
          </p:cNvPr>
          <p:cNvSpPr>
            <a:spLocks noGrp="1"/>
          </p:cNvSpPr>
          <p:nvPr>
            <p:ph type="subTitle" idx="1"/>
          </p:nvPr>
        </p:nvSpPr>
        <p:spPr>
          <a:xfrm>
            <a:off x="1066800" y="1219200"/>
            <a:ext cx="9525000" cy="1752600"/>
          </a:xfrm>
        </p:spPr>
        <p:txBody>
          <a:bodyPr>
            <a:noAutofit/>
          </a:bodyPr>
          <a:lstStyle/>
          <a:p>
            <a:pPr marL="457200" indent="-457200" algn="l">
              <a:buFont typeface="Wingdings" panose="05000000000000000000" pitchFamily="2" charset="2"/>
              <a:buChar char="Ø"/>
            </a:pPr>
            <a:r>
              <a:rPr lang="en-US" sz="2000" dirty="0">
                <a:solidFill>
                  <a:schemeClr val="tx1"/>
                </a:solidFill>
              </a:rPr>
              <a:t>Build a neural network model with high accuracy for a Heart disease dataset.</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Apply adversarial attacks against the model to identify changes in accuracy and evaluate the extent of the attack's impact by comparing accuracies.</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Identify and test </a:t>
            </a:r>
            <a:r>
              <a:rPr lang="en-US" sz="2000" b="1" dirty="0">
                <a:solidFill>
                  <a:schemeClr val="tx1"/>
                </a:solidFill>
              </a:rPr>
              <a:t>defense mechanisms </a:t>
            </a:r>
            <a:r>
              <a:rPr lang="en-US" sz="2000" dirty="0">
                <a:solidFill>
                  <a:schemeClr val="tx1"/>
                </a:solidFill>
              </a:rPr>
              <a:t>to make the model robust against the said attacks.</a:t>
            </a:r>
          </a:p>
          <a:p>
            <a:pPr marL="457200" indent="-457200" algn="l">
              <a:buFont typeface="Wingdings" panose="05000000000000000000" pitchFamily="2" charset="2"/>
              <a:buChar char="Ø"/>
            </a:pPr>
            <a:endParaRPr lang="en-US" sz="2000" dirty="0">
              <a:solidFill>
                <a:schemeClr val="tx1"/>
              </a:solidFill>
            </a:endParaRPr>
          </a:p>
          <a:p>
            <a:pPr marL="457200" indent="-457200" algn="l">
              <a:buFont typeface="Wingdings" panose="05000000000000000000" pitchFamily="2" charset="2"/>
              <a:buChar char="Ø"/>
            </a:pPr>
            <a:r>
              <a:rPr lang="en-US" sz="2000" dirty="0">
                <a:solidFill>
                  <a:schemeClr val="tx1"/>
                </a:solidFill>
              </a:rPr>
              <a:t>Build a system that allows a user to input a model that will be tested against the attack and suggest methods to make the model robust if the model is affected.</a:t>
            </a:r>
          </a:p>
        </p:txBody>
      </p:sp>
    </p:spTree>
    <p:extLst>
      <p:ext uri="{BB962C8B-B14F-4D97-AF65-F5344CB8AC3E}">
        <p14:creationId xmlns:p14="http://schemas.microsoft.com/office/powerpoint/2010/main" val="3639155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EAB-DF82-4BDD-AA8A-8AAF6CD86B97}"/>
              </a:ext>
            </a:extLst>
          </p:cNvPr>
          <p:cNvSpPr>
            <a:spLocks noGrp="1"/>
          </p:cNvSpPr>
          <p:nvPr>
            <p:ph type="ctrTitle"/>
          </p:nvPr>
        </p:nvSpPr>
        <p:spPr>
          <a:xfrm>
            <a:off x="914400" y="228600"/>
            <a:ext cx="10363200" cy="612774"/>
          </a:xfrm>
        </p:spPr>
        <p:txBody>
          <a:bodyPr>
            <a:noAutofit/>
          </a:bodyPr>
          <a:lstStyle/>
          <a:p>
            <a:r>
              <a:rPr lang="en-US" sz="3600" dirty="0"/>
              <a:t>System Diagram</a:t>
            </a:r>
          </a:p>
        </p:txBody>
      </p:sp>
      <p:pic>
        <p:nvPicPr>
          <p:cNvPr id="5" name="Picture 4" descr="A screenshot of a computer screen&#10;&#10;Description automatically generated">
            <a:extLst>
              <a:ext uri="{FF2B5EF4-FFF2-40B4-BE49-F238E27FC236}">
                <a16:creationId xmlns:a16="http://schemas.microsoft.com/office/drawing/2014/main" id="{C3EB1D17-4A73-0764-1B9B-2563BD38E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753" y="914400"/>
            <a:ext cx="10668000" cy="5334000"/>
          </a:xfrm>
          <a:prstGeom prst="rect">
            <a:avLst/>
          </a:prstGeom>
        </p:spPr>
      </p:pic>
    </p:spTree>
    <p:extLst>
      <p:ext uri="{BB962C8B-B14F-4D97-AF65-F5344CB8AC3E}">
        <p14:creationId xmlns:p14="http://schemas.microsoft.com/office/powerpoint/2010/main" val="1593904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C6625-9AEC-9EA0-D233-23EEE19221E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D1D5808-F24B-E347-417A-689EBCC33B70}"/>
              </a:ext>
            </a:extLst>
          </p:cNvPr>
          <p:cNvSpPr>
            <a:spLocks noGrp="1"/>
          </p:cNvSpPr>
          <p:nvPr>
            <p:ph type="title"/>
          </p:nvPr>
        </p:nvSpPr>
        <p:spPr>
          <a:xfrm>
            <a:off x="4758871" y="181520"/>
            <a:ext cx="2467429" cy="792162"/>
          </a:xfrm>
        </p:spPr>
        <p:txBody>
          <a:bodyPr>
            <a:normAutofit/>
          </a:bodyPr>
          <a:lstStyle/>
          <a:p>
            <a:r>
              <a:rPr lang="en-US" sz="3600" dirty="0"/>
              <a:t>References</a:t>
            </a:r>
          </a:p>
        </p:txBody>
      </p:sp>
      <p:sp>
        <p:nvSpPr>
          <p:cNvPr id="2" name="TextBox 1">
            <a:extLst>
              <a:ext uri="{FF2B5EF4-FFF2-40B4-BE49-F238E27FC236}">
                <a16:creationId xmlns:a16="http://schemas.microsoft.com/office/drawing/2014/main" id="{D5992B51-F5F1-D3A9-208D-F7A761B635D0}"/>
              </a:ext>
            </a:extLst>
          </p:cNvPr>
          <p:cNvSpPr txBox="1"/>
          <p:nvPr/>
        </p:nvSpPr>
        <p:spPr>
          <a:xfrm>
            <a:off x="979713" y="1336119"/>
            <a:ext cx="10025744" cy="3693319"/>
          </a:xfrm>
          <a:prstGeom prst="rect">
            <a:avLst/>
          </a:prstGeom>
          <a:noFill/>
        </p:spPr>
        <p:txBody>
          <a:bodyPr wrap="square" rtlCol="0">
            <a:spAutoFit/>
          </a:bodyPr>
          <a:lstStyle/>
          <a:p>
            <a:pPr marR="457200" algn="l"/>
            <a:r>
              <a:rPr lang="en-US" sz="2000" dirty="0"/>
              <a:t>[1] A. Qayyum, J. Qadir, M. Bilal and A. Al-Fuqaha, "Secure and Robust Machine Learning for Healthcare: A Survey," in IEEE Reviews in Biomedical Engineering, vol. 14, pp. 156-180, 2021, </a:t>
            </a:r>
            <a:r>
              <a:rPr lang="en-US" sz="2000" dirty="0" err="1"/>
              <a:t>doi</a:t>
            </a:r>
            <a:r>
              <a:rPr lang="en-US" sz="2000" dirty="0"/>
              <a:t>: 10.1109/RBME.2020.3013489. </a:t>
            </a:r>
            <a:endParaRPr lang="en-US" sz="2000" dirty="0">
              <a:solidFill>
                <a:srgbClr val="000000"/>
              </a:solidFill>
              <a:latin typeface="Calibri" panose="020F0502020204030204" pitchFamily="34" charset="0"/>
            </a:endParaRPr>
          </a:p>
          <a:p>
            <a:pPr marR="457200" algn="l"/>
            <a:r>
              <a:rPr lang="en-US" sz="2000" dirty="0"/>
              <a:t> </a:t>
            </a:r>
          </a:p>
          <a:p>
            <a:r>
              <a:rPr lang="en-US" sz="2000" dirty="0"/>
              <a:t>[2] M. Xue, C. Yuan, H. Wu, Y. Zhang and W. Liu, "Machine Learning Security: Threats, Countermeasures, and Evaluations," in IEEE Access, vol. 8, pp. 74720-74742, 2020, </a:t>
            </a:r>
            <a:r>
              <a:rPr lang="en-US" sz="2000" dirty="0" err="1"/>
              <a:t>doi</a:t>
            </a:r>
            <a:r>
              <a:rPr lang="en-US" sz="2000" dirty="0"/>
              <a:t>: 10.1109/ACCESS.2020.2987435. </a:t>
            </a:r>
          </a:p>
          <a:p>
            <a:endParaRPr lang="en-US" sz="2000" dirty="0"/>
          </a:p>
          <a:p>
            <a:r>
              <a:rPr lang="en-US" sz="2000" dirty="0"/>
              <a:t>[3] </a:t>
            </a:r>
            <a:r>
              <a:rPr lang="en-US" sz="2000" dirty="0" err="1"/>
              <a:t>sedawei</a:t>
            </a:r>
            <a:r>
              <a:rPr lang="en-US" sz="2000" dirty="0"/>
              <a:t>, O. (2023) CVD_CLEANED, Kaggle. Available at: https://www.kaggle.com/datasets/omersedawei/cvd-cleaned/data (Accessed: 02 January 2024). </a:t>
            </a:r>
          </a:p>
          <a:p>
            <a:endParaRPr lang="en-US" sz="1400" dirty="0"/>
          </a:p>
        </p:txBody>
      </p:sp>
    </p:spTree>
    <p:extLst>
      <p:ext uri="{BB962C8B-B14F-4D97-AF65-F5344CB8AC3E}">
        <p14:creationId xmlns:p14="http://schemas.microsoft.com/office/powerpoint/2010/main" val="1897412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p:txBody>
          <a:bodyPr/>
          <a:lstStyle/>
          <a:p>
            <a:r>
              <a:rPr lang="en-US" dirty="0"/>
              <a:t>IT21068164 | Weerakoon R. A. D. D. C</a:t>
            </a:r>
          </a:p>
        </p:txBody>
      </p:sp>
      <p:sp>
        <p:nvSpPr>
          <p:cNvPr id="6" name="Text Placeholder 5">
            <a:extLst>
              <a:ext uri="{FF2B5EF4-FFF2-40B4-BE49-F238E27FC236}">
                <a16:creationId xmlns:a16="http://schemas.microsoft.com/office/drawing/2014/main" id="{07A91C59-28F0-4A9C-ACA2-19A536A0C380}"/>
              </a:ext>
            </a:extLst>
          </p:cNvPr>
          <p:cNvSpPr>
            <a:spLocks noGrp="1"/>
          </p:cNvSpPr>
          <p:nvPr>
            <p:ph type="body" idx="1"/>
          </p:nvPr>
        </p:nvSpPr>
        <p:spPr/>
        <p:txBody>
          <a:bodyPr/>
          <a:lstStyle/>
          <a:p>
            <a:pPr algn="ctr"/>
            <a:r>
              <a:rPr lang="en-US" dirty="0"/>
              <a:t>B.Sc.(Hons) in Information Technology</a:t>
            </a:r>
          </a:p>
          <a:p>
            <a:pPr algn="ctr"/>
            <a:r>
              <a:rPr lang="en-US" dirty="0"/>
              <a:t>Specializing in Cyber Security</a:t>
            </a:r>
          </a:p>
          <a:p>
            <a:endParaRPr lang="en-US" dirty="0"/>
          </a:p>
        </p:txBody>
      </p:sp>
      <p:pic>
        <p:nvPicPr>
          <p:cNvPr id="2" name="Picture 1" descr="A person in a white dress&#10;&#10;Description automatically generated">
            <a:extLst>
              <a:ext uri="{FF2B5EF4-FFF2-40B4-BE49-F238E27FC236}">
                <a16:creationId xmlns:a16="http://schemas.microsoft.com/office/drawing/2014/main" id="{8782B49F-C57B-0081-8F9F-70B660D403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8400" y="76200"/>
            <a:ext cx="2133600" cy="2438400"/>
          </a:xfrm>
          <a:prstGeom prst="rect">
            <a:avLst/>
          </a:prstGeom>
        </p:spPr>
      </p:pic>
      <p:sp>
        <p:nvSpPr>
          <p:cNvPr id="3" name="Rectangle 2">
            <a:extLst>
              <a:ext uri="{FF2B5EF4-FFF2-40B4-BE49-F238E27FC236}">
                <a16:creationId xmlns:a16="http://schemas.microsoft.com/office/drawing/2014/main" id="{2AD61D92-0D55-25C4-EF34-54DC8718CC45}"/>
              </a:ext>
            </a:extLst>
          </p:cNvPr>
          <p:cNvSpPr/>
          <p:nvPr/>
        </p:nvSpPr>
        <p:spPr>
          <a:xfrm>
            <a:off x="3597728" y="6457708"/>
            <a:ext cx="5280773"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644812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113169" y="426166"/>
            <a:ext cx="5965659" cy="868362"/>
          </a:xfrm>
        </p:spPr>
        <p:txBody>
          <a:bodyPr>
            <a:normAutofit/>
          </a:bodyPr>
          <a:lstStyle/>
          <a:p>
            <a:r>
              <a:rPr lang="en-US" sz="3600" b="1" dirty="0"/>
              <a:t>Introduction and Background</a:t>
            </a: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9400" y="2362200"/>
            <a:ext cx="6273800" cy="3276600"/>
          </a:xfrm>
        </p:spPr>
        <p:txBody>
          <a:bodyPr>
            <a:normAutofit/>
          </a:bodyPr>
          <a:lstStyle/>
          <a:p>
            <a:pPr marL="0" indent="0">
              <a:buNone/>
            </a:pPr>
            <a:r>
              <a:rPr lang="en-US" sz="1700" dirty="0"/>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sp>
        <p:nvSpPr>
          <p:cNvPr id="7" name="Content Placeholder 2">
            <a:extLst>
              <a:ext uri="{FF2B5EF4-FFF2-40B4-BE49-F238E27FC236}">
                <a16:creationId xmlns:a16="http://schemas.microsoft.com/office/drawing/2014/main" id="{EA41232C-AA61-B2E5-9146-8CFBF05A611A}"/>
              </a:ext>
            </a:extLst>
          </p:cNvPr>
          <p:cNvSpPr txBox="1">
            <a:spLocks/>
          </p:cNvSpPr>
          <p:nvPr/>
        </p:nvSpPr>
        <p:spPr>
          <a:xfrm>
            <a:off x="504337" y="1706880"/>
            <a:ext cx="6790543" cy="4585064"/>
          </a:xfrm>
          <a:prstGeom prst="rect">
            <a:avLst/>
          </a:prstGeom>
        </p:spPr>
        <p:txBody>
          <a:bodyPr vert="horz" lIns="91440" tIns="45720" rIns="91440" bIns="45720" rtlCol="0" anchor="t">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8000" b="1" dirty="0">
                <a:cs typeface="Times New Roman" panose="02020603050405020304" pitchFamily="18" charset="0"/>
              </a:rPr>
              <a:t>Adversarial Project gradient descent attack on Machine Learning</a:t>
            </a:r>
          </a:p>
          <a:p>
            <a:pPr lvl="1">
              <a:lnSpc>
                <a:spcPct val="120000"/>
              </a:lnSpc>
              <a:buFont typeface="Arial" panose="020B0604020202020204" pitchFamily="34" charset="0"/>
              <a:buChar char="•"/>
            </a:pPr>
            <a:r>
              <a:rPr lang="en-US" sz="7200" dirty="0"/>
              <a:t>It is a White box adversarial attack.</a:t>
            </a:r>
          </a:p>
          <a:p>
            <a:pPr lvl="1">
              <a:lnSpc>
                <a:spcPct val="120000"/>
              </a:lnSpc>
              <a:buFont typeface="Arial" panose="020B0604020202020204" pitchFamily="34" charset="0"/>
              <a:buChar char="•"/>
            </a:pPr>
            <a:r>
              <a:rPr lang="en-US" sz="7200" dirty="0"/>
              <a:t>Utilize gradient descent for iterative model deception</a:t>
            </a:r>
          </a:p>
          <a:p>
            <a:pPr lvl="1">
              <a:lnSpc>
                <a:spcPct val="120000"/>
              </a:lnSpc>
              <a:buFont typeface="Arial" panose="020B0604020202020204" pitchFamily="34" charset="0"/>
              <a:buChar char="•"/>
            </a:pPr>
            <a:r>
              <a:rPr lang="en-US" sz="7200" dirty="0"/>
              <a:t>Begin with a random perturbation in the LP ball.</a:t>
            </a:r>
          </a:p>
          <a:p>
            <a:pPr lvl="1">
              <a:lnSpc>
                <a:spcPct val="120000"/>
              </a:lnSpc>
              <a:buFont typeface="Arial" panose="020B0604020202020204" pitchFamily="34" charset="0"/>
              <a:buChar char="•"/>
            </a:pPr>
            <a:endParaRPr lang="en-US" sz="7200" dirty="0"/>
          </a:p>
          <a:p>
            <a:pPr marL="0" indent="0">
              <a:lnSpc>
                <a:spcPct val="120000"/>
              </a:lnSpc>
              <a:buNone/>
            </a:pPr>
            <a:endParaRPr lang="en-US" sz="5000" dirty="0"/>
          </a:p>
          <a:p>
            <a:pPr marL="0" marR="0" indent="0">
              <a:lnSpc>
                <a:spcPct val="107000"/>
              </a:lnSpc>
              <a:spcBef>
                <a:spcPts val="0"/>
              </a:spcBef>
              <a:spcAft>
                <a:spcPts val="800"/>
              </a:spcAft>
              <a:buNone/>
            </a:pPr>
            <a:r>
              <a:rPr lang="en-US" sz="8000" b="1" dirty="0">
                <a:effectLst/>
                <a:ea typeface="Calibri" panose="020F0502020204030204" pitchFamily="34" charset="0"/>
                <a:cs typeface="Times New Roman" panose="02020603050405020304" pitchFamily="18" charset="0"/>
              </a:rPr>
              <a:t>Co-concept Gradient descent</a:t>
            </a:r>
            <a:endParaRPr lang="en-US" sz="8000" dirty="0">
              <a:effectLst/>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Arial" panose="020B0604020202020204" pitchFamily="34" charset="0"/>
              <a:buChar char="•"/>
            </a:pPr>
            <a:r>
              <a:rPr lang="en-US" sz="7200" dirty="0">
                <a:effectLst/>
                <a:ea typeface="Calibri" panose="020F0502020204030204" pitchFamily="34" charset="0"/>
                <a:cs typeface="Times New Roman" panose="02020603050405020304" pitchFamily="18" charset="0"/>
              </a:rPr>
              <a:t>Popular optimization technique in ML.</a:t>
            </a:r>
          </a:p>
          <a:p>
            <a:pPr lvl="1">
              <a:lnSpc>
                <a:spcPct val="107000"/>
              </a:lnSpc>
              <a:spcBef>
                <a:spcPts val="0"/>
              </a:spcBef>
              <a:spcAft>
                <a:spcPts val="800"/>
              </a:spcAft>
              <a:buFont typeface="Arial" panose="020B0604020202020204" pitchFamily="34" charset="0"/>
              <a:buChar char="•"/>
            </a:pPr>
            <a:r>
              <a:rPr lang="en-US" sz="7200" dirty="0">
                <a:effectLst/>
                <a:ea typeface="Calibri" panose="020F0502020204030204" pitchFamily="34" charset="0"/>
                <a:cs typeface="Times New Roman" panose="02020603050405020304" pitchFamily="18" charset="0"/>
              </a:rPr>
              <a:t>Minimizes loss function by adjusting model parameters.</a:t>
            </a:r>
          </a:p>
          <a:p>
            <a:pPr marL="0" indent="0">
              <a:lnSpc>
                <a:spcPct val="107000"/>
              </a:lnSpc>
              <a:spcBef>
                <a:spcPts val="0"/>
              </a:spcBef>
              <a:spcAft>
                <a:spcPts val="800"/>
              </a:spcAft>
              <a:buNone/>
            </a:pPr>
            <a:endParaRPr lang="en-US" sz="45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4500" dirty="0">
                <a:effectLst/>
                <a:ea typeface="Calibri" panose="020F0502020204030204" pitchFamily="34" charset="0"/>
                <a:cs typeface="Times New Roman" panose="02020603050405020304" pitchFamily="18" charset="0"/>
              </a:rPr>
              <a:t> </a:t>
            </a:r>
            <a:endParaRPr lang="en-US" sz="55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8000" b="1" dirty="0">
                <a:effectLst/>
                <a:ea typeface="Calibri" panose="020F0502020204030204" pitchFamily="34" charset="0"/>
                <a:cs typeface="Times New Roman" panose="02020603050405020304" pitchFamily="18" charset="0"/>
              </a:rPr>
              <a:t>PGD attacks are versatile and can be applied to different domains.</a:t>
            </a:r>
            <a:endParaRPr lang="en-US" sz="8000" dirty="0">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840CB34-7453-3C64-FDC2-9C451C7E0F64}"/>
              </a:ext>
            </a:extLst>
          </p:cNvPr>
          <p:cNvPicPr>
            <a:picLocks noChangeAspect="1"/>
          </p:cNvPicPr>
          <p:nvPr/>
        </p:nvPicPr>
        <p:blipFill rotWithShape="1">
          <a:blip r:embed="rId2"/>
          <a:srcRect l="4459" r="6370"/>
          <a:stretch/>
        </p:blipFill>
        <p:spPr>
          <a:xfrm>
            <a:off x="7454202" y="2296885"/>
            <a:ext cx="4099960" cy="2264229"/>
          </a:xfrm>
          <a:prstGeom prst="rect">
            <a:avLst/>
          </a:prstGeom>
          <a:ln w="57150">
            <a:solidFill>
              <a:schemeClr val="accent1">
                <a:lumMod val="75000"/>
              </a:schemeClr>
            </a:solidFill>
          </a:ln>
          <a:effectLst>
            <a:outerShdw blurRad="44450" dist="27940" dir="5400000" algn="ctr">
              <a:srgbClr val="000000">
                <a:alpha val="32000"/>
              </a:srgbClr>
            </a:outerShdw>
            <a:softEdge rad="112500"/>
          </a:effectLst>
          <a:scene3d>
            <a:camera prst="orthographicFront">
              <a:rot lat="0" lon="0" rev="0"/>
            </a:camera>
            <a:lightRig rig="balanced" dir="t">
              <a:rot lat="0" lon="0" rev="8700000"/>
            </a:lightRig>
          </a:scene3d>
          <a:sp3d>
            <a:bevelT w="190500" h="38100"/>
          </a:sp3d>
        </p:spPr>
      </p:pic>
      <p:sp>
        <p:nvSpPr>
          <p:cNvPr id="8" name="Rectangle 7">
            <a:extLst>
              <a:ext uri="{FF2B5EF4-FFF2-40B4-BE49-F238E27FC236}">
                <a16:creationId xmlns:a16="http://schemas.microsoft.com/office/drawing/2014/main" id="{D54FF14B-8010-4C7B-41EF-0C7D9FF69330}"/>
              </a:ext>
            </a:extLst>
          </p:cNvPr>
          <p:cNvSpPr/>
          <p:nvPr/>
        </p:nvSpPr>
        <p:spPr>
          <a:xfrm>
            <a:off x="3710196" y="6381523"/>
            <a:ext cx="536863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334769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2618013" y="204294"/>
            <a:ext cx="6955971" cy="868362"/>
          </a:xfrm>
        </p:spPr>
        <p:txBody>
          <a:bodyPr>
            <a:normAutofit/>
          </a:bodyPr>
          <a:lstStyle/>
          <a:p>
            <a:r>
              <a:rPr lang="en-US" dirty="0"/>
              <a:t>Introduction and Background</a:t>
            </a: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6807" y="1524000"/>
            <a:ext cx="7881673" cy="4460240"/>
          </a:xfrm>
        </p:spPr>
        <p:txBody>
          <a:bodyPr>
            <a:normAutofit/>
          </a:bodyPr>
          <a:lstStyle/>
          <a:p>
            <a:pPr marL="0" indent="0" algn="l">
              <a:lnSpc>
                <a:spcPct val="150000"/>
              </a:lnSpc>
              <a:buNone/>
            </a:pPr>
            <a:r>
              <a:rPr lang="en-US" sz="2400" b="1" i="0" dirty="0">
                <a:solidFill>
                  <a:srgbClr val="0D0D0D"/>
                </a:solidFill>
                <a:effectLst/>
              </a:rPr>
              <a:t>How the attack works,</a:t>
            </a:r>
            <a:endParaRPr lang="en-US" sz="2000" b="1" i="0" dirty="0">
              <a:solidFill>
                <a:srgbClr val="0D0D0D"/>
              </a:solidFill>
              <a:effectLst/>
              <a:latin typeface="Söhne"/>
            </a:endParaRPr>
          </a:p>
          <a:p>
            <a:pPr algn="l">
              <a:buFont typeface="+mj-lt"/>
              <a:buAutoNum type="arabicPeriod"/>
            </a:pPr>
            <a:r>
              <a:rPr lang="en-US" sz="2000" b="1" i="0" dirty="0">
                <a:solidFill>
                  <a:srgbClr val="0D0D0D"/>
                </a:solidFill>
                <a:effectLst/>
                <a:latin typeface="Söhne"/>
              </a:rPr>
              <a:t>Starting Point</a:t>
            </a:r>
            <a:r>
              <a:rPr lang="en-US" sz="2000" b="0" i="0" dirty="0">
                <a:solidFill>
                  <a:srgbClr val="0D0D0D"/>
                </a:solidFill>
                <a:effectLst/>
                <a:latin typeface="Söhne"/>
              </a:rPr>
              <a:t>: </a:t>
            </a:r>
            <a:r>
              <a:rPr lang="en-US" sz="1800" b="0" i="0" dirty="0">
                <a:solidFill>
                  <a:srgbClr val="0D0D0D"/>
                </a:solidFill>
                <a:effectLst/>
                <a:latin typeface="Söhne"/>
              </a:rPr>
              <a:t>Select a data sample correctly identified by the model.</a:t>
            </a:r>
          </a:p>
          <a:p>
            <a:pPr algn="l">
              <a:buFont typeface="+mj-lt"/>
              <a:buAutoNum type="arabicPeriod"/>
            </a:pPr>
            <a:r>
              <a:rPr lang="en-US" sz="2000" b="1" i="0" dirty="0">
                <a:solidFill>
                  <a:srgbClr val="0D0D0D"/>
                </a:solidFill>
                <a:effectLst/>
                <a:latin typeface="Söhne"/>
              </a:rPr>
              <a:t>Initial Perturbation</a:t>
            </a:r>
            <a:r>
              <a:rPr lang="en-US" sz="2000" b="0" i="0" dirty="0">
                <a:solidFill>
                  <a:srgbClr val="0D0D0D"/>
                </a:solidFill>
                <a:effectLst/>
                <a:latin typeface="Söhne"/>
              </a:rPr>
              <a:t>: </a:t>
            </a:r>
            <a:r>
              <a:rPr lang="en-US" sz="1800" b="0" i="0" dirty="0">
                <a:solidFill>
                  <a:srgbClr val="0D0D0D"/>
                </a:solidFill>
                <a:effectLst/>
                <a:latin typeface="Söhne"/>
              </a:rPr>
              <a:t>Make a small, random </a:t>
            </a:r>
            <a:r>
              <a:rPr lang="en-US" sz="1800" dirty="0">
                <a:solidFill>
                  <a:srgbClr val="0D0D0D"/>
                </a:solidFill>
                <a:latin typeface="Söhne"/>
              </a:rPr>
              <a:t>perturbations </a:t>
            </a:r>
            <a:r>
              <a:rPr lang="en-US" sz="1800" b="0" i="0" dirty="0">
                <a:solidFill>
                  <a:srgbClr val="0D0D0D"/>
                </a:solidFill>
                <a:effectLst/>
                <a:latin typeface="Söhne"/>
              </a:rPr>
              <a:t>within the allowed </a:t>
            </a:r>
            <a:r>
              <a:rPr lang="en-US" sz="1800" b="0" i="0" dirty="0" err="1">
                <a:solidFill>
                  <a:srgbClr val="0D0D0D"/>
                </a:solidFill>
                <a:effectLst/>
                <a:latin typeface="Söhne"/>
              </a:rPr>
              <a:t>Lp</a:t>
            </a:r>
            <a:r>
              <a:rPr lang="en-US" sz="1800" b="0" i="0" dirty="0">
                <a:solidFill>
                  <a:srgbClr val="0D0D0D"/>
                </a:solidFill>
                <a:effectLst/>
                <a:latin typeface="Söhne"/>
              </a:rPr>
              <a:t> ball range.</a:t>
            </a:r>
          </a:p>
          <a:p>
            <a:pPr algn="l">
              <a:buFont typeface="+mj-lt"/>
              <a:buAutoNum type="arabicPeriod"/>
            </a:pPr>
            <a:r>
              <a:rPr lang="en-US" sz="2000" b="1" i="0" dirty="0">
                <a:solidFill>
                  <a:srgbClr val="0D0D0D"/>
                </a:solidFill>
                <a:effectLst/>
                <a:latin typeface="Söhne"/>
              </a:rPr>
              <a:t>Gradient Calculation</a:t>
            </a:r>
            <a:r>
              <a:rPr lang="en-US" sz="2000" b="0" i="0" dirty="0">
                <a:solidFill>
                  <a:srgbClr val="0D0D0D"/>
                </a:solidFill>
                <a:effectLst/>
                <a:latin typeface="Söhne"/>
              </a:rPr>
              <a:t>: </a:t>
            </a:r>
            <a:r>
              <a:rPr lang="en-US" sz="1800" b="0" i="0" dirty="0">
                <a:solidFill>
                  <a:srgbClr val="0D0D0D"/>
                </a:solidFill>
                <a:effectLst/>
                <a:latin typeface="Söhne"/>
              </a:rPr>
              <a:t>Find the gradient of the loss function to see which way will increase the model's error.</a:t>
            </a:r>
          </a:p>
          <a:p>
            <a:pPr algn="l">
              <a:buFont typeface="+mj-lt"/>
              <a:buAutoNum type="arabicPeriod"/>
            </a:pPr>
            <a:r>
              <a:rPr lang="en-US" sz="2000" b="1" i="0" dirty="0">
                <a:solidFill>
                  <a:srgbClr val="0D0D0D"/>
                </a:solidFill>
                <a:effectLst/>
                <a:latin typeface="Söhne"/>
              </a:rPr>
              <a:t>Adversarial Update</a:t>
            </a:r>
            <a:r>
              <a:rPr lang="en-US" sz="2000" b="0" i="0" dirty="0">
                <a:solidFill>
                  <a:srgbClr val="0D0D0D"/>
                </a:solidFill>
                <a:effectLst/>
                <a:latin typeface="Söhne"/>
              </a:rPr>
              <a:t>: </a:t>
            </a:r>
            <a:r>
              <a:rPr lang="en-US" sz="1800" b="0" i="0" dirty="0">
                <a:solidFill>
                  <a:srgbClr val="0D0D0D"/>
                </a:solidFill>
                <a:effectLst/>
                <a:latin typeface="Söhne"/>
              </a:rPr>
              <a:t>Change the data towards that direction to boost the error.</a:t>
            </a:r>
          </a:p>
          <a:p>
            <a:pPr algn="l">
              <a:buFont typeface="+mj-lt"/>
              <a:buAutoNum type="arabicPeriod"/>
            </a:pPr>
            <a:r>
              <a:rPr lang="en-US" sz="2000" b="1" i="0" dirty="0">
                <a:solidFill>
                  <a:srgbClr val="0D0D0D"/>
                </a:solidFill>
                <a:effectLst/>
                <a:latin typeface="Söhne"/>
              </a:rPr>
              <a:t>Projection</a:t>
            </a:r>
            <a:r>
              <a:rPr lang="en-US" sz="2000" b="0" i="0" dirty="0">
                <a:solidFill>
                  <a:srgbClr val="0D0D0D"/>
                </a:solidFill>
                <a:effectLst/>
                <a:latin typeface="Söhne"/>
              </a:rPr>
              <a:t>: </a:t>
            </a:r>
            <a:r>
              <a:rPr lang="en-US" sz="1800" b="0" i="0" dirty="0">
                <a:solidFill>
                  <a:srgbClr val="0D0D0D"/>
                </a:solidFill>
                <a:effectLst/>
                <a:latin typeface="Söhne"/>
              </a:rPr>
              <a:t>Keep each updated data within the </a:t>
            </a:r>
            <a:r>
              <a:rPr lang="en-US" sz="1800" b="0" i="0" dirty="0" err="1">
                <a:solidFill>
                  <a:srgbClr val="0D0D0D"/>
                </a:solidFill>
                <a:effectLst/>
                <a:latin typeface="Söhne"/>
              </a:rPr>
              <a:t>Lp</a:t>
            </a:r>
            <a:r>
              <a:rPr lang="en-US" sz="1800" b="0" i="0" dirty="0">
                <a:solidFill>
                  <a:srgbClr val="0D0D0D"/>
                </a:solidFill>
                <a:effectLst/>
                <a:latin typeface="Söhne"/>
              </a:rPr>
              <a:t> ball's limits.</a:t>
            </a:r>
          </a:p>
          <a:p>
            <a:pPr algn="l">
              <a:buFont typeface="+mj-lt"/>
              <a:buAutoNum type="arabicPeriod"/>
            </a:pPr>
            <a:r>
              <a:rPr lang="en-US" sz="2000" b="1" i="0" dirty="0">
                <a:solidFill>
                  <a:srgbClr val="0D0D0D"/>
                </a:solidFill>
                <a:effectLst/>
                <a:latin typeface="Söhne"/>
              </a:rPr>
              <a:t>Iteration</a:t>
            </a:r>
            <a:r>
              <a:rPr lang="en-US" sz="2000" b="0" i="0" dirty="0">
                <a:solidFill>
                  <a:srgbClr val="0D0D0D"/>
                </a:solidFill>
                <a:effectLst/>
                <a:latin typeface="Söhne"/>
              </a:rPr>
              <a:t>: </a:t>
            </a:r>
            <a:r>
              <a:rPr lang="en-US" sz="1800" b="0" i="0" dirty="0">
                <a:solidFill>
                  <a:srgbClr val="0D0D0D"/>
                </a:solidFill>
                <a:effectLst/>
                <a:latin typeface="Söhne"/>
              </a:rPr>
              <a:t>Do these steps over again to fine-tune the adversarial example, balancing its potency and stealth.</a:t>
            </a:r>
          </a:p>
          <a:p>
            <a:pPr marL="0" indent="0" algn="l">
              <a:buNone/>
            </a:pPr>
            <a:endParaRPr lang="en-US" sz="1700" b="0" i="0" dirty="0">
              <a:solidFill>
                <a:srgbClr val="0D0D0D"/>
              </a:solidFill>
              <a:effectLst/>
            </a:endParaRPr>
          </a:p>
          <a:p>
            <a:pPr marL="0" indent="0">
              <a:buNone/>
            </a:pPr>
            <a:endParaRPr lang="en-US" dirty="0">
              <a:highlight>
                <a:srgbClr val="FFFF00"/>
              </a:highlight>
            </a:endParaRPr>
          </a:p>
        </p:txBody>
      </p:sp>
      <p:pic>
        <p:nvPicPr>
          <p:cNvPr id="7" name="Picture 6" descr="The image illustrates how a data point, called &quot;Sample,&quot; is altered within a circle (the L2 ball) to trick a model, with arrows indicating potential changes that stay within the circle's limits.">
            <a:extLst>
              <a:ext uri="{FF2B5EF4-FFF2-40B4-BE49-F238E27FC236}">
                <a16:creationId xmlns:a16="http://schemas.microsoft.com/office/drawing/2014/main" id="{933F0358-ABC4-404F-B5C2-2B3D7959A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0301" y="1681484"/>
            <a:ext cx="3566160" cy="2996601"/>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graphicFrame>
        <p:nvGraphicFramePr>
          <p:cNvPr id="8" name="Table 7">
            <a:extLst>
              <a:ext uri="{FF2B5EF4-FFF2-40B4-BE49-F238E27FC236}">
                <a16:creationId xmlns:a16="http://schemas.microsoft.com/office/drawing/2014/main" id="{9E1BBE65-086D-E31A-B1BF-6E7211DAB134}"/>
              </a:ext>
            </a:extLst>
          </p:cNvPr>
          <p:cNvGraphicFramePr>
            <a:graphicFrameLocks noGrp="1"/>
          </p:cNvGraphicFramePr>
          <p:nvPr/>
        </p:nvGraphicFramePr>
        <p:xfrm>
          <a:off x="8210301" y="4678085"/>
          <a:ext cx="3029793" cy="1005840"/>
        </p:xfrm>
        <a:graphic>
          <a:graphicData uri="http://schemas.openxmlformats.org/drawingml/2006/table">
            <a:tbl>
              <a:tblPr firstRow="1" bandRow="1">
                <a:tableStyleId>{5C22544A-7EE6-4342-B048-85BDC9FD1C3A}</a:tableStyleId>
              </a:tblPr>
              <a:tblGrid>
                <a:gridCol w="3029793">
                  <a:extLst>
                    <a:ext uri="{9D8B030D-6E8A-4147-A177-3AD203B41FA5}">
                      <a16:colId xmlns:a16="http://schemas.microsoft.com/office/drawing/2014/main" val="1391533644"/>
                    </a:ext>
                  </a:extLst>
                </a:gridCol>
              </a:tblGrid>
              <a:tr h="888526">
                <a:tc>
                  <a:txBody>
                    <a:bodyPr/>
                    <a:lstStyle/>
                    <a:p>
                      <a:pPr algn="just"/>
                      <a:r>
                        <a:rPr lang="en-US" sz="1200" b="0" dirty="0">
                          <a:solidFill>
                            <a:schemeClr val="tx1"/>
                          </a:solidFill>
                        </a:rPr>
                        <a:t>The image illustrates how a data point, called "Sample," is altered within a circle (the L2 ball) to trick a model, with arrows indicating potential changes that stay within the circle's limits.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4521248"/>
                  </a:ext>
                </a:extLst>
              </a:tr>
            </a:tbl>
          </a:graphicData>
        </a:graphic>
      </p:graphicFrame>
      <p:sp>
        <p:nvSpPr>
          <p:cNvPr id="9" name="Rectangle 8">
            <a:extLst>
              <a:ext uri="{FF2B5EF4-FFF2-40B4-BE49-F238E27FC236}">
                <a16:creationId xmlns:a16="http://schemas.microsoft.com/office/drawing/2014/main" id="{4D0F2131-ADF8-87E0-96F3-306D9B5790B0}"/>
              </a:ext>
            </a:extLst>
          </p:cNvPr>
          <p:cNvSpPr/>
          <p:nvPr/>
        </p:nvSpPr>
        <p:spPr>
          <a:xfrm>
            <a:off x="3597726" y="6419329"/>
            <a:ext cx="5165274"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2891987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668482" y="338704"/>
            <a:ext cx="4855029" cy="868362"/>
          </a:xfrm>
        </p:spPr>
        <p:txBody>
          <a:bodyPr>
            <a:normAutofit/>
          </a:bodyPr>
          <a:lstStyle/>
          <a:p>
            <a:r>
              <a:rPr lang="en-US" b="1" dirty="0"/>
              <a:t>Research Question</a:t>
            </a:r>
          </a:p>
        </p:txBody>
      </p:sp>
      <p:sp>
        <p:nvSpPr>
          <p:cNvPr id="6" name="TextBox 5">
            <a:extLst>
              <a:ext uri="{FF2B5EF4-FFF2-40B4-BE49-F238E27FC236}">
                <a16:creationId xmlns:a16="http://schemas.microsoft.com/office/drawing/2014/main" id="{166950CE-7833-4EC4-A143-D7F55D1B64E4}"/>
              </a:ext>
            </a:extLst>
          </p:cNvPr>
          <p:cNvSpPr txBox="1"/>
          <p:nvPr/>
        </p:nvSpPr>
        <p:spPr>
          <a:xfrm>
            <a:off x="576940" y="1887001"/>
            <a:ext cx="11038115" cy="1508105"/>
          </a:xfrm>
          <a:prstGeom prst="rect">
            <a:avLst/>
          </a:prstGeom>
          <a:noFill/>
        </p:spPr>
        <p:txBody>
          <a:bodyPr wrap="square" rtlCol="0">
            <a:spAutoFit/>
          </a:bodyPr>
          <a:lstStyle/>
          <a:p>
            <a:pPr marL="342900" indent="-342900">
              <a:buFont typeface="Arial" panose="020B0604020202020204" pitchFamily="34" charset="0"/>
              <a:buChar char="•"/>
            </a:pPr>
            <a:r>
              <a:rPr lang="en-US" sz="2400" dirty="0"/>
              <a:t>Are Disease risk prediction models sensitive to project gradient descent attack?</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How can we make our model robust against this attack?</a:t>
            </a:r>
            <a:endParaRPr lang="en-US" sz="2000" dirty="0"/>
          </a:p>
          <a:p>
            <a:pPr marL="285750" indent="-285750">
              <a:buFont typeface="Arial" panose="020B0604020202020204" pitchFamily="34" charset="0"/>
              <a:buChar char="•"/>
            </a:pPr>
            <a:endParaRPr lang="en-US" sz="2000" dirty="0"/>
          </a:p>
        </p:txBody>
      </p:sp>
      <p:sp>
        <p:nvSpPr>
          <p:cNvPr id="2" name="Rectangle 1">
            <a:extLst>
              <a:ext uri="{FF2B5EF4-FFF2-40B4-BE49-F238E27FC236}">
                <a16:creationId xmlns:a16="http://schemas.microsoft.com/office/drawing/2014/main" id="{610CC7B1-CA37-3130-EEC6-EC7A687937F7}"/>
              </a:ext>
            </a:extLst>
          </p:cNvPr>
          <p:cNvSpPr/>
          <p:nvPr/>
        </p:nvSpPr>
        <p:spPr>
          <a:xfrm>
            <a:off x="3276600" y="6492875"/>
            <a:ext cx="5470073"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8" name="Picture 7" descr="Person with idea concept">
            <a:extLst>
              <a:ext uri="{FF2B5EF4-FFF2-40B4-BE49-F238E27FC236}">
                <a16:creationId xmlns:a16="http://schemas.microsoft.com/office/drawing/2014/main" id="{73ACC1DA-AFAE-3DD3-A8AA-D7F5C6DDC9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6071" y="3592287"/>
            <a:ext cx="3543300" cy="2362200"/>
          </a:xfrm>
          <a:prstGeom prst="rect">
            <a:avLst/>
          </a:prstGeom>
          <a:ln>
            <a:noFill/>
          </a:ln>
          <a:effectLst>
            <a:outerShdw blurRad="50800" dist="38100" dir="13500000" algn="br"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pic>
    </p:spTree>
    <p:extLst>
      <p:ext uri="{BB962C8B-B14F-4D97-AF65-F5344CB8AC3E}">
        <p14:creationId xmlns:p14="http://schemas.microsoft.com/office/powerpoint/2010/main" val="1738875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439885" y="237509"/>
            <a:ext cx="4474029" cy="868362"/>
          </a:xfrm>
        </p:spPr>
        <p:txBody>
          <a:bodyPr>
            <a:normAutofit/>
          </a:bodyPr>
          <a:lstStyle/>
          <a:p>
            <a:r>
              <a:rPr lang="en-US" b="1" dirty="0"/>
              <a:t>Project objective</a:t>
            </a:r>
          </a:p>
        </p:txBody>
      </p:sp>
      <p:sp>
        <p:nvSpPr>
          <p:cNvPr id="6" name="TextBox 5">
            <a:extLst>
              <a:ext uri="{FF2B5EF4-FFF2-40B4-BE49-F238E27FC236}">
                <a16:creationId xmlns:a16="http://schemas.microsoft.com/office/drawing/2014/main" id="{166950CE-7833-4EC4-A143-D7F55D1B64E4}"/>
              </a:ext>
            </a:extLst>
          </p:cNvPr>
          <p:cNvSpPr txBox="1"/>
          <p:nvPr/>
        </p:nvSpPr>
        <p:spPr>
          <a:xfrm>
            <a:off x="1562099" y="1371242"/>
            <a:ext cx="9067800" cy="4801314"/>
          </a:xfrm>
          <a:prstGeom prst="rect">
            <a:avLst/>
          </a:prstGeom>
          <a:noFill/>
        </p:spPr>
        <p:txBody>
          <a:bodyPr wrap="square" rtlCol="0">
            <a:spAutoFit/>
          </a:bodyPr>
          <a:lstStyle/>
          <a:p>
            <a:r>
              <a:rPr lang="en-US" b="1" dirty="0"/>
              <a:t>Main Objective</a:t>
            </a:r>
          </a:p>
          <a:p>
            <a:endParaRPr lang="en-US" b="1" dirty="0"/>
          </a:p>
          <a:p>
            <a:r>
              <a:rPr lang="en-US" b="0" i="0" dirty="0">
                <a:solidFill>
                  <a:srgbClr val="0D0D0D"/>
                </a:solidFill>
                <a:effectLst/>
                <a:latin typeface="Söhne"/>
              </a:rPr>
              <a:t>Explore and understand the Projected Gradient Descent (PGD) attack by seeing how it impacts the model we use. Check for any changes in accuracy and produce ways to make our disease risk prediction model stronger against the attack.</a:t>
            </a:r>
          </a:p>
          <a:p>
            <a:endParaRPr lang="en-US" dirty="0"/>
          </a:p>
          <a:p>
            <a:endParaRPr lang="en-US" dirty="0"/>
          </a:p>
          <a:p>
            <a:r>
              <a:rPr lang="en-US" b="1" dirty="0"/>
              <a:t>Sub Objective</a:t>
            </a:r>
          </a:p>
          <a:p>
            <a:endParaRPr lang="en-US" dirty="0"/>
          </a:p>
          <a:p>
            <a:pPr marL="285750" indent="-285750">
              <a:buFont typeface="Wingdings" panose="05000000000000000000" pitchFamily="2" charset="2"/>
              <a:buChar char="v"/>
            </a:pPr>
            <a:r>
              <a:rPr lang="en-US" dirty="0"/>
              <a:t>Build a neural network model for disease prediction with high accuracies and test it against the gradient descent attack.</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Train the model along with adversarial examples to identify methods to make the model robust as much as possible.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Develop a system to evaluate attacks for a model given by the user and suggest methods to make the model robust.</a:t>
            </a:r>
          </a:p>
        </p:txBody>
      </p:sp>
      <p:sp>
        <p:nvSpPr>
          <p:cNvPr id="2" name="Rectangle 1">
            <a:extLst>
              <a:ext uri="{FF2B5EF4-FFF2-40B4-BE49-F238E27FC236}">
                <a16:creationId xmlns:a16="http://schemas.microsoft.com/office/drawing/2014/main" id="{6628A729-00B2-3202-17EE-5C47E279BB67}"/>
              </a:ext>
            </a:extLst>
          </p:cNvPr>
          <p:cNvSpPr/>
          <p:nvPr/>
        </p:nvSpPr>
        <p:spPr>
          <a:xfrm>
            <a:off x="3597728" y="6437928"/>
            <a:ext cx="53176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800253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250870" y="336561"/>
            <a:ext cx="3690257" cy="868362"/>
          </a:xfrm>
        </p:spPr>
        <p:txBody>
          <a:bodyPr>
            <a:normAutofit/>
          </a:bodyPr>
          <a:lstStyle/>
          <a:p>
            <a:r>
              <a:rPr lang="en-US" b="1" dirty="0"/>
              <a:t>Research Gap</a:t>
            </a:r>
          </a:p>
        </p:txBody>
      </p:sp>
      <p:sp>
        <p:nvSpPr>
          <p:cNvPr id="6" name="TextBox 5">
            <a:extLst>
              <a:ext uri="{FF2B5EF4-FFF2-40B4-BE49-F238E27FC236}">
                <a16:creationId xmlns:a16="http://schemas.microsoft.com/office/drawing/2014/main" id="{166950CE-7833-4EC4-A143-D7F55D1B64E4}"/>
              </a:ext>
            </a:extLst>
          </p:cNvPr>
          <p:cNvSpPr txBox="1"/>
          <p:nvPr/>
        </p:nvSpPr>
        <p:spPr>
          <a:xfrm>
            <a:off x="1643742" y="1621971"/>
            <a:ext cx="8904516" cy="2805255"/>
          </a:xfrm>
          <a:prstGeom prst="rect">
            <a:avLst/>
          </a:prstGeom>
          <a:ln w="76200">
            <a:solidFill>
              <a:schemeClr val="accent1">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150000"/>
              </a:lnSpc>
            </a:pPr>
            <a:r>
              <a:rPr lang="en-US" sz="2000" dirty="0"/>
              <a:t>Existing research on project gradient descent attacks </a:t>
            </a:r>
            <a:r>
              <a:rPr lang="en-US" sz="2000" b="0" i="0" dirty="0">
                <a:solidFill>
                  <a:srgbClr val="0D0D0D"/>
                </a:solidFill>
                <a:effectLst/>
                <a:latin typeface="Söhne"/>
              </a:rPr>
              <a:t>has predominantly focused on image datasets, with a lack of exploration into their application on tabular data.</a:t>
            </a:r>
            <a:br>
              <a:rPr lang="en-US" sz="2000" dirty="0"/>
            </a:br>
            <a:endParaRPr lang="en-US" sz="2000" dirty="0"/>
          </a:p>
          <a:p>
            <a:pPr algn="just">
              <a:lnSpc>
                <a:spcPct val="150000"/>
              </a:lnSpc>
            </a:pPr>
            <a:r>
              <a:rPr lang="en-US" sz="2000" dirty="0"/>
              <a:t>No research has researched how this attack would result in a disease risk prediction dataset and how to make them robust.</a:t>
            </a:r>
          </a:p>
          <a:p>
            <a:pPr algn="just">
              <a:lnSpc>
                <a:spcPct val="150000"/>
              </a:lnSpc>
            </a:pPr>
            <a:endParaRPr lang="en-US" sz="2000" dirty="0"/>
          </a:p>
        </p:txBody>
      </p:sp>
      <p:sp>
        <p:nvSpPr>
          <p:cNvPr id="2" name="Rectangle 1">
            <a:extLst>
              <a:ext uri="{FF2B5EF4-FFF2-40B4-BE49-F238E27FC236}">
                <a16:creationId xmlns:a16="http://schemas.microsoft.com/office/drawing/2014/main" id="{1E0D62E9-33AB-BB85-B4D1-777F14FDE2F7}"/>
              </a:ext>
            </a:extLst>
          </p:cNvPr>
          <p:cNvSpPr/>
          <p:nvPr/>
        </p:nvSpPr>
        <p:spPr>
          <a:xfrm>
            <a:off x="3597728" y="6492875"/>
            <a:ext cx="53176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4054353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283527" y="315686"/>
            <a:ext cx="3624943" cy="868362"/>
          </a:xfrm>
        </p:spPr>
        <p:txBody>
          <a:bodyPr>
            <a:normAutofit/>
          </a:bodyPr>
          <a:lstStyle/>
          <a:p>
            <a:r>
              <a:rPr lang="en-US" b="1" dirty="0"/>
              <a:t>Research Gap</a:t>
            </a:r>
          </a:p>
        </p:txBody>
      </p:sp>
      <p:graphicFrame>
        <p:nvGraphicFramePr>
          <p:cNvPr id="7" name="Table 7">
            <a:extLst>
              <a:ext uri="{FF2B5EF4-FFF2-40B4-BE49-F238E27FC236}">
                <a16:creationId xmlns:a16="http://schemas.microsoft.com/office/drawing/2014/main" id="{6220826C-F782-4576-A284-9DAE43D12896}"/>
              </a:ext>
            </a:extLst>
          </p:cNvPr>
          <p:cNvGraphicFramePr>
            <a:graphicFrameLocks noGrp="1"/>
          </p:cNvGraphicFramePr>
          <p:nvPr>
            <p:ph idx="1"/>
          </p:nvPr>
        </p:nvGraphicFramePr>
        <p:xfrm>
          <a:off x="1436912" y="1086597"/>
          <a:ext cx="9938659" cy="5177141"/>
        </p:xfrm>
        <a:graphic>
          <a:graphicData uri="http://schemas.openxmlformats.org/drawingml/2006/table">
            <a:tbl>
              <a:tblPr firstRow="1" bandRow="1">
                <a:tableStyleId>{B301B821-A1FF-4177-AEE7-76D212191A09}</a:tableStyleId>
              </a:tblPr>
              <a:tblGrid>
                <a:gridCol w="1639313">
                  <a:extLst>
                    <a:ext uri="{9D8B030D-6E8A-4147-A177-3AD203B41FA5}">
                      <a16:colId xmlns:a16="http://schemas.microsoft.com/office/drawing/2014/main" val="464714006"/>
                    </a:ext>
                  </a:extLst>
                </a:gridCol>
                <a:gridCol w="8299346">
                  <a:extLst>
                    <a:ext uri="{9D8B030D-6E8A-4147-A177-3AD203B41FA5}">
                      <a16:colId xmlns:a16="http://schemas.microsoft.com/office/drawing/2014/main" val="2378453133"/>
                    </a:ext>
                  </a:extLst>
                </a:gridCol>
              </a:tblGrid>
              <a:tr h="512640">
                <a:tc>
                  <a:txBody>
                    <a:bodyPr/>
                    <a:lstStyle/>
                    <a:p>
                      <a:pPr algn="ctr"/>
                      <a:endParaRPr lang="en-US" dirty="0"/>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tc>
                  <a:txBody>
                    <a:bodyPr/>
                    <a:lstStyle/>
                    <a:p>
                      <a:pPr algn="ctr">
                        <a:lnSpc>
                          <a:spcPct val="150000"/>
                        </a:lnSpc>
                      </a:pPr>
                      <a:r>
                        <a:rPr lang="en-US" sz="2200" dirty="0"/>
                        <a:t>Topic</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804761373"/>
                  </a:ext>
                </a:extLst>
              </a:tr>
              <a:tr h="815491">
                <a:tc>
                  <a:txBody>
                    <a:bodyPr/>
                    <a:lstStyle/>
                    <a:p>
                      <a:pPr algn="ctr">
                        <a:lnSpc>
                          <a:spcPct val="150000"/>
                        </a:lnSpc>
                      </a:pPr>
                      <a:r>
                        <a:rPr lang="en-US" sz="1800" dirty="0"/>
                        <a:t>Research – A</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dirty="0"/>
                        <a:t>Project Gradient Descent Adversarial Attack against Multisource Remote Sensing Image Scene Classification</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65796315"/>
                  </a:ext>
                </a:extLst>
              </a:tr>
              <a:tr h="839601">
                <a:tc>
                  <a:txBody>
                    <a:bodyPr/>
                    <a:lstStyle/>
                    <a:p>
                      <a:pPr algn="ctr">
                        <a:lnSpc>
                          <a:spcPct val="150000"/>
                        </a:lnSpc>
                      </a:pPr>
                      <a:r>
                        <a:rPr lang="en-US" sz="1800" dirty="0"/>
                        <a:t>Research – B</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tc>
                  <a:txBody>
                    <a:bodyPr/>
                    <a:lstStyle/>
                    <a:p>
                      <a:pPr>
                        <a:lnSpc>
                          <a:spcPct val="150000"/>
                        </a:lnSpc>
                      </a:pPr>
                      <a:r>
                        <a:rPr lang="en-US" sz="1800" b="0" dirty="0"/>
                        <a:t>Project gradient descent adversarial attack and its defense on a fault diagnosis system.</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2224258649"/>
                  </a:ext>
                </a:extLst>
              </a:tr>
              <a:tr h="1238671">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dirty="0"/>
                        <a:t>Research – C</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dirty="0"/>
                        <a:t>Analyzing and Improving the Robustness of Tabular Classifiers using Counterfactual Explanations</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2436291457"/>
                  </a:ext>
                </a:extLst>
              </a:tr>
              <a:tr h="839601">
                <a:tc>
                  <a:txBody>
                    <a:bodyPr/>
                    <a:lstStyle/>
                    <a:p>
                      <a:pPr algn="ctr">
                        <a:lnSpc>
                          <a:spcPct val="150000"/>
                        </a:lnSpc>
                      </a:pPr>
                      <a:r>
                        <a:rPr lang="en-US" sz="1800" dirty="0"/>
                        <a:t>Research – D</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tc>
                  <a:txBody>
                    <a:bodyPr/>
                    <a:lstStyle/>
                    <a:p>
                      <a:pPr>
                        <a:lnSpc>
                          <a:spcPct val="150000"/>
                        </a:lnSpc>
                      </a:pPr>
                      <a:r>
                        <a:rPr lang="en-US" sz="1800" b="0" dirty="0"/>
                        <a:t>An Alternative Surrogate Loss for PGD-based</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1568096180"/>
                  </a:ext>
                </a:extLst>
              </a:tr>
              <a:tr h="839601">
                <a:tc>
                  <a:txBody>
                    <a:bodyPr/>
                    <a:lstStyle/>
                    <a:p>
                      <a:pPr algn="ctr">
                        <a:lnSpc>
                          <a:spcPct val="150000"/>
                        </a:lnSpc>
                      </a:pPr>
                      <a:r>
                        <a:rPr lang="en-US" sz="1800" dirty="0"/>
                        <a:t>Research - E</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dirty="0"/>
                        <a:t>Machine learning security: Threats, countermeasures and evaluation.</a:t>
                      </a:r>
                    </a:p>
                  </a:txBody>
                  <a:tcPr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586133618"/>
                  </a:ext>
                </a:extLst>
              </a:tr>
            </a:tbl>
          </a:graphicData>
        </a:graphic>
      </p:graphicFrame>
      <p:sp>
        <p:nvSpPr>
          <p:cNvPr id="2" name="Rectangle 1">
            <a:extLst>
              <a:ext uri="{FF2B5EF4-FFF2-40B4-BE49-F238E27FC236}">
                <a16:creationId xmlns:a16="http://schemas.microsoft.com/office/drawing/2014/main" id="{59F94FAD-B0A0-260F-346C-6BFEFB55012B}"/>
              </a:ext>
            </a:extLst>
          </p:cNvPr>
          <p:cNvSpPr/>
          <p:nvPr/>
        </p:nvSpPr>
        <p:spPr>
          <a:xfrm>
            <a:off x="3597728" y="6446837"/>
            <a:ext cx="52414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2096770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228600"/>
            <a:ext cx="11684000" cy="868362"/>
          </a:xfrm>
        </p:spPr>
        <p:txBody>
          <a:bodyPr>
            <a:normAutofit/>
          </a:bodyPr>
          <a:lstStyle/>
          <a:p>
            <a:r>
              <a:rPr lang="en-US" b="1" dirty="0"/>
              <a:t>Research Gap</a:t>
            </a:r>
          </a:p>
        </p:txBody>
      </p:sp>
      <p:graphicFrame>
        <p:nvGraphicFramePr>
          <p:cNvPr id="6" name="Table 7">
            <a:extLst>
              <a:ext uri="{FF2B5EF4-FFF2-40B4-BE49-F238E27FC236}">
                <a16:creationId xmlns:a16="http://schemas.microsoft.com/office/drawing/2014/main" id="{4387FD05-7A2B-4795-AF35-724705943847}"/>
              </a:ext>
            </a:extLst>
          </p:cNvPr>
          <p:cNvGraphicFramePr>
            <a:graphicFrameLocks noGrp="1"/>
          </p:cNvGraphicFramePr>
          <p:nvPr>
            <p:ph idx="1"/>
            <p:extLst>
              <p:ext uri="{D42A27DB-BD31-4B8C-83A1-F6EECF244321}">
                <p14:modId xmlns:p14="http://schemas.microsoft.com/office/powerpoint/2010/main" val="3072165766"/>
              </p:ext>
            </p:extLst>
          </p:nvPr>
        </p:nvGraphicFramePr>
        <p:xfrm>
          <a:off x="1015598" y="1961893"/>
          <a:ext cx="10525928" cy="2816965"/>
        </p:xfrm>
        <a:graphic>
          <a:graphicData uri="http://schemas.openxmlformats.org/drawingml/2006/table">
            <a:tbl>
              <a:tblPr firstRow="1" bandRow="1">
                <a:tableStyleId>{5C22544A-7EE6-4342-B048-85BDC9FD1C3A}</a:tableStyleId>
              </a:tblPr>
              <a:tblGrid>
                <a:gridCol w="3067615">
                  <a:extLst>
                    <a:ext uri="{9D8B030D-6E8A-4147-A177-3AD203B41FA5}">
                      <a16:colId xmlns:a16="http://schemas.microsoft.com/office/drawing/2014/main" val="396100575"/>
                    </a:ext>
                  </a:extLst>
                </a:gridCol>
                <a:gridCol w="1223124">
                  <a:extLst>
                    <a:ext uri="{9D8B030D-6E8A-4147-A177-3AD203B41FA5}">
                      <a16:colId xmlns:a16="http://schemas.microsoft.com/office/drawing/2014/main" val="3426433073"/>
                    </a:ext>
                  </a:extLst>
                </a:gridCol>
                <a:gridCol w="1146679">
                  <a:extLst>
                    <a:ext uri="{9D8B030D-6E8A-4147-A177-3AD203B41FA5}">
                      <a16:colId xmlns:a16="http://schemas.microsoft.com/office/drawing/2014/main" val="3045244478"/>
                    </a:ext>
                  </a:extLst>
                </a:gridCol>
                <a:gridCol w="1146679">
                  <a:extLst>
                    <a:ext uri="{9D8B030D-6E8A-4147-A177-3AD203B41FA5}">
                      <a16:colId xmlns:a16="http://schemas.microsoft.com/office/drawing/2014/main" val="1757908318"/>
                    </a:ext>
                  </a:extLst>
                </a:gridCol>
                <a:gridCol w="1223124">
                  <a:extLst>
                    <a:ext uri="{9D8B030D-6E8A-4147-A177-3AD203B41FA5}">
                      <a16:colId xmlns:a16="http://schemas.microsoft.com/office/drawing/2014/main" val="2459462075"/>
                    </a:ext>
                  </a:extLst>
                </a:gridCol>
                <a:gridCol w="1223124">
                  <a:extLst>
                    <a:ext uri="{9D8B030D-6E8A-4147-A177-3AD203B41FA5}">
                      <a16:colId xmlns:a16="http://schemas.microsoft.com/office/drawing/2014/main" val="2037786531"/>
                    </a:ext>
                  </a:extLst>
                </a:gridCol>
                <a:gridCol w="1495583">
                  <a:extLst>
                    <a:ext uri="{9D8B030D-6E8A-4147-A177-3AD203B41FA5}">
                      <a16:colId xmlns:a16="http://schemas.microsoft.com/office/drawing/2014/main" val="2800572248"/>
                    </a:ext>
                  </a:extLst>
                </a:gridCol>
              </a:tblGrid>
              <a:tr h="629411">
                <a:tc>
                  <a:txBody>
                    <a:bodyPr/>
                    <a:lstStyle/>
                    <a:p>
                      <a:pPr algn="ctr"/>
                      <a:endParaRPr lang="en-US" sz="1600" dirty="0"/>
                    </a:p>
                  </a:txBody>
                  <a:tcPr anchor="ctr"/>
                </a:tc>
                <a:tc>
                  <a:txBody>
                    <a:bodyPr/>
                    <a:lstStyle/>
                    <a:p>
                      <a:pPr algn="ctr"/>
                      <a:r>
                        <a:rPr lang="en-US" sz="1600" dirty="0"/>
                        <a:t>Research</a:t>
                      </a:r>
                    </a:p>
                    <a:p>
                      <a:pPr algn="ctr"/>
                      <a:r>
                        <a:rPr lang="en-US" sz="1600" dirty="0"/>
                        <a:t>A[1] </a:t>
                      </a:r>
                    </a:p>
                  </a:txBody>
                  <a:tcPr anchor="ctr"/>
                </a:tc>
                <a:tc>
                  <a:txBody>
                    <a:bodyPr/>
                    <a:lstStyle/>
                    <a:p>
                      <a:pPr algn="ctr"/>
                      <a:r>
                        <a:rPr lang="en-US" sz="1600" dirty="0"/>
                        <a:t>Research</a:t>
                      </a:r>
                    </a:p>
                    <a:p>
                      <a:pPr algn="ctr"/>
                      <a:r>
                        <a:rPr lang="en-US" sz="1600" dirty="0"/>
                        <a:t>B[2]</a:t>
                      </a:r>
                    </a:p>
                  </a:txBody>
                  <a:tcPr anchor="ctr"/>
                </a:tc>
                <a:tc>
                  <a:txBody>
                    <a:bodyPr/>
                    <a:lstStyle/>
                    <a:p>
                      <a:pPr algn="ctr"/>
                      <a:r>
                        <a:rPr lang="en-US" sz="1600" dirty="0"/>
                        <a:t>Research</a:t>
                      </a:r>
                    </a:p>
                    <a:p>
                      <a:pPr algn="ctr"/>
                      <a:r>
                        <a:rPr lang="en-US" sz="1600" dirty="0"/>
                        <a:t>C[3]</a:t>
                      </a:r>
                    </a:p>
                  </a:txBody>
                  <a:tcPr anchor="ctr"/>
                </a:tc>
                <a:tc>
                  <a:txBody>
                    <a:bodyPr/>
                    <a:lstStyle/>
                    <a:p>
                      <a:pPr algn="ctr"/>
                      <a:r>
                        <a:rPr lang="en-US" sz="1600" dirty="0"/>
                        <a:t>Research</a:t>
                      </a:r>
                    </a:p>
                    <a:p>
                      <a:pPr algn="ctr"/>
                      <a:r>
                        <a:rPr lang="en-US" sz="1600" dirty="0"/>
                        <a:t>D[4]</a:t>
                      </a:r>
                    </a:p>
                  </a:txBody>
                  <a:tcPr anchor="ctr"/>
                </a:tc>
                <a:tc>
                  <a:txBody>
                    <a:bodyPr/>
                    <a:lstStyle/>
                    <a:p>
                      <a:pPr algn="ctr"/>
                      <a:r>
                        <a:rPr lang="en-US" sz="1600" dirty="0"/>
                        <a:t>Research</a:t>
                      </a:r>
                    </a:p>
                    <a:p>
                      <a:pPr algn="ctr"/>
                      <a:r>
                        <a:rPr lang="en-US" sz="1600" dirty="0"/>
                        <a:t>E[5]</a:t>
                      </a:r>
                    </a:p>
                  </a:txBody>
                  <a:tcPr anchor="ctr"/>
                </a:tc>
                <a:tc>
                  <a:txBody>
                    <a:bodyPr/>
                    <a:lstStyle/>
                    <a:p>
                      <a:pPr algn="ctr"/>
                      <a:r>
                        <a:rPr lang="en-US" sz="1600" dirty="0"/>
                        <a:t>Disease Prediction</a:t>
                      </a:r>
                    </a:p>
                  </a:txBody>
                  <a:tcPr anchor="ctr"/>
                </a:tc>
                <a:extLst>
                  <a:ext uri="{0D108BD9-81ED-4DB2-BD59-A6C34878D82A}">
                    <a16:rowId xmlns:a16="http://schemas.microsoft.com/office/drawing/2014/main" val="2601517186"/>
                  </a:ext>
                </a:extLst>
              </a:tr>
              <a:tr h="494537">
                <a:tc>
                  <a:txBody>
                    <a:bodyPr/>
                    <a:lstStyle/>
                    <a:p>
                      <a:pPr algn="l"/>
                      <a:r>
                        <a:rPr lang="en-US" sz="1600" dirty="0">
                          <a:solidFill>
                            <a:schemeClr val="tx1"/>
                          </a:solidFill>
                        </a:rPr>
                        <a:t>Tested on tabular data</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800" b="1" dirty="0">
                        <a:solidFill>
                          <a:schemeClr val="accent1">
                            <a:lumMod val="75000"/>
                          </a:schemeClr>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r>
                        <a:rPr lang="en-US" sz="1800" b="1" dirty="0">
                          <a:solidFill>
                            <a:schemeClr val="accent1">
                              <a:lumMod val="75000"/>
                            </a:schemeClr>
                          </a:solidFill>
                        </a:rPr>
                        <a:t>X</a:t>
                      </a:r>
                    </a:p>
                  </a:txBody>
                  <a:tcPr anchor="ctr"/>
                </a:tc>
                <a:tc>
                  <a:txBody>
                    <a:bodyPr/>
                    <a:lstStyle/>
                    <a:p>
                      <a:pPr marL="0" indent="0" algn="ctr">
                        <a:buFont typeface="Wingdings" panose="05000000000000000000" pitchFamily="2" charset="2"/>
                        <a:buNone/>
                      </a:pPr>
                      <a:endParaRPr lang="en-US" sz="1600" dirty="0"/>
                    </a:p>
                  </a:txBody>
                  <a:tcPr anchor="ctr"/>
                </a:tc>
                <a:extLst>
                  <a:ext uri="{0D108BD9-81ED-4DB2-BD59-A6C34878D82A}">
                    <a16:rowId xmlns:a16="http://schemas.microsoft.com/office/drawing/2014/main" val="261469881"/>
                  </a:ext>
                </a:extLst>
              </a:tr>
              <a:tr h="449579">
                <a:tc>
                  <a:txBody>
                    <a:bodyPr/>
                    <a:lstStyle/>
                    <a:p>
                      <a:pPr algn="l"/>
                      <a:r>
                        <a:rPr lang="en-US" sz="1600" dirty="0">
                          <a:solidFill>
                            <a:schemeClr val="tx1"/>
                          </a:solidFill>
                        </a:rPr>
                        <a:t>Tested on PGD attack</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algn="ctr"/>
                      <a:endParaRPr lang="en-US" sz="1800" b="1" dirty="0">
                        <a:solidFill>
                          <a:schemeClr val="accent1">
                            <a:lumMod val="75000"/>
                          </a:schemeClr>
                        </a:solidFill>
                      </a:endParaRPr>
                    </a:p>
                  </a:txBody>
                  <a:tcPr anchor="ctr"/>
                </a:tc>
                <a:tc>
                  <a:txBody>
                    <a:bodyPr/>
                    <a:lstStyle/>
                    <a:p>
                      <a:pPr algn="ctr"/>
                      <a:endParaRPr lang="en-US" sz="1800" b="1" dirty="0">
                        <a:solidFill>
                          <a:schemeClr val="accent1">
                            <a:lumMod val="75000"/>
                          </a:schemeClr>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600" dirty="0">
                        <a:solidFill>
                          <a:srgbClr val="FF0000"/>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marL="285750" indent="-285750" algn="ctr">
                        <a:buFont typeface="Wingdings" panose="05000000000000000000" pitchFamily="2" charset="2"/>
                        <a:buChar char="ü"/>
                      </a:pPr>
                      <a:endParaRPr lang="en-US" sz="1600" dirty="0"/>
                    </a:p>
                  </a:txBody>
                  <a:tcPr anchor="ctr"/>
                </a:tc>
                <a:extLst>
                  <a:ext uri="{0D108BD9-81ED-4DB2-BD59-A6C34878D82A}">
                    <a16:rowId xmlns:a16="http://schemas.microsoft.com/office/drawing/2014/main" val="409136986"/>
                  </a:ext>
                </a:extLst>
              </a:tr>
              <a:tr h="590997">
                <a:tc>
                  <a:txBody>
                    <a:bodyPr/>
                    <a:lstStyle/>
                    <a:p>
                      <a:pPr algn="l"/>
                      <a:r>
                        <a:rPr lang="en-US" sz="1600" dirty="0">
                          <a:solidFill>
                            <a:schemeClr val="tx1"/>
                          </a:solidFill>
                        </a:rPr>
                        <a:t>Define PGD attack defense mechanisms</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800" b="1" dirty="0">
                        <a:solidFill>
                          <a:schemeClr val="accent1">
                            <a:lumMod val="75000"/>
                          </a:schemeClr>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600" dirty="0">
                        <a:solidFill>
                          <a:srgbClr val="FF0000"/>
                        </a:solidFill>
                      </a:endParaRPr>
                    </a:p>
                  </a:txBody>
                  <a:tcPr anchor="ctr"/>
                </a:tc>
                <a:tc>
                  <a:txBody>
                    <a:bodyPr/>
                    <a:lstStyle/>
                    <a:p>
                      <a:pPr algn="ctr"/>
                      <a:r>
                        <a:rPr lang="en-US" sz="1800" b="1" dirty="0">
                          <a:solidFill>
                            <a:schemeClr val="accent1">
                              <a:lumMod val="75000"/>
                            </a:schemeClr>
                          </a:solidFill>
                        </a:rPr>
                        <a:t>X</a:t>
                      </a:r>
                    </a:p>
                  </a:txBody>
                  <a:tcPr anchor="ctr"/>
                </a:tc>
                <a:tc>
                  <a:txBody>
                    <a:bodyPr/>
                    <a:lstStyle/>
                    <a:p>
                      <a:pPr marL="0" indent="0" algn="ctr">
                        <a:buFont typeface="Wingdings" panose="05000000000000000000" pitchFamily="2" charset="2"/>
                        <a:buNone/>
                      </a:pPr>
                      <a:endParaRPr lang="en-US" sz="1600" dirty="0"/>
                    </a:p>
                  </a:txBody>
                  <a:tcPr anchor="ctr"/>
                </a:tc>
                <a:extLst>
                  <a:ext uri="{0D108BD9-81ED-4DB2-BD59-A6C34878D82A}">
                    <a16:rowId xmlns:a16="http://schemas.microsoft.com/office/drawing/2014/main" val="3956578185"/>
                  </a:ext>
                </a:extLst>
              </a:tr>
              <a:tr h="652441">
                <a:tc>
                  <a:txBody>
                    <a:bodyPr/>
                    <a:lstStyle/>
                    <a:p>
                      <a:pPr algn="l"/>
                      <a:r>
                        <a:rPr lang="en-US" sz="1600" dirty="0">
                          <a:solidFill>
                            <a:schemeClr val="tx1"/>
                          </a:solidFill>
                        </a:rPr>
                        <a:t>Specific application oriented</a:t>
                      </a:r>
                      <a:endParaRPr lang="en-US" sz="1600" dirty="0">
                        <a:solidFill>
                          <a:schemeClr val="tx1"/>
                        </a:solidFill>
                        <a:latin typeface="Lao UI" panose="020B0502040204020203" pitchFamily="34" charset="0"/>
                        <a:cs typeface="Lao UI" panose="020B0502040204020203"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1">
                              <a:lumMod val="75000"/>
                            </a:schemeClr>
                          </a:solidFill>
                        </a:rPr>
                        <a:t>X</a:t>
                      </a:r>
                    </a:p>
                  </a:txBody>
                  <a:tcPr anchor="ctr"/>
                </a:tc>
                <a:tc>
                  <a:txBody>
                    <a:bodyPr/>
                    <a:lstStyle/>
                    <a:p>
                      <a:pPr algn="ctr"/>
                      <a:endParaRPr lang="en-US" sz="1600" dirty="0">
                        <a:solidFill>
                          <a:srgbClr val="FF0000"/>
                        </a:solidFill>
                      </a:endParaRPr>
                    </a:p>
                  </a:txBody>
                  <a:tcPr anchor="ctr"/>
                </a:tc>
                <a:tc>
                  <a:txBody>
                    <a:bodyPr/>
                    <a:lstStyle/>
                    <a:p>
                      <a:pPr algn="ctr"/>
                      <a:r>
                        <a:rPr lang="en-US" sz="1800" b="1" dirty="0">
                          <a:solidFill>
                            <a:schemeClr val="accent1">
                              <a:lumMod val="50000"/>
                            </a:schemeClr>
                          </a:solidFill>
                        </a:rPr>
                        <a:t>X</a:t>
                      </a:r>
                    </a:p>
                  </a:txBody>
                  <a:tcPr anchor="ctr"/>
                </a:tc>
                <a:tc>
                  <a:txBody>
                    <a:bodyPr/>
                    <a:lstStyle/>
                    <a:p>
                      <a:pPr algn="ctr"/>
                      <a:r>
                        <a:rPr lang="en-US" sz="1800" b="1" dirty="0">
                          <a:solidFill>
                            <a:schemeClr val="accent1">
                              <a:lumMod val="75000"/>
                            </a:schemeClr>
                          </a:solidFill>
                        </a:rPr>
                        <a:t>X</a:t>
                      </a:r>
                    </a:p>
                  </a:txBody>
                  <a:tcPr anchor="ctr"/>
                </a:tc>
                <a:tc>
                  <a:txBody>
                    <a:bodyPr/>
                    <a:lstStyle/>
                    <a:p>
                      <a:pPr algn="ctr"/>
                      <a:endParaRPr lang="en-US" sz="1800" b="1" dirty="0">
                        <a:solidFill>
                          <a:schemeClr val="accent1">
                            <a:lumMod val="75000"/>
                          </a:schemeClr>
                        </a:solidFill>
                      </a:endParaRPr>
                    </a:p>
                  </a:txBody>
                  <a:tcPr anchor="ctr"/>
                </a:tc>
                <a:tc>
                  <a:txBody>
                    <a:bodyPr/>
                    <a:lstStyle/>
                    <a:p>
                      <a:pPr marL="285750" indent="-285750" algn="ctr">
                        <a:buFont typeface="Wingdings" panose="05000000000000000000" pitchFamily="2" charset="2"/>
                        <a:buChar char="ü"/>
                      </a:pPr>
                      <a:endParaRPr lang="en-US" sz="1600" dirty="0"/>
                    </a:p>
                  </a:txBody>
                  <a:tcPr anchor="ctr"/>
                </a:tc>
                <a:extLst>
                  <a:ext uri="{0D108BD9-81ED-4DB2-BD59-A6C34878D82A}">
                    <a16:rowId xmlns:a16="http://schemas.microsoft.com/office/drawing/2014/main" val="3189147179"/>
                  </a:ext>
                </a:extLst>
              </a:tr>
            </a:tbl>
          </a:graphicData>
        </a:graphic>
      </p:graphicFrame>
      <p:sp>
        <p:nvSpPr>
          <p:cNvPr id="2" name="Rectangle 1">
            <a:extLst>
              <a:ext uri="{FF2B5EF4-FFF2-40B4-BE49-F238E27FC236}">
                <a16:creationId xmlns:a16="http://schemas.microsoft.com/office/drawing/2014/main" id="{98288E0B-0247-B52D-7F50-85EF61D2A7A3}"/>
              </a:ext>
            </a:extLst>
          </p:cNvPr>
          <p:cNvSpPr/>
          <p:nvPr/>
        </p:nvSpPr>
        <p:spPr>
          <a:xfrm>
            <a:off x="3570863" y="6446837"/>
            <a:ext cx="5268337"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8" name="Graphic 7" descr="Checkmark with solid fill">
            <a:extLst>
              <a:ext uri="{FF2B5EF4-FFF2-40B4-BE49-F238E27FC236}">
                <a16:creationId xmlns:a16="http://schemas.microsoft.com/office/drawing/2014/main" id="{B62DA319-5563-3EA0-B953-995DD6525B8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2795" y="4273889"/>
            <a:ext cx="269648" cy="269648"/>
          </a:xfrm>
          <a:prstGeom prst="rect">
            <a:avLst/>
          </a:prstGeom>
        </p:spPr>
      </p:pic>
      <p:pic>
        <p:nvPicPr>
          <p:cNvPr id="22" name="Graphic 21" descr="Checkmark with solid fill">
            <a:extLst>
              <a:ext uri="{FF2B5EF4-FFF2-40B4-BE49-F238E27FC236}">
                <a16:creationId xmlns:a16="http://schemas.microsoft.com/office/drawing/2014/main" id="{04190885-3B5B-88F9-B731-ABC2C9B9454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6369" y="3155594"/>
            <a:ext cx="269648" cy="269648"/>
          </a:xfrm>
          <a:prstGeom prst="rect">
            <a:avLst/>
          </a:prstGeom>
        </p:spPr>
      </p:pic>
      <p:pic>
        <p:nvPicPr>
          <p:cNvPr id="23" name="Graphic 22" descr="Checkmark with solid fill">
            <a:extLst>
              <a:ext uri="{FF2B5EF4-FFF2-40B4-BE49-F238E27FC236}">
                <a16:creationId xmlns:a16="http://schemas.microsoft.com/office/drawing/2014/main" id="{90963F1B-01D7-6936-DEF0-2A3829978E8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9486" y="3706600"/>
            <a:ext cx="269648" cy="269648"/>
          </a:xfrm>
          <a:prstGeom prst="rect">
            <a:avLst/>
          </a:prstGeom>
        </p:spPr>
      </p:pic>
      <p:pic>
        <p:nvPicPr>
          <p:cNvPr id="24" name="Graphic 23" descr="Checkmark with solid fill">
            <a:extLst>
              <a:ext uri="{FF2B5EF4-FFF2-40B4-BE49-F238E27FC236}">
                <a16:creationId xmlns:a16="http://schemas.microsoft.com/office/drawing/2014/main" id="{FAB35BAC-1D84-7CEE-4DB4-454D004E88F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90656" y="2698394"/>
            <a:ext cx="269648" cy="269648"/>
          </a:xfrm>
          <a:prstGeom prst="rect">
            <a:avLst/>
          </a:prstGeom>
        </p:spPr>
      </p:pic>
      <p:pic>
        <p:nvPicPr>
          <p:cNvPr id="25" name="Graphic 24" descr="Checkmark with solid fill">
            <a:extLst>
              <a:ext uri="{FF2B5EF4-FFF2-40B4-BE49-F238E27FC236}">
                <a16:creationId xmlns:a16="http://schemas.microsoft.com/office/drawing/2014/main" id="{4960FE8B-9B7E-341E-FA9C-13050C23E9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9648" y="3235551"/>
            <a:ext cx="269648" cy="269648"/>
          </a:xfrm>
          <a:prstGeom prst="rect">
            <a:avLst/>
          </a:prstGeom>
        </p:spPr>
      </p:pic>
      <p:pic>
        <p:nvPicPr>
          <p:cNvPr id="26" name="Graphic 25" descr="Checkmark with solid fill">
            <a:extLst>
              <a:ext uri="{FF2B5EF4-FFF2-40B4-BE49-F238E27FC236}">
                <a16:creationId xmlns:a16="http://schemas.microsoft.com/office/drawing/2014/main" id="{3E659B4F-B5B4-9049-FFE7-F709D9B116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2698394"/>
            <a:ext cx="269648" cy="269648"/>
          </a:xfrm>
          <a:prstGeom prst="rect">
            <a:avLst/>
          </a:prstGeom>
        </p:spPr>
      </p:pic>
      <p:pic>
        <p:nvPicPr>
          <p:cNvPr id="27" name="Graphic 26" descr="Checkmark with solid fill">
            <a:extLst>
              <a:ext uri="{FF2B5EF4-FFF2-40B4-BE49-F238E27FC236}">
                <a16:creationId xmlns:a16="http://schemas.microsoft.com/office/drawing/2014/main" id="{9A1F0DFA-C2E0-1521-8D65-B520A81C2F4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2652" y="3699044"/>
            <a:ext cx="269648" cy="269648"/>
          </a:xfrm>
          <a:prstGeom prst="rect">
            <a:avLst/>
          </a:prstGeom>
        </p:spPr>
      </p:pic>
      <p:pic>
        <p:nvPicPr>
          <p:cNvPr id="28" name="Graphic 27" descr="Checkmark with solid fill">
            <a:extLst>
              <a:ext uri="{FF2B5EF4-FFF2-40B4-BE49-F238E27FC236}">
                <a16:creationId xmlns:a16="http://schemas.microsoft.com/office/drawing/2014/main" id="{6B61564B-A464-2C17-FB06-7CFF79ABA7B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6559" y="3158526"/>
            <a:ext cx="269648" cy="269648"/>
          </a:xfrm>
          <a:prstGeom prst="rect">
            <a:avLst/>
          </a:prstGeom>
        </p:spPr>
      </p:pic>
      <p:pic>
        <p:nvPicPr>
          <p:cNvPr id="29" name="Graphic 28" descr="Checkmark with solid fill">
            <a:extLst>
              <a:ext uri="{FF2B5EF4-FFF2-40B4-BE49-F238E27FC236}">
                <a16:creationId xmlns:a16="http://schemas.microsoft.com/office/drawing/2014/main" id="{E0AC2DF9-B423-007A-0E3B-5BC9633CD46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43566" y="4321074"/>
            <a:ext cx="269648" cy="269648"/>
          </a:xfrm>
          <a:prstGeom prst="rect">
            <a:avLst/>
          </a:prstGeom>
        </p:spPr>
      </p:pic>
      <p:pic>
        <p:nvPicPr>
          <p:cNvPr id="30" name="Graphic 29" descr="Checkmark with solid fill">
            <a:extLst>
              <a:ext uri="{FF2B5EF4-FFF2-40B4-BE49-F238E27FC236}">
                <a16:creationId xmlns:a16="http://schemas.microsoft.com/office/drawing/2014/main" id="{8CE0A88C-E140-F1C6-3E85-227BEF3D2F5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4366372"/>
            <a:ext cx="269648" cy="269648"/>
          </a:xfrm>
          <a:prstGeom prst="rect">
            <a:avLst/>
          </a:prstGeom>
        </p:spPr>
      </p:pic>
      <p:pic>
        <p:nvPicPr>
          <p:cNvPr id="31" name="Graphic 30" descr="Checkmark with solid fill">
            <a:extLst>
              <a:ext uri="{FF2B5EF4-FFF2-40B4-BE49-F238E27FC236}">
                <a16:creationId xmlns:a16="http://schemas.microsoft.com/office/drawing/2014/main" id="{9AE0A7DA-9771-9123-6A0A-2181C0500D4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3667207"/>
            <a:ext cx="269648" cy="269648"/>
          </a:xfrm>
          <a:prstGeom prst="rect">
            <a:avLst/>
          </a:prstGeom>
        </p:spPr>
      </p:pic>
      <p:pic>
        <p:nvPicPr>
          <p:cNvPr id="32" name="Graphic 31" descr="Checkmark with solid fill">
            <a:extLst>
              <a:ext uri="{FF2B5EF4-FFF2-40B4-BE49-F238E27FC236}">
                <a16:creationId xmlns:a16="http://schemas.microsoft.com/office/drawing/2014/main" id="{BD5CA40D-D0B5-3E7D-DC6E-30B918DF164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7999" y="3147641"/>
            <a:ext cx="269648" cy="269648"/>
          </a:xfrm>
          <a:prstGeom prst="rect">
            <a:avLst/>
          </a:prstGeom>
        </p:spPr>
      </p:pic>
    </p:spTree>
    <p:extLst>
      <p:ext uri="{BB962C8B-B14F-4D97-AF65-F5344CB8AC3E}">
        <p14:creationId xmlns:p14="http://schemas.microsoft.com/office/powerpoint/2010/main" val="2465032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432447" y="609600"/>
            <a:ext cx="3603172" cy="994795"/>
          </a:xfrm>
        </p:spPr>
        <p:txBody>
          <a:bodyPr>
            <a:normAutofit/>
          </a:bodyPr>
          <a:lstStyle/>
          <a:p>
            <a:r>
              <a:rPr lang="en-US" b="1" dirty="0"/>
              <a:t>Methodology</a:t>
            </a:r>
          </a:p>
        </p:txBody>
      </p:sp>
      <p:pic>
        <p:nvPicPr>
          <p:cNvPr id="11" name="Picture 10">
            <a:extLst>
              <a:ext uri="{FF2B5EF4-FFF2-40B4-BE49-F238E27FC236}">
                <a16:creationId xmlns:a16="http://schemas.microsoft.com/office/drawing/2014/main" id="{6E528F28-1B65-497C-87E1-ADAD650F6F73}"/>
              </a:ext>
            </a:extLst>
          </p:cNvPr>
          <p:cNvPicPr>
            <a:picLocks noChangeAspect="1"/>
          </p:cNvPicPr>
          <p:nvPr/>
        </p:nvPicPr>
        <p:blipFill>
          <a:blip r:embed="rId2"/>
          <a:stretch>
            <a:fillRect/>
          </a:stretch>
        </p:blipFill>
        <p:spPr>
          <a:xfrm>
            <a:off x="9144000" y="2133600"/>
            <a:ext cx="1981200" cy="2185711"/>
          </a:xfrm>
          <a:prstGeom prst="rect">
            <a:avLst/>
          </a:prstGeom>
          <a:ln>
            <a:noFill/>
          </a:ln>
          <a:effectLst/>
          <a:scene3d>
            <a:camera prst="orthographicFront">
              <a:rot lat="0" lon="0" rev="0"/>
            </a:camera>
            <a:lightRig rig="glow" dir="t">
              <a:rot lat="0" lon="0" rev="4800000"/>
            </a:lightRig>
          </a:scene3d>
          <a:sp3d prstMaterial="matte">
            <a:bevelT w="127000" h="63500"/>
          </a:sp3d>
        </p:spPr>
      </p:pic>
      <p:sp>
        <p:nvSpPr>
          <p:cNvPr id="6" name="Content Placeholder 2">
            <a:extLst>
              <a:ext uri="{FF2B5EF4-FFF2-40B4-BE49-F238E27FC236}">
                <a16:creationId xmlns:a16="http://schemas.microsoft.com/office/drawing/2014/main" id="{B545C8E7-6A3C-4B63-B5CC-48523F02E324}"/>
              </a:ext>
            </a:extLst>
          </p:cNvPr>
          <p:cNvSpPr txBox="1">
            <a:spLocks/>
          </p:cNvSpPr>
          <p:nvPr/>
        </p:nvSpPr>
        <p:spPr>
          <a:xfrm>
            <a:off x="1295400" y="2057400"/>
            <a:ext cx="5562600" cy="33528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System Architecture</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Tools and Technologies</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Requirements</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Work Breakdown Structure</a:t>
            </a:r>
          </a:p>
          <a:p>
            <a:pPr>
              <a:lnSpc>
                <a:spcPct val="170000"/>
              </a:lnSpc>
            </a:pPr>
            <a:r>
              <a:rPr lang="en-US" sz="2600" b="1" dirty="0">
                <a:solidFill>
                  <a:schemeClr val="accent1">
                    <a:lumMod val="75000"/>
                  </a:schemeClr>
                </a:solidFill>
                <a:latin typeface="Cambria" panose="02040503050406030204" pitchFamily="18" charset="0"/>
                <a:ea typeface="Cambria" panose="02040503050406030204" pitchFamily="18" charset="0"/>
              </a:rPr>
              <a:t>Gantt Chart</a:t>
            </a:r>
          </a:p>
          <a:p>
            <a:endParaRPr lang="en-US" dirty="0"/>
          </a:p>
        </p:txBody>
      </p:sp>
      <p:sp>
        <p:nvSpPr>
          <p:cNvPr id="2" name="Rectangle 1">
            <a:extLst>
              <a:ext uri="{FF2B5EF4-FFF2-40B4-BE49-F238E27FC236}">
                <a16:creationId xmlns:a16="http://schemas.microsoft.com/office/drawing/2014/main" id="{A8A8E8E4-7BB4-B36D-4185-976738922C33}"/>
              </a:ext>
            </a:extLst>
          </p:cNvPr>
          <p:cNvSpPr/>
          <p:nvPr/>
        </p:nvSpPr>
        <p:spPr>
          <a:xfrm>
            <a:off x="3661806" y="6400800"/>
            <a:ext cx="514445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1239560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114800" y="114300"/>
            <a:ext cx="4191000" cy="792162"/>
          </a:xfrm>
        </p:spPr>
        <p:txBody>
          <a:bodyPr>
            <a:normAutofit/>
          </a:bodyPr>
          <a:lstStyle/>
          <a:p>
            <a:r>
              <a:rPr lang="en-US" sz="3600" b="1" dirty="0">
                <a:effectLst>
                  <a:outerShdw blurRad="38100" dist="38100" dir="2700000" algn="tl">
                    <a:srgbClr val="000000">
                      <a:alpha val="43137"/>
                    </a:srgbClr>
                  </a:outerShdw>
                </a:effectLst>
              </a:rPr>
              <a:t>System Architecture</a:t>
            </a:r>
          </a:p>
        </p:txBody>
      </p:sp>
      <p:sp>
        <p:nvSpPr>
          <p:cNvPr id="8" name="Rectangle 7">
            <a:extLst>
              <a:ext uri="{FF2B5EF4-FFF2-40B4-BE49-F238E27FC236}">
                <a16:creationId xmlns:a16="http://schemas.microsoft.com/office/drawing/2014/main" id="{9D604767-7DD8-49B7-BC3A-8B290D875FE9}"/>
              </a:ext>
            </a:extLst>
          </p:cNvPr>
          <p:cNvSpPr/>
          <p:nvPr/>
        </p:nvSpPr>
        <p:spPr>
          <a:xfrm>
            <a:off x="762000" y="1096962"/>
            <a:ext cx="10896600" cy="49228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631FF9D-352F-0B23-B1C4-11ABE11DDC54}"/>
              </a:ext>
            </a:extLst>
          </p:cNvPr>
          <p:cNvSpPr/>
          <p:nvPr/>
        </p:nvSpPr>
        <p:spPr>
          <a:xfrm>
            <a:off x="3657600" y="6400800"/>
            <a:ext cx="52033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9" name="Content Placeholder 8" descr="A diagram of a computer&#10;&#10;Description automatically generated">
            <a:extLst>
              <a:ext uri="{FF2B5EF4-FFF2-40B4-BE49-F238E27FC236}">
                <a16:creationId xmlns:a16="http://schemas.microsoft.com/office/drawing/2014/main" id="{9E7B9AD9-CA9E-E783-F28C-3A32BD26D1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1759" y="1194395"/>
            <a:ext cx="10806841" cy="4592043"/>
          </a:xfrm>
        </p:spPr>
      </p:pic>
    </p:spTree>
    <p:extLst>
      <p:ext uri="{BB962C8B-B14F-4D97-AF65-F5344CB8AC3E}">
        <p14:creationId xmlns:p14="http://schemas.microsoft.com/office/powerpoint/2010/main" val="1117396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1371410" y="1265222"/>
            <a:ext cx="9449178" cy="5192486"/>
          </a:xfrm>
        </p:spPr>
        <p:txBody>
          <a:bodyPr>
            <a:noAutofit/>
          </a:bodyPr>
          <a:lstStyle/>
          <a:p>
            <a:pPr marL="0" indent="0">
              <a:buNone/>
            </a:pPr>
            <a:r>
              <a:rPr lang="en-US" sz="2000" dirty="0">
                <a:solidFill>
                  <a:schemeClr val="accent1"/>
                </a:solidFill>
              </a:rPr>
              <a:t>Technologies </a:t>
            </a:r>
          </a:p>
          <a:p>
            <a:pPr marL="0" indent="0">
              <a:buNone/>
            </a:pPr>
            <a:r>
              <a:rPr lang="en-US" sz="2000" dirty="0"/>
              <a:t>      Development - Python </a:t>
            </a:r>
          </a:p>
          <a:p>
            <a:pPr marL="0" indent="0">
              <a:buNone/>
            </a:pPr>
            <a:r>
              <a:rPr lang="en-US" sz="2000" dirty="0"/>
              <a:t>      Building model – </a:t>
            </a:r>
            <a:r>
              <a:rPr lang="en-US" sz="2000" dirty="0" err="1"/>
              <a:t>Conda</a:t>
            </a:r>
            <a:r>
              <a:rPr lang="en-US" sz="2000" dirty="0"/>
              <a:t> Notebook,  Google </a:t>
            </a:r>
            <a:r>
              <a:rPr lang="en-US" sz="2000" dirty="0" err="1"/>
              <a:t>Colab</a:t>
            </a:r>
            <a:r>
              <a:rPr lang="en-US" sz="2000" dirty="0"/>
              <a:t> </a:t>
            </a:r>
          </a:p>
          <a:p>
            <a:pPr marL="0" indent="0">
              <a:buNone/>
            </a:pPr>
            <a:r>
              <a:rPr lang="en-US" sz="2000" dirty="0">
                <a:solidFill>
                  <a:schemeClr val="accent1"/>
                </a:solidFill>
              </a:rPr>
              <a:t>Technology stack:</a:t>
            </a:r>
          </a:p>
          <a:p>
            <a:pPr marL="0" indent="0">
              <a:buNone/>
            </a:pPr>
            <a:r>
              <a:rPr lang="en-US" sz="2000" dirty="0"/>
              <a:t>      Version controlling – GitHub</a:t>
            </a:r>
          </a:p>
          <a:p>
            <a:pPr marL="0" indent="0">
              <a:buNone/>
            </a:pPr>
            <a:r>
              <a:rPr lang="en-US" sz="2000" dirty="0">
                <a:solidFill>
                  <a:schemeClr val="accent1"/>
                </a:solidFill>
              </a:rPr>
              <a:t>Algorithm</a:t>
            </a:r>
          </a:p>
          <a:p>
            <a:pPr marL="0" indent="0">
              <a:buNone/>
            </a:pPr>
            <a:r>
              <a:rPr lang="en-US" sz="2000" dirty="0"/>
              <a:t>     CNN</a:t>
            </a:r>
          </a:p>
          <a:p>
            <a:pPr marL="0" indent="0">
              <a:buNone/>
            </a:pPr>
            <a:r>
              <a:rPr lang="en-US" sz="2000" dirty="0"/>
              <a:t>     Feed forward algorithm</a:t>
            </a:r>
          </a:p>
          <a:p>
            <a:pPr marL="0" indent="0">
              <a:buNone/>
            </a:pPr>
            <a:r>
              <a:rPr lang="en-US" sz="2000" dirty="0">
                <a:solidFill>
                  <a:srgbClr val="00539C"/>
                </a:solidFill>
              </a:rPr>
              <a:t>Libraries </a:t>
            </a:r>
            <a:r>
              <a:rPr lang="en-US" sz="2000" dirty="0">
                <a:solidFill>
                  <a:schemeClr val="accent6">
                    <a:lumMod val="75000"/>
                  </a:schemeClr>
                </a:solidFill>
              </a:rPr>
              <a:t> </a:t>
            </a:r>
          </a:p>
          <a:p>
            <a:pPr marL="0" indent="0">
              <a:buNone/>
            </a:pPr>
            <a:r>
              <a:rPr lang="en-US" sz="2000" dirty="0">
                <a:ea typeface="+mn-lt"/>
                <a:cs typeface="+mn-lt"/>
              </a:rPr>
              <a:t>     </a:t>
            </a:r>
            <a:r>
              <a:rPr lang="en-US" sz="2000" dirty="0" err="1">
                <a:ea typeface="+mn-lt"/>
                <a:cs typeface="+mn-lt"/>
              </a:rPr>
              <a:t>Scikit</a:t>
            </a:r>
            <a:r>
              <a:rPr lang="en-US" sz="2000" dirty="0">
                <a:ea typeface="+mn-lt"/>
                <a:cs typeface="+mn-lt"/>
              </a:rPr>
              <a:t>-learn ,TensorFlow </a:t>
            </a:r>
          </a:p>
          <a:p>
            <a:pPr marL="0" indent="0">
              <a:buNone/>
            </a:pPr>
            <a:r>
              <a:rPr lang="en-US" sz="2000" dirty="0">
                <a:ea typeface="+mn-lt"/>
                <a:cs typeface="+mn-lt"/>
              </a:rPr>
              <a:t>     ART (Adversarial robustness toolbox)</a:t>
            </a:r>
            <a:endParaRPr lang="en-US" sz="2000" dirty="0"/>
          </a:p>
          <a:p>
            <a:pPr marL="0" indent="0">
              <a:buNone/>
            </a:pPr>
            <a:r>
              <a:rPr lang="en-US" sz="2000" dirty="0">
                <a:ea typeface="+mn-lt"/>
                <a:cs typeface="+mn-lt"/>
              </a:rPr>
              <a:t>     Matplotlib, </a:t>
            </a:r>
            <a:r>
              <a:rPr lang="en-US" sz="2000" dirty="0" err="1">
                <a:ea typeface="+mn-lt"/>
                <a:cs typeface="+mn-lt"/>
              </a:rPr>
              <a:t>Numpy</a:t>
            </a:r>
            <a:r>
              <a:rPr lang="en-US" sz="2000" dirty="0">
                <a:ea typeface="+mn-lt"/>
                <a:cs typeface="+mn-lt"/>
              </a:rPr>
              <a:t>, </a:t>
            </a:r>
            <a:r>
              <a:rPr lang="en-US" sz="2000" dirty="0" err="1">
                <a:ea typeface="+mn-lt"/>
                <a:cs typeface="+mn-lt"/>
              </a:rPr>
              <a:t>Pandas,Keras</a:t>
            </a:r>
            <a:endParaRPr lang="en-US" sz="2000" dirty="0"/>
          </a:p>
          <a:p>
            <a:pPr marL="0" indent="0">
              <a:buNone/>
            </a:pPr>
            <a:r>
              <a:rPr lang="en-US" sz="2000" dirty="0">
                <a:ea typeface="+mn-lt"/>
                <a:cs typeface="+mn-lt"/>
              </a:rPr>
              <a:t>     Stream Lit</a:t>
            </a:r>
            <a:endParaRPr lang="en-US" sz="2000" dirty="0"/>
          </a:p>
        </p:txBody>
      </p:sp>
      <p:pic>
        <p:nvPicPr>
          <p:cNvPr id="2" name="Picture 1">
            <a:extLst>
              <a:ext uri="{FF2B5EF4-FFF2-40B4-BE49-F238E27FC236}">
                <a16:creationId xmlns:a16="http://schemas.microsoft.com/office/drawing/2014/main" id="{75A8E297-1790-47D2-A33E-525202E59856}"/>
              </a:ext>
            </a:extLst>
          </p:cNvPr>
          <p:cNvPicPr>
            <a:picLocks noChangeAspect="1"/>
          </p:cNvPicPr>
          <p:nvPr/>
        </p:nvPicPr>
        <p:blipFill>
          <a:blip r:embed="rId2"/>
          <a:stretch>
            <a:fillRect/>
          </a:stretch>
        </p:blipFill>
        <p:spPr>
          <a:xfrm>
            <a:off x="5973677" y="2671940"/>
            <a:ext cx="2448267" cy="600159"/>
          </a:xfrm>
          <a:prstGeom prst="rect">
            <a:avLst/>
          </a:prstGeom>
        </p:spPr>
      </p:pic>
      <p:pic>
        <p:nvPicPr>
          <p:cNvPr id="3" name="Picture 2">
            <a:extLst>
              <a:ext uri="{FF2B5EF4-FFF2-40B4-BE49-F238E27FC236}">
                <a16:creationId xmlns:a16="http://schemas.microsoft.com/office/drawing/2014/main" id="{B52BB0E8-EA2F-4FBD-825A-40C890ADF272}"/>
              </a:ext>
            </a:extLst>
          </p:cNvPr>
          <p:cNvPicPr>
            <a:picLocks noChangeAspect="1"/>
          </p:cNvPicPr>
          <p:nvPr/>
        </p:nvPicPr>
        <p:blipFill rotWithShape="1">
          <a:blip r:embed="rId3"/>
          <a:srcRect t="4292"/>
          <a:stretch/>
        </p:blipFill>
        <p:spPr>
          <a:xfrm>
            <a:off x="8043231" y="4985338"/>
            <a:ext cx="3548197" cy="1038050"/>
          </a:xfrm>
          <a:prstGeom prst="rect">
            <a:avLst/>
          </a:prstGeom>
        </p:spPr>
      </p:pic>
      <p:pic>
        <p:nvPicPr>
          <p:cNvPr id="7" name="Picture 6">
            <a:extLst>
              <a:ext uri="{FF2B5EF4-FFF2-40B4-BE49-F238E27FC236}">
                <a16:creationId xmlns:a16="http://schemas.microsoft.com/office/drawing/2014/main" id="{E47AE27B-90A4-4CAD-98A7-51FFA93CCFBC}"/>
              </a:ext>
            </a:extLst>
          </p:cNvPr>
          <p:cNvPicPr>
            <a:picLocks noChangeAspect="1"/>
          </p:cNvPicPr>
          <p:nvPr/>
        </p:nvPicPr>
        <p:blipFill rotWithShape="1">
          <a:blip r:embed="rId4"/>
          <a:srcRect l="4454" t="2120"/>
          <a:stretch/>
        </p:blipFill>
        <p:spPr>
          <a:xfrm>
            <a:off x="6001074" y="3861465"/>
            <a:ext cx="1355025" cy="1402966"/>
          </a:xfrm>
          <a:prstGeom prst="rect">
            <a:avLst/>
          </a:prstGeom>
        </p:spPr>
      </p:pic>
      <p:pic>
        <p:nvPicPr>
          <p:cNvPr id="8" name="Picture 7">
            <a:extLst>
              <a:ext uri="{FF2B5EF4-FFF2-40B4-BE49-F238E27FC236}">
                <a16:creationId xmlns:a16="http://schemas.microsoft.com/office/drawing/2014/main" id="{0DFB2BDA-885B-4845-A9F6-435128F80E31}"/>
              </a:ext>
            </a:extLst>
          </p:cNvPr>
          <p:cNvPicPr>
            <a:picLocks noChangeAspect="1"/>
          </p:cNvPicPr>
          <p:nvPr/>
        </p:nvPicPr>
        <p:blipFill>
          <a:blip r:embed="rId5"/>
          <a:stretch>
            <a:fillRect/>
          </a:stretch>
        </p:blipFill>
        <p:spPr>
          <a:xfrm>
            <a:off x="9394001" y="2538543"/>
            <a:ext cx="1865468" cy="843662"/>
          </a:xfrm>
          <a:prstGeom prst="rect">
            <a:avLst/>
          </a:prstGeom>
        </p:spPr>
      </p:pic>
      <p:sp>
        <p:nvSpPr>
          <p:cNvPr id="4" name="Rectangle 3">
            <a:extLst>
              <a:ext uri="{FF2B5EF4-FFF2-40B4-BE49-F238E27FC236}">
                <a16:creationId xmlns:a16="http://schemas.microsoft.com/office/drawing/2014/main" id="{4A856552-1671-EEF0-E5F6-F766E92E0739}"/>
              </a:ext>
            </a:extLst>
          </p:cNvPr>
          <p:cNvSpPr/>
          <p:nvPr/>
        </p:nvSpPr>
        <p:spPr>
          <a:xfrm>
            <a:off x="3597728" y="6457708"/>
            <a:ext cx="5280773"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12" name="Picture 11" descr="A logo with orange circles&#10;&#10;Description automatically generated with medium confidence">
            <a:extLst>
              <a:ext uri="{FF2B5EF4-FFF2-40B4-BE49-F238E27FC236}">
                <a16:creationId xmlns:a16="http://schemas.microsoft.com/office/drawing/2014/main" id="{368E5173-326E-6891-DCDA-453B7E9F46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10325" y="3387380"/>
            <a:ext cx="2278525" cy="1403607"/>
          </a:xfrm>
          <a:prstGeom prst="rect">
            <a:avLst/>
          </a:prstGeom>
        </p:spPr>
      </p:pic>
      <p:pic>
        <p:nvPicPr>
          <p:cNvPr id="6146" name="Picture 2" descr="Utilizing Anaconda Environments in JupyterHub | Announce | University of  Nebraska-Lincoln">
            <a:extLst>
              <a:ext uri="{FF2B5EF4-FFF2-40B4-BE49-F238E27FC236}">
                <a16:creationId xmlns:a16="http://schemas.microsoft.com/office/drawing/2014/main" id="{5B90F355-4349-44A5-B776-96D94EF6EA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6200" y="1241537"/>
            <a:ext cx="1485900" cy="1191282"/>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4">
            <a:extLst>
              <a:ext uri="{FF2B5EF4-FFF2-40B4-BE49-F238E27FC236}">
                <a16:creationId xmlns:a16="http://schemas.microsoft.com/office/drawing/2014/main" id="{C797D255-69CA-9383-5310-C4E7A6014D93}"/>
              </a:ext>
            </a:extLst>
          </p:cNvPr>
          <p:cNvSpPr txBox="1">
            <a:spLocks/>
          </p:cNvSpPr>
          <p:nvPr/>
        </p:nvSpPr>
        <p:spPr>
          <a:xfrm>
            <a:off x="396114" y="232481"/>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Technologies to be used</a:t>
            </a:r>
          </a:p>
        </p:txBody>
      </p:sp>
    </p:spTree>
    <p:extLst>
      <p:ext uri="{BB962C8B-B14F-4D97-AF65-F5344CB8AC3E}">
        <p14:creationId xmlns:p14="http://schemas.microsoft.com/office/powerpoint/2010/main" val="37212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374571" y="487362"/>
            <a:ext cx="5442857" cy="609600"/>
          </a:xfrm>
        </p:spPr>
        <p:txBody>
          <a:bodyPr>
            <a:noAutofit/>
          </a:bodyPr>
          <a:lstStyle/>
          <a:p>
            <a:r>
              <a:rPr lang="en-US" sz="3600" b="1" dirty="0">
                <a:effectLst>
                  <a:outerShdw blurRad="38100" dist="38100" dir="2700000" algn="tl">
                    <a:srgbClr val="000000">
                      <a:alpha val="43137"/>
                    </a:srgbClr>
                  </a:outerShdw>
                </a:effectLst>
              </a:rPr>
              <a:t>Functional requirements</a:t>
            </a:r>
          </a:p>
        </p:txBody>
      </p:sp>
      <p:sp>
        <p:nvSpPr>
          <p:cNvPr id="13" name="TextBox 12">
            <a:extLst>
              <a:ext uri="{FF2B5EF4-FFF2-40B4-BE49-F238E27FC236}">
                <a16:creationId xmlns:a16="http://schemas.microsoft.com/office/drawing/2014/main" id="{9F12B1A3-1D1C-4551-9750-A803B452F25A}"/>
              </a:ext>
            </a:extLst>
          </p:cNvPr>
          <p:cNvSpPr txBox="1"/>
          <p:nvPr/>
        </p:nvSpPr>
        <p:spPr>
          <a:xfrm>
            <a:off x="914400" y="1219201"/>
            <a:ext cx="9906000" cy="1569660"/>
          </a:xfrm>
          <a:prstGeom prst="rect">
            <a:avLst/>
          </a:prstGeom>
          <a:noFill/>
        </p:spPr>
        <p:txBody>
          <a:bodyPr wrap="square" rtlCol="0">
            <a:spAutoFit/>
          </a:bodyPr>
          <a:lstStyle/>
          <a:p>
            <a:pPr marL="457200" indent="-457200">
              <a:buFont typeface="Arial" panose="020B0604020202020204" pitchFamily="34" charset="0"/>
              <a:buChar char="•"/>
            </a:pPr>
            <a:r>
              <a:rPr lang="en-US" sz="2400" dirty="0"/>
              <a:t>Determine loss of accuracies correctly after the attack is applied</a:t>
            </a:r>
          </a:p>
          <a:p>
            <a:endParaRPr lang="en-US" sz="2400" dirty="0"/>
          </a:p>
          <a:p>
            <a:pPr marL="457200" indent="-457200">
              <a:buFont typeface="Arial" panose="020B0604020202020204" pitchFamily="34" charset="0"/>
              <a:buChar char="•"/>
            </a:pPr>
            <a:r>
              <a:rPr lang="en-US" sz="2400" dirty="0"/>
              <a:t>Find strategies to strengthen the model's defense against the applied attack.</a:t>
            </a:r>
          </a:p>
        </p:txBody>
      </p:sp>
      <p:sp>
        <p:nvSpPr>
          <p:cNvPr id="2" name="Rectangle 1">
            <a:extLst>
              <a:ext uri="{FF2B5EF4-FFF2-40B4-BE49-F238E27FC236}">
                <a16:creationId xmlns:a16="http://schemas.microsoft.com/office/drawing/2014/main" id="{729EBB90-FD2E-BBA9-13E7-9C0A179B8DBB}"/>
              </a:ext>
            </a:extLst>
          </p:cNvPr>
          <p:cNvSpPr/>
          <p:nvPr/>
        </p:nvSpPr>
        <p:spPr>
          <a:xfrm>
            <a:off x="3624880" y="6402703"/>
            <a:ext cx="5168900"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
        <p:nvSpPr>
          <p:cNvPr id="3" name="Title 4">
            <a:extLst>
              <a:ext uri="{FF2B5EF4-FFF2-40B4-BE49-F238E27FC236}">
                <a16:creationId xmlns:a16="http://schemas.microsoft.com/office/drawing/2014/main" id="{F0C54DE2-954B-5D21-C3F8-FC6EC10D2D95}"/>
              </a:ext>
            </a:extLst>
          </p:cNvPr>
          <p:cNvSpPr txBox="1">
            <a:spLocks/>
          </p:cNvSpPr>
          <p:nvPr/>
        </p:nvSpPr>
        <p:spPr>
          <a:xfrm>
            <a:off x="3374571" y="2438400"/>
            <a:ext cx="6065743"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Non Functional requirements</a:t>
            </a:r>
          </a:p>
        </p:txBody>
      </p:sp>
      <p:sp>
        <p:nvSpPr>
          <p:cNvPr id="4" name="TextBox 3">
            <a:extLst>
              <a:ext uri="{FF2B5EF4-FFF2-40B4-BE49-F238E27FC236}">
                <a16:creationId xmlns:a16="http://schemas.microsoft.com/office/drawing/2014/main" id="{E18C6335-7343-08AF-B7C0-46B4AD51E855}"/>
              </a:ext>
            </a:extLst>
          </p:cNvPr>
          <p:cNvSpPr txBox="1"/>
          <p:nvPr/>
        </p:nvSpPr>
        <p:spPr>
          <a:xfrm>
            <a:off x="914400" y="3438832"/>
            <a:ext cx="3363686"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t>Accuracy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Robustness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Security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Efficiency</a:t>
            </a:r>
          </a:p>
        </p:txBody>
      </p:sp>
      <p:pic>
        <p:nvPicPr>
          <p:cNvPr id="6" name="Picture 5" descr="Three arrows on bullseye">
            <a:extLst>
              <a:ext uri="{FF2B5EF4-FFF2-40B4-BE49-F238E27FC236}">
                <a16:creationId xmlns:a16="http://schemas.microsoft.com/office/drawing/2014/main" id="{C1F37848-950E-FB62-112E-A687B63665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7428" y="4175129"/>
            <a:ext cx="2852058" cy="1864700"/>
          </a:xfrm>
          <a:prstGeom prst="rect">
            <a:avLst/>
          </a:prstGeom>
        </p:spPr>
      </p:pic>
    </p:spTree>
    <p:extLst>
      <p:ext uri="{BB962C8B-B14F-4D97-AF65-F5344CB8AC3E}">
        <p14:creationId xmlns:p14="http://schemas.microsoft.com/office/powerpoint/2010/main" val="150660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sz="3600" b="1" dirty="0"/>
              <a:t>Work Breakdown Structure</a:t>
            </a:r>
          </a:p>
        </p:txBody>
      </p:sp>
      <p:sp>
        <p:nvSpPr>
          <p:cNvPr id="2" name="Rectangle 1">
            <a:extLst>
              <a:ext uri="{FF2B5EF4-FFF2-40B4-BE49-F238E27FC236}">
                <a16:creationId xmlns:a16="http://schemas.microsoft.com/office/drawing/2014/main" id="{730F8D51-A942-CF34-460C-D024FDAD13B4}"/>
              </a:ext>
            </a:extLst>
          </p:cNvPr>
          <p:cNvSpPr/>
          <p:nvPr/>
        </p:nvSpPr>
        <p:spPr>
          <a:xfrm>
            <a:off x="3597728" y="6492875"/>
            <a:ext cx="55462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R24 -102</a:t>
            </a:r>
            <a:endParaRPr lang="en-US" sz="1800" b="0" dirty="0">
              <a:solidFill>
                <a:schemeClr val="tx1"/>
              </a:solidFill>
            </a:endParaRPr>
          </a:p>
        </p:txBody>
      </p:sp>
      <p:pic>
        <p:nvPicPr>
          <p:cNvPr id="4" name="Content Placeholder 2" descr="A diagram of a covid-19&#10;&#10;Description automatically generated">
            <a:extLst>
              <a:ext uri="{FF2B5EF4-FFF2-40B4-BE49-F238E27FC236}">
                <a16:creationId xmlns:a16="http://schemas.microsoft.com/office/drawing/2014/main" id="{2E20ECBE-C8CB-36A9-00D9-4CAA1BD04A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990600"/>
            <a:ext cx="8659906" cy="5257800"/>
          </a:xfrm>
        </p:spPr>
      </p:pic>
    </p:spTree>
    <p:extLst>
      <p:ext uri="{BB962C8B-B14F-4D97-AF65-F5344CB8AC3E}">
        <p14:creationId xmlns:p14="http://schemas.microsoft.com/office/powerpoint/2010/main" val="2267819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419600" y="187772"/>
            <a:ext cx="2772229" cy="792162"/>
          </a:xfrm>
        </p:spPr>
        <p:txBody>
          <a:bodyPr>
            <a:normAutofit/>
          </a:bodyPr>
          <a:lstStyle/>
          <a:p>
            <a:r>
              <a:rPr lang="en-US" sz="3600" dirty="0">
                <a:effectLst>
                  <a:outerShdw blurRad="38100" dist="38100" dir="2700000" algn="tl">
                    <a:srgbClr val="000000">
                      <a:alpha val="43137"/>
                    </a:srgbClr>
                  </a:outerShdw>
                </a:effectLst>
              </a:rPr>
              <a:t>Gantt Chart</a:t>
            </a:r>
          </a:p>
        </p:txBody>
      </p:sp>
      <p:sp>
        <p:nvSpPr>
          <p:cNvPr id="2" name="Rectangle 1">
            <a:extLst>
              <a:ext uri="{FF2B5EF4-FFF2-40B4-BE49-F238E27FC236}">
                <a16:creationId xmlns:a16="http://schemas.microsoft.com/office/drawing/2014/main" id="{CFC5E436-8BE9-A72D-5605-E5DFF83C7C85}"/>
              </a:ext>
            </a:extLst>
          </p:cNvPr>
          <p:cNvSpPr/>
          <p:nvPr/>
        </p:nvSpPr>
        <p:spPr>
          <a:xfrm>
            <a:off x="3597727" y="6452869"/>
            <a:ext cx="5546273"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pic>
        <p:nvPicPr>
          <p:cNvPr id="3" name="Content Placeholder 3">
            <a:extLst>
              <a:ext uri="{FF2B5EF4-FFF2-40B4-BE49-F238E27FC236}">
                <a16:creationId xmlns:a16="http://schemas.microsoft.com/office/drawing/2014/main" id="{207FCE6F-B81C-E99B-CD13-901B5F6AA9BC}"/>
              </a:ext>
            </a:extLst>
          </p:cNvPr>
          <p:cNvPicPr>
            <a:picLocks noGrp="1" noChangeAspect="1"/>
          </p:cNvPicPr>
          <p:nvPr>
            <p:ph idx="1"/>
          </p:nvPr>
        </p:nvPicPr>
        <p:blipFill>
          <a:blip r:embed="rId2"/>
          <a:stretch>
            <a:fillRect/>
          </a:stretch>
        </p:blipFill>
        <p:spPr>
          <a:xfrm>
            <a:off x="838199" y="1143000"/>
            <a:ext cx="10515600" cy="5029636"/>
          </a:xfrm>
        </p:spPr>
      </p:pic>
    </p:spTree>
    <p:extLst>
      <p:ext uri="{BB962C8B-B14F-4D97-AF65-F5344CB8AC3E}">
        <p14:creationId xmlns:p14="http://schemas.microsoft.com/office/powerpoint/2010/main" val="4196956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EB8CF-6B43-DC31-3C19-1F2DDF5FA17F}"/>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10D688F1-8B1E-52C4-D12F-1E8475CB28BA}"/>
              </a:ext>
            </a:extLst>
          </p:cNvPr>
          <p:cNvSpPr txBox="1">
            <a:spLocks/>
          </p:cNvSpPr>
          <p:nvPr/>
        </p:nvSpPr>
        <p:spPr>
          <a:xfrm>
            <a:off x="0" y="350838"/>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graphicFrame>
        <p:nvGraphicFramePr>
          <p:cNvPr id="2" name="Content Placeholder 4">
            <a:extLst>
              <a:ext uri="{FF2B5EF4-FFF2-40B4-BE49-F238E27FC236}">
                <a16:creationId xmlns:a16="http://schemas.microsoft.com/office/drawing/2014/main" id="{5ACA8799-EA85-2843-EA08-03A34E45EB8D}"/>
              </a:ext>
            </a:extLst>
          </p:cNvPr>
          <p:cNvGraphicFramePr>
            <a:graphicFrameLocks noGrp="1"/>
          </p:cNvGraphicFramePr>
          <p:nvPr>
            <p:ph idx="1"/>
            <p:extLst>
              <p:ext uri="{D42A27DB-BD31-4B8C-83A1-F6EECF244321}">
                <p14:modId xmlns:p14="http://schemas.microsoft.com/office/powerpoint/2010/main" val="555496815"/>
              </p:ext>
            </p:extLst>
          </p:nvPr>
        </p:nvGraphicFramePr>
        <p:xfrm>
          <a:off x="914400" y="1537640"/>
          <a:ext cx="10363200" cy="4520589"/>
        </p:xfrm>
        <a:graphic>
          <a:graphicData uri="http://schemas.openxmlformats.org/drawingml/2006/table">
            <a:tbl>
              <a:tblPr firstRow="1" firstCol="1" bandRow="1">
                <a:tableStyleId>{5C22544A-7EE6-4342-B048-85BDC9FD1C3A}</a:tableStyleId>
              </a:tblPr>
              <a:tblGrid>
                <a:gridCol w="5181600">
                  <a:extLst>
                    <a:ext uri="{9D8B030D-6E8A-4147-A177-3AD203B41FA5}">
                      <a16:colId xmlns:a16="http://schemas.microsoft.com/office/drawing/2014/main" val="3495981589"/>
                    </a:ext>
                  </a:extLst>
                </a:gridCol>
                <a:gridCol w="5181600">
                  <a:extLst>
                    <a:ext uri="{9D8B030D-6E8A-4147-A177-3AD203B41FA5}">
                      <a16:colId xmlns:a16="http://schemas.microsoft.com/office/drawing/2014/main" val="191998206"/>
                    </a:ext>
                  </a:extLst>
                </a:gridCol>
              </a:tblGrid>
              <a:tr h="609600">
                <a:tc>
                  <a:txBody>
                    <a:bodyPr/>
                    <a:lstStyle/>
                    <a:p>
                      <a:r>
                        <a:rPr lang="en-US" sz="2000" dirty="0"/>
                        <a:t>Task</a:t>
                      </a:r>
                    </a:p>
                  </a:txBody>
                  <a:tcPr/>
                </a:tc>
                <a:tc>
                  <a:txBody>
                    <a:bodyPr/>
                    <a:lstStyle/>
                    <a:p>
                      <a:r>
                        <a:rPr lang="en-US" sz="2000" dirty="0"/>
                        <a:t>Details</a:t>
                      </a:r>
                    </a:p>
                  </a:txBody>
                  <a:tcPr/>
                </a:tc>
                <a:extLst>
                  <a:ext uri="{0D108BD9-81ED-4DB2-BD59-A6C34878D82A}">
                    <a16:rowId xmlns:a16="http://schemas.microsoft.com/office/drawing/2014/main" val="2447857203"/>
                  </a:ext>
                </a:extLst>
              </a:tr>
              <a:tr h="389613">
                <a:tc>
                  <a:txBody>
                    <a:bodyPr/>
                    <a:lstStyle/>
                    <a:p>
                      <a:r>
                        <a:rPr lang="en-US" dirty="0"/>
                        <a:t>Dataset</a:t>
                      </a:r>
                    </a:p>
                  </a:txBody>
                  <a:tcPr/>
                </a:tc>
                <a:tc>
                  <a:txBody>
                    <a:bodyPr/>
                    <a:lstStyle/>
                    <a:p>
                      <a:r>
                        <a:rPr lang="en-US" sz="1400" dirty="0"/>
                        <a:t>Dataset from </a:t>
                      </a:r>
                      <a:r>
                        <a:rPr lang="en-US" sz="1400" dirty="0" err="1"/>
                        <a:t>kaggle</a:t>
                      </a:r>
                      <a:r>
                        <a:rPr lang="en-US" sz="1400" dirty="0"/>
                        <a:t>(CVD Cleaned )</a:t>
                      </a:r>
                    </a:p>
                  </a:txBody>
                  <a:tcPr/>
                </a:tc>
                <a:extLst>
                  <a:ext uri="{0D108BD9-81ED-4DB2-BD59-A6C34878D82A}">
                    <a16:rowId xmlns:a16="http://schemas.microsoft.com/office/drawing/2014/main" val="1987263376"/>
                  </a:ext>
                </a:extLst>
              </a:tr>
              <a:tr h="389613">
                <a:tc>
                  <a:txBody>
                    <a:bodyPr/>
                    <a:lstStyle/>
                    <a:p>
                      <a:r>
                        <a:rPr lang="en-US" dirty="0"/>
                        <a:t>Algorithm</a:t>
                      </a:r>
                    </a:p>
                  </a:txBody>
                  <a:tcPr/>
                </a:tc>
                <a:tc>
                  <a:txBody>
                    <a:bodyPr/>
                    <a:lstStyle/>
                    <a:p>
                      <a:r>
                        <a:rPr lang="en-US" sz="1400" dirty="0"/>
                        <a:t>CNN</a:t>
                      </a:r>
                    </a:p>
                  </a:txBody>
                  <a:tcPr/>
                </a:tc>
                <a:extLst>
                  <a:ext uri="{0D108BD9-81ED-4DB2-BD59-A6C34878D82A}">
                    <a16:rowId xmlns:a16="http://schemas.microsoft.com/office/drawing/2014/main" val="2715961166"/>
                  </a:ext>
                </a:extLst>
              </a:tr>
              <a:tr h="1897987">
                <a:tc>
                  <a:txBody>
                    <a:bodyPr/>
                    <a:lstStyle/>
                    <a:p>
                      <a:r>
                        <a:rPr lang="en-US" dirty="0"/>
                        <a:t>Literature reviews</a:t>
                      </a:r>
                    </a:p>
                  </a:txBody>
                  <a:tcPr/>
                </a:tc>
                <a:tc>
                  <a:txBody>
                    <a:bodyPr/>
                    <a:lstStyle/>
                    <a:p>
                      <a:pPr marL="285750" indent="-285750">
                        <a:buFont typeface="Arial" panose="020B0604020202020204" pitchFamily="34" charset="0"/>
                        <a:buChar char="•"/>
                      </a:pPr>
                      <a:r>
                        <a:rPr lang="en-US" sz="1400" dirty="0"/>
                        <a:t>Project Gradient Descent Adversarial Attack against Multisource Remote Sensing Image Scene Classification.</a:t>
                      </a:r>
                    </a:p>
                    <a:p>
                      <a:pPr marL="285750" indent="-285750">
                        <a:buFont typeface="Arial" panose="020B0604020202020204" pitchFamily="34" charset="0"/>
                        <a:buChar char="•"/>
                      </a:pPr>
                      <a:r>
                        <a:rPr lang="en-US" sz="1400" dirty="0"/>
                        <a:t>Projected Gradient Descent Adversarial Attack and Its Defense on a Fault Diagnosis System.</a:t>
                      </a:r>
                    </a:p>
                    <a:p>
                      <a:pPr marL="285750" indent="-285750">
                        <a:buFont typeface="Arial" panose="020B0604020202020204" pitchFamily="34" charset="0"/>
                        <a:buChar char="•"/>
                      </a:pPr>
                      <a:r>
                        <a:rPr lang="en-US" sz="1400" dirty="0"/>
                        <a:t>Analyzing and Improving the Robustness of Tabular Classifiers using Counterfactual Explanations.</a:t>
                      </a:r>
                    </a:p>
                    <a:p>
                      <a:pPr marL="285750" indent="-285750">
                        <a:buFont typeface="Arial" panose="020B0604020202020204" pitchFamily="34" charset="0"/>
                        <a:buChar char="•"/>
                      </a:pPr>
                      <a:r>
                        <a:rPr lang="en-US" sz="1400" dirty="0"/>
                        <a:t>An Alternative Surrogate Loss for PGD-based Adversarial Testing.</a:t>
                      </a:r>
                    </a:p>
                  </a:txBody>
                  <a:tcPr/>
                </a:tc>
                <a:extLst>
                  <a:ext uri="{0D108BD9-81ED-4DB2-BD59-A6C34878D82A}">
                    <a16:rowId xmlns:a16="http://schemas.microsoft.com/office/drawing/2014/main" val="1721671203"/>
                  </a:ext>
                </a:extLst>
              </a:tr>
              <a:tr h="616888">
                <a:tc>
                  <a:txBody>
                    <a:bodyPr/>
                    <a:lstStyle/>
                    <a:p>
                      <a:r>
                        <a:rPr lang="en-US" dirty="0"/>
                        <a:t>External support</a:t>
                      </a:r>
                    </a:p>
                  </a:txBody>
                  <a:tcPr/>
                </a:tc>
                <a:tc>
                  <a:txBody>
                    <a:bodyPr/>
                    <a:lstStyle/>
                    <a:p>
                      <a:r>
                        <a:rPr lang="en-US" sz="1400" dirty="0"/>
                        <a:t>Research Rabbit</a:t>
                      </a:r>
                    </a:p>
                    <a:p>
                      <a:r>
                        <a:rPr lang="en-US" sz="1400" dirty="0"/>
                        <a:t>Kaggle</a:t>
                      </a:r>
                    </a:p>
                  </a:txBody>
                  <a:tcPr/>
                </a:tc>
                <a:extLst>
                  <a:ext uri="{0D108BD9-81ED-4DB2-BD59-A6C34878D82A}">
                    <a16:rowId xmlns:a16="http://schemas.microsoft.com/office/drawing/2014/main" val="1889758758"/>
                  </a:ext>
                </a:extLst>
              </a:tr>
              <a:tr h="616888">
                <a:tc>
                  <a:txBody>
                    <a:bodyPr/>
                    <a:lstStyle/>
                    <a:p>
                      <a:r>
                        <a:rPr lang="en-US" dirty="0"/>
                        <a:t>Tools</a:t>
                      </a:r>
                    </a:p>
                  </a:txBody>
                  <a:tcPr/>
                </a:tc>
                <a:tc>
                  <a:txBody>
                    <a:bodyPr/>
                    <a:lstStyle/>
                    <a:p>
                      <a:r>
                        <a:rPr lang="en-US" sz="1400" dirty="0" err="1"/>
                        <a:t>Jupyter</a:t>
                      </a:r>
                      <a:r>
                        <a:rPr lang="en-US" sz="1400" dirty="0"/>
                        <a:t> Notebook</a:t>
                      </a:r>
                    </a:p>
                    <a:p>
                      <a:r>
                        <a:rPr lang="en-US" sz="1400" dirty="0"/>
                        <a:t>Google </a:t>
                      </a:r>
                      <a:r>
                        <a:rPr lang="en-US" sz="1400" dirty="0" err="1"/>
                        <a:t>Colab</a:t>
                      </a:r>
                      <a:endParaRPr lang="en-US" sz="1400" dirty="0"/>
                    </a:p>
                  </a:txBody>
                  <a:tcPr/>
                </a:tc>
                <a:extLst>
                  <a:ext uri="{0D108BD9-81ED-4DB2-BD59-A6C34878D82A}">
                    <a16:rowId xmlns:a16="http://schemas.microsoft.com/office/drawing/2014/main" val="4136821523"/>
                  </a:ext>
                </a:extLst>
              </a:tr>
            </a:tbl>
          </a:graphicData>
        </a:graphic>
      </p:graphicFrame>
      <p:sp>
        <p:nvSpPr>
          <p:cNvPr id="3" name="Rectangle 2">
            <a:extLst>
              <a:ext uri="{FF2B5EF4-FFF2-40B4-BE49-F238E27FC236}">
                <a16:creationId xmlns:a16="http://schemas.microsoft.com/office/drawing/2014/main" id="{FBF54AC0-4653-D264-1769-B5D05805243D}"/>
              </a:ext>
            </a:extLst>
          </p:cNvPr>
          <p:cNvSpPr/>
          <p:nvPr/>
        </p:nvSpPr>
        <p:spPr>
          <a:xfrm>
            <a:off x="3597727" y="6452869"/>
            <a:ext cx="5546273"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a:t>
            </a:r>
            <a:r>
              <a:rPr lang="en-US" sz="1800" b="0" dirty="0">
                <a:solidFill>
                  <a:schemeClr val="tx1"/>
                </a:solidFill>
              </a:rPr>
              <a:t>2</a:t>
            </a:r>
            <a:r>
              <a:rPr lang="en-US" dirty="0">
                <a:solidFill>
                  <a:schemeClr val="tx1"/>
                </a:solidFill>
              </a:rPr>
              <a:t>4</a:t>
            </a:r>
            <a:r>
              <a:rPr lang="en-US" sz="1800" b="0" dirty="0">
                <a:solidFill>
                  <a:schemeClr val="tx1"/>
                </a:solidFill>
              </a:rPr>
              <a:t>-102</a:t>
            </a:r>
          </a:p>
        </p:txBody>
      </p:sp>
    </p:spTree>
    <p:extLst>
      <p:ext uri="{BB962C8B-B14F-4D97-AF65-F5344CB8AC3E}">
        <p14:creationId xmlns:p14="http://schemas.microsoft.com/office/powerpoint/2010/main" val="3697594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4758871" y="181520"/>
            <a:ext cx="2467429" cy="792162"/>
          </a:xfrm>
        </p:spPr>
        <p:txBody>
          <a:bodyPr>
            <a:normAutofit/>
          </a:bodyPr>
          <a:lstStyle/>
          <a:p>
            <a:r>
              <a:rPr lang="en-US" sz="3600" dirty="0"/>
              <a:t>References</a:t>
            </a:r>
          </a:p>
        </p:txBody>
      </p:sp>
      <p:sp>
        <p:nvSpPr>
          <p:cNvPr id="2" name="TextBox 1">
            <a:extLst>
              <a:ext uri="{FF2B5EF4-FFF2-40B4-BE49-F238E27FC236}">
                <a16:creationId xmlns:a16="http://schemas.microsoft.com/office/drawing/2014/main" id="{71953841-6FD4-4861-AA56-05C95FE97490}"/>
              </a:ext>
            </a:extLst>
          </p:cNvPr>
          <p:cNvSpPr txBox="1"/>
          <p:nvPr/>
        </p:nvSpPr>
        <p:spPr>
          <a:xfrm>
            <a:off x="979713" y="1336119"/>
            <a:ext cx="10025744" cy="4185761"/>
          </a:xfrm>
          <a:prstGeom prst="rect">
            <a:avLst/>
          </a:prstGeom>
          <a:noFill/>
        </p:spPr>
        <p:txBody>
          <a:bodyPr wrap="square" rtlCol="0">
            <a:spAutoFit/>
          </a:bodyPr>
          <a:lstStyle/>
          <a:p>
            <a:pPr marR="457200" algn="l"/>
            <a:r>
              <a:rPr lang="en-US" sz="1400" dirty="0"/>
              <a:t>[1] </a:t>
            </a:r>
            <a:r>
              <a:rPr lang="en-US" sz="1400" b="0" i="0" dirty="0">
                <a:solidFill>
                  <a:srgbClr val="000000"/>
                </a:solidFill>
                <a:effectLst/>
                <a:latin typeface="Calibri" panose="020F0502020204030204" pitchFamily="34" charset="0"/>
              </a:rPr>
              <a:t>Y. Jiang, G. Yin, Y. Yuan, and Q. Da, “Project Gradient Descent Adversarial Attack against Multisource Remote Sensing Image Scene Classification,” </a:t>
            </a:r>
            <a:r>
              <a:rPr lang="en-US" sz="1400" b="0" i="1" dirty="0">
                <a:solidFill>
                  <a:srgbClr val="000000"/>
                </a:solidFill>
                <a:effectLst/>
                <a:latin typeface="Calibri" panose="020F0502020204030204" pitchFamily="34" charset="0"/>
              </a:rPr>
              <a:t>Security and Communication Networks</a:t>
            </a:r>
            <a:r>
              <a:rPr lang="en-US" sz="1400" b="0" i="0" dirty="0">
                <a:solidFill>
                  <a:srgbClr val="000000"/>
                </a:solidFill>
                <a:effectLst/>
                <a:latin typeface="Calibri" panose="020F0502020204030204" pitchFamily="34" charset="0"/>
              </a:rPr>
              <a:t>, vol. 2021, p. e6663028, Jun. 2021, </a:t>
            </a:r>
            <a:r>
              <a:rPr lang="en-US" sz="1400" b="0" i="0" dirty="0" err="1">
                <a:solidFill>
                  <a:srgbClr val="000000"/>
                </a:solidFill>
                <a:effectLst/>
                <a:latin typeface="Calibri" panose="020F0502020204030204" pitchFamily="34" charset="0"/>
              </a:rPr>
              <a:t>doi</a:t>
            </a:r>
            <a:r>
              <a:rPr lang="en-US" sz="1400" b="0" i="0" dirty="0">
                <a:solidFill>
                  <a:srgbClr val="000000"/>
                </a:solidFill>
                <a:effectLst/>
                <a:latin typeface="Calibri" panose="020F0502020204030204" pitchFamily="34" charset="0"/>
              </a:rPr>
              <a:t>: </a:t>
            </a:r>
            <a:r>
              <a:rPr lang="en-US" sz="1400" b="0" i="0" dirty="0">
                <a:solidFill>
                  <a:srgbClr val="000000"/>
                </a:solidFill>
                <a:effectLst/>
                <a:latin typeface="Calibri" panose="020F0502020204030204" pitchFamily="34" charset="0"/>
                <a:hlinkClick r:id="rId3"/>
              </a:rPr>
              <a:t>https://doi.org/10.1155/2021/6663028</a:t>
            </a:r>
            <a:r>
              <a:rPr lang="en-US" sz="1400" b="0" i="0" dirty="0">
                <a:solidFill>
                  <a:srgbClr val="000000"/>
                </a:solidFill>
                <a:effectLst/>
                <a:latin typeface="Calibri" panose="020F0502020204030204" pitchFamily="34" charset="0"/>
              </a:rPr>
              <a:t>. </a:t>
            </a:r>
            <a:r>
              <a:rPr lang="en-US" sz="1400" b="0" i="0" dirty="0">
                <a:solidFill>
                  <a:srgbClr val="000000"/>
                </a:solidFill>
                <a:effectLst/>
                <a:latin typeface="Calibri" panose="020F0502020204030204" pitchFamily="34" charset="0"/>
                <a:hlinkClick r:id="rId4"/>
              </a:rPr>
              <a:t>https://www.hindawi.com/journals/scn/2021/6663028/</a:t>
            </a:r>
            <a:endParaRPr lang="en-US" sz="1400" b="0" i="0" dirty="0">
              <a:solidFill>
                <a:srgbClr val="000000"/>
              </a:solidFill>
              <a:effectLst/>
              <a:latin typeface="Calibri" panose="020F0502020204030204" pitchFamily="34" charset="0"/>
            </a:endParaRPr>
          </a:p>
          <a:p>
            <a:r>
              <a:rPr lang="en-US" sz="1400" dirty="0"/>
              <a:t> </a:t>
            </a:r>
          </a:p>
          <a:p>
            <a:r>
              <a:rPr lang="en-US" sz="1400" dirty="0"/>
              <a:t>[2] M. S. Ayas, S. Ayas and S. M. </a:t>
            </a:r>
            <a:r>
              <a:rPr lang="en-US" sz="1400" dirty="0" err="1"/>
              <a:t>Djouadi</a:t>
            </a:r>
            <a:r>
              <a:rPr lang="en-US" sz="1400" dirty="0"/>
              <a:t>, "Projected Gradient Descent Adversarial Attack and Its Defense on a Fault Diagnosis System," 2022 45th International Conference on Telecommunications and Signal Processing (TSP), Prague, Czech Republic, 2022, pp. 36-39, </a:t>
            </a:r>
            <a:r>
              <a:rPr lang="en-US" sz="1400" dirty="0" err="1"/>
              <a:t>doi</a:t>
            </a:r>
            <a:r>
              <a:rPr lang="en-US" sz="1400" dirty="0"/>
              <a:t>: 10.1109/TSP55681.2022.9851334. </a:t>
            </a:r>
            <a:r>
              <a:rPr lang="en-US" sz="1400" dirty="0">
                <a:hlinkClick r:id="rId5"/>
              </a:rPr>
              <a:t>https://ieeexplore.ieee.org/document/9851334</a:t>
            </a:r>
            <a:endParaRPr lang="en-US" sz="1400" dirty="0"/>
          </a:p>
          <a:p>
            <a:endParaRPr lang="en-US" sz="1400" dirty="0"/>
          </a:p>
          <a:p>
            <a:r>
              <a:rPr lang="en-US" sz="1400" dirty="0"/>
              <a:t>[3] P. </a:t>
            </a:r>
            <a:r>
              <a:rPr lang="en-US" sz="1400" dirty="0" err="1"/>
              <a:t>Rasouli</a:t>
            </a:r>
            <a:r>
              <a:rPr lang="en-US" sz="1400" dirty="0"/>
              <a:t> and I. C. Yu, "Analyzing and Improving the Robustness of Tabular Classifiers using Counterfactual Explanations," 2021 20th IEEE International Conference on Machine Learning and Applications (ICMLA), Pasadena, CA, USA, 2021, pp. 1286-1293, </a:t>
            </a:r>
            <a:r>
              <a:rPr lang="en-US" sz="1400" dirty="0" err="1"/>
              <a:t>doi</a:t>
            </a:r>
            <a:r>
              <a:rPr lang="en-US" sz="1400" dirty="0"/>
              <a:t>: 10.1109/ICMLA52953.2021.00209. </a:t>
            </a:r>
            <a:r>
              <a:rPr lang="en-US" sz="1400" dirty="0">
                <a:hlinkClick r:id="rId6"/>
              </a:rPr>
              <a:t>https://ieeexplore.ieee.org/document/9679972</a:t>
            </a:r>
            <a:endParaRPr lang="en-US" sz="1400" dirty="0"/>
          </a:p>
          <a:p>
            <a:endParaRPr lang="en-US" sz="1400" dirty="0"/>
          </a:p>
          <a:p>
            <a:pPr marR="457200" algn="l"/>
            <a:r>
              <a:rPr lang="en-US" sz="1400" dirty="0"/>
              <a:t>[4] </a:t>
            </a:r>
            <a:r>
              <a:rPr lang="en-US" sz="1400" b="0" i="0" dirty="0">
                <a:solidFill>
                  <a:srgbClr val="000000"/>
                </a:solidFill>
                <a:effectLst/>
                <a:latin typeface="Calibri" panose="020F0502020204030204" pitchFamily="34" charset="0"/>
              </a:rPr>
              <a:t>S. </a:t>
            </a:r>
            <a:r>
              <a:rPr lang="en-US" sz="1400" b="0" i="0" dirty="0" err="1">
                <a:solidFill>
                  <a:srgbClr val="000000"/>
                </a:solidFill>
                <a:effectLst/>
                <a:latin typeface="Calibri" panose="020F0502020204030204" pitchFamily="34" charset="0"/>
              </a:rPr>
              <a:t>Gowal</a:t>
            </a:r>
            <a:r>
              <a:rPr lang="en-US" sz="1400" b="0" i="0" dirty="0">
                <a:solidFill>
                  <a:srgbClr val="000000"/>
                </a:solidFill>
                <a:effectLst/>
                <a:latin typeface="Calibri" panose="020F0502020204030204" pitchFamily="34" charset="0"/>
              </a:rPr>
              <a:t>, J. </a:t>
            </a:r>
            <a:r>
              <a:rPr lang="en-US" sz="1400" b="0" i="0" dirty="0" err="1">
                <a:solidFill>
                  <a:srgbClr val="000000"/>
                </a:solidFill>
                <a:effectLst/>
                <a:latin typeface="Calibri" panose="020F0502020204030204" pitchFamily="34" charset="0"/>
              </a:rPr>
              <a:t>Uesato</a:t>
            </a:r>
            <a:r>
              <a:rPr lang="en-US" sz="1400" b="0" i="0" dirty="0">
                <a:solidFill>
                  <a:srgbClr val="000000"/>
                </a:solidFill>
                <a:effectLst/>
                <a:latin typeface="Calibri" panose="020F0502020204030204" pitchFamily="34" charset="0"/>
              </a:rPr>
              <a:t>, C. Qin, P.-S. Huang, T. Mann, and P. Kohli, “An Alternative Surrogate Loss for PGD-based Adversarial Testing,” 2019. Accessed: Feb. 16, 2024. [Online]. Available: </a:t>
            </a:r>
            <a:r>
              <a:rPr lang="en-US" sz="1400" b="0" i="0" dirty="0">
                <a:solidFill>
                  <a:srgbClr val="000000"/>
                </a:solidFill>
                <a:effectLst/>
                <a:latin typeface="Calibri" panose="020F0502020204030204" pitchFamily="34" charset="0"/>
                <a:hlinkClick r:id="rId7"/>
              </a:rPr>
              <a:t>https://arxiv.org/pdf/1910.09338.pdf</a:t>
            </a:r>
            <a:endParaRPr lang="en-US" sz="1400" b="0" i="0" dirty="0">
              <a:solidFill>
                <a:srgbClr val="000000"/>
              </a:solidFill>
              <a:effectLst/>
              <a:latin typeface="Calibri" panose="020F0502020204030204" pitchFamily="34" charset="0"/>
            </a:endParaRPr>
          </a:p>
          <a:p>
            <a:pPr algn="l"/>
            <a:r>
              <a:rPr lang="en-US" sz="1400" b="0" i="0" dirty="0">
                <a:solidFill>
                  <a:srgbClr val="000000"/>
                </a:solidFill>
                <a:effectLst/>
                <a:latin typeface="Calibri" panose="020F0502020204030204" pitchFamily="34" charset="0"/>
              </a:rPr>
              <a:t>‌</a:t>
            </a:r>
            <a:endParaRPr lang="en-US" sz="1400" dirty="0"/>
          </a:p>
          <a:p>
            <a:r>
              <a:rPr lang="en-US" sz="1400" dirty="0"/>
              <a:t>[5] M. Xue, C. Yuan, H. Wu, Y. Zhang and W. Liu, "Machine Learning Security: Threats, Countermeasures, and Evaluations," in IEEE Access, vol. 8, pp. 74720-74742, 2020, </a:t>
            </a:r>
            <a:r>
              <a:rPr lang="en-US" sz="1400" dirty="0" err="1"/>
              <a:t>doi</a:t>
            </a:r>
            <a:r>
              <a:rPr lang="en-US" sz="1400" dirty="0"/>
              <a:t>: 10.1109/ACCESS.2020.2987435. </a:t>
            </a:r>
            <a:r>
              <a:rPr lang="en-US" sz="1400" dirty="0">
                <a:hlinkClick r:id="rId8"/>
              </a:rPr>
              <a:t>https://ieeexplore.ieee.org/document/9064510</a:t>
            </a:r>
            <a:endParaRPr lang="en-US" sz="1400" dirty="0"/>
          </a:p>
          <a:p>
            <a:endParaRPr lang="en-US" sz="1400" dirty="0"/>
          </a:p>
          <a:p>
            <a:endParaRPr lang="en-US" sz="1400" dirty="0"/>
          </a:p>
        </p:txBody>
      </p:sp>
      <p:sp>
        <p:nvSpPr>
          <p:cNvPr id="3" name="Rectangle 2">
            <a:extLst>
              <a:ext uri="{FF2B5EF4-FFF2-40B4-BE49-F238E27FC236}">
                <a16:creationId xmlns:a16="http://schemas.microsoft.com/office/drawing/2014/main" id="{92040BB8-5259-9270-7B79-110BDFE40F43}"/>
              </a:ext>
            </a:extLst>
          </p:cNvPr>
          <p:cNvSpPr/>
          <p:nvPr/>
        </p:nvSpPr>
        <p:spPr>
          <a:xfrm>
            <a:off x="3597728" y="6413591"/>
            <a:ext cx="547007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IT21068164</a:t>
            </a:r>
            <a:r>
              <a:rPr lang="en-US" sz="1800" dirty="0">
                <a:solidFill>
                  <a:schemeClr val="tx1"/>
                </a:solidFill>
              </a:rPr>
              <a:t> | Weerakoon R. A. D. D. C | R24-102</a:t>
            </a:r>
            <a:endParaRPr lang="en-US" sz="1800" b="0" dirty="0">
              <a:solidFill>
                <a:schemeClr val="tx1"/>
              </a:solidFill>
            </a:endParaRPr>
          </a:p>
        </p:txBody>
      </p:sp>
    </p:spTree>
    <p:extLst>
      <p:ext uri="{BB962C8B-B14F-4D97-AF65-F5344CB8AC3E}">
        <p14:creationId xmlns:p14="http://schemas.microsoft.com/office/powerpoint/2010/main" val="2921449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a:xfrm>
            <a:off x="-685800" y="2875186"/>
            <a:ext cx="10363200" cy="1362075"/>
          </a:xfrm>
        </p:spPr>
        <p:txBody>
          <a:bodyPr/>
          <a:lstStyle/>
          <a:p>
            <a:pPr algn="ctr"/>
            <a:r>
              <a:rPr lang="en-US" dirty="0"/>
              <a:t>IT21023514|Karandawala </a:t>
            </a:r>
            <a:r>
              <a:rPr lang="en-US" dirty="0" err="1"/>
              <a:t>d.n</a:t>
            </a:r>
            <a:endParaRPr lang="en-US" dirty="0"/>
          </a:p>
        </p:txBody>
      </p:sp>
      <p:sp>
        <p:nvSpPr>
          <p:cNvPr id="6" name="Text Placeholder 5">
            <a:extLst>
              <a:ext uri="{FF2B5EF4-FFF2-40B4-BE49-F238E27FC236}">
                <a16:creationId xmlns:a16="http://schemas.microsoft.com/office/drawing/2014/main" id="{07A91C59-28F0-4A9C-ACA2-19A536A0C380}"/>
              </a:ext>
            </a:extLst>
          </p:cNvPr>
          <p:cNvSpPr>
            <a:spLocks noGrp="1"/>
          </p:cNvSpPr>
          <p:nvPr>
            <p:ph type="body" idx="1"/>
          </p:nvPr>
        </p:nvSpPr>
        <p:spPr/>
        <p:txBody>
          <a:bodyPr/>
          <a:lstStyle/>
          <a:p>
            <a:pPr algn="ctr"/>
            <a:r>
              <a:rPr lang="en-US" dirty="0"/>
              <a:t>Bachelor of Science (Hons) in Information Technology</a:t>
            </a:r>
          </a:p>
          <a:p>
            <a:pPr algn="ctr"/>
            <a:r>
              <a:rPr lang="en-US" dirty="0"/>
              <a:t> Specializing in Cyber Security</a:t>
            </a:r>
          </a:p>
        </p:txBody>
      </p:sp>
      <p:sp>
        <p:nvSpPr>
          <p:cNvPr id="4" name="Rectangle 3">
            <a:extLst>
              <a:ext uri="{FF2B5EF4-FFF2-40B4-BE49-F238E27FC236}">
                <a16:creationId xmlns:a16="http://schemas.microsoft.com/office/drawing/2014/main" id="{5FB98E66-DBD5-4B29-AC68-A58A70C64231}"/>
              </a:ext>
            </a:extLst>
          </p:cNvPr>
          <p:cNvSpPr/>
          <p:nvPr/>
        </p:nvSpPr>
        <p:spPr>
          <a:xfrm>
            <a:off x="3226269"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a:t>
            </a:r>
            <a:r>
              <a:rPr lang="en-US" dirty="0">
                <a:solidFill>
                  <a:schemeClr val="tx1"/>
                </a:solidFill>
              </a:rPr>
              <a:t>Karandawala D.N </a:t>
            </a:r>
            <a:r>
              <a:rPr lang="en-US" sz="1800" dirty="0">
                <a:solidFill>
                  <a:schemeClr val="tx1"/>
                </a:solidFill>
              </a:rPr>
              <a:t>| R24-102</a:t>
            </a:r>
            <a:endParaRPr lang="en-US" sz="1800" b="0" dirty="0">
              <a:solidFill>
                <a:schemeClr val="tx1"/>
              </a:solidFill>
            </a:endParaRPr>
          </a:p>
        </p:txBody>
      </p:sp>
      <p:pic>
        <p:nvPicPr>
          <p:cNvPr id="8" name="Picture 7">
            <a:extLst>
              <a:ext uri="{FF2B5EF4-FFF2-40B4-BE49-F238E27FC236}">
                <a16:creationId xmlns:a16="http://schemas.microsoft.com/office/drawing/2014/main" id="{060FAA25-CE9B-7658-B914-1EDE6B7E2D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8400" y="76200"/>
            <a:ext cx="2133600" cy="2438400"/>
          </a:xfrm>
          <a:prstGeom prst="rect">
            <a:avLst/>
          </a:prstGeom>
        </p:spPr>
      </p:pic>
    </p:spTree>
    <p:extLst>
      <p:ext uri="{BB962C8B-B14F-4D97-AF65-F5344CB8AC3E}">
        <p14:creationId xmlns:p14="http://schemas.microsoft.com/office/powerpoint/2010/main" val="2181409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279400" y="2362200"/>
            <a:ext cx="6273800" cy="3276600"/>
          </a:xfrm>
        </p:spPr>
        <p:txBody>
          <a:bodyPr>
            <a:normAutofit/>
          </a:bodyPr>
          <a:lstStyle/>
          <a:p>
            <a:pPr marL="0" indent="0">
              <a:buNone/>
            </a:pPr>
            <a:r>
              <a:rPr lang="en-US" sz="1700" dirty="0"/>
              <a:t>	</a:t>
            </a:r>
          </a:p>
          <a:p>
            <a:pPr marL="0" indent="0">
              <a:buNone/>
            </a:pPr>
            <a:endParaRPr lang="en-US" dirty="0"/>
          </a:p>
          <a:p>
            <a:endParaRPr lang="en-US" dirty="0">
              <a:highlight>
                <a:srgbClr val="FFFF00"/>
              </a:highlight>
            </a:endParaRPr>
          </a:p>
          <a:p>
            <a:pPr marL="0" indent="0">
              <a:buNone/>
            </a:pPr>
            <a:endParaRPr lang="en-US" dirty="0">
              <a:highlight>
                <a:srgbClr val="FFFF00"/>
              </a:highlight>
            </a:endParaRPr>
          </a:p>
        </p:txBody>
      </p:sp>
      <p:sp>
        <p:nvSpPr>
          <p:cNvPr id="7" name="Content Placeholder 2">
            <a:extLst>
              <a:ext uri="{FF2B5EF4-FFF2-40B4-BE49-F238E27FC236}">
                <a16:creationId xmlns:a16="http://schemas.microsoft.com/office/drawing/2014/main" id="{EA41232C-AA61-B2E5-9146-8CFBF05A611A}"/>
              </a:ext>
            </a:extLst>
          </p:cNvPr>
          <p:cNvSpPr txBox="1">
            <a:spLocks/>
          </p:cNvSpPr>
          <p:nvPr/>
        </p:nvSpPr>
        <p:spPr>
          <a:xfrm>
            <a:off x="523609" y="2642047"/>
            <a:ext cx="7806254" cy="370363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en-US" sz="2200" dirty="0"/>
              <a:t>Boundary Attack(BA) is a black box adversarial attack.</a:t>
            </a:r>
          </a:p>
          <a:p>
            <a:pPr>
              <a:buFont typeface="Wingdings" panose="05000000000000000000" pitchFamily="2" charset="2"/>
              <a:buChar char="q"/>
            </a:pPr>
            <a:r>
              <a:rPr lang="en-US" sz="2200" dirty="0"/>
              <a:t>Decision Base Attack- Perturbations are made to the target variable.</a:t>
            </a:r>
          </a:p>
          <a:p>
            <a:pPr>
              <a:buFont typeface="Wingdings" panose="05000000000000000000" pitchFamily="2" charset="2"/>
              <a:buChar char="q"/>
            </a:pPr>
            <a:r>
              <a:rPr lang="en-US" sz="2200" dirty="0"/>
              <a:t>BA algorithm is initialized at an adversarial example and gradually moves closer to the accurately classified example.</a:t>
            </a:r>
          </a:p>
        </p:txBody>
      </p:sp>
      <p:pic>
        <p:nvPicPr>
          <p:cNvPr id="8" name="Picture 7">
            <a:extLst>
              <a:ext uri="{FF2B5EF4-FFF2-40B4-BE49-F238E27FC236}">
                <a16:creationId xmlns:a16="http://schemas.microsoft.com/office/drawing/2014/main" id="{06A4DF10-6700-AA6A-400B-3B20D57F695D}"/>
              </a:ext>
            </a:extLst>
          </p:cNvPr>
          <p:cNvPicPr>
            <a:picLocks noChangeAspect="1"/>
          </p:cNvPicPr>
          <p:nvPr/>
        </p:nvPicPr>
        <p:blipFill>
          <a:blip r:embed="rId3"/>
          <a:stretch>
            <a:fillRect/>
          </a:stretch>
        </p:blipFill>
        <p:spPr>
          <a:xfrm>
            <a:off x="8305800" y="1226143"/>
            <a:ext cx="3462854" cy="3991505"/>
          </a:xfrm>
          <a:prstGeom prst="rect">
            <a:avLst/>
          </a:prstGeom>
        </p:spPr>
      </p:pic>
      <p:sp>
        <p:nvSpPr>
          <p:cNvPr id="9" name="Rectangle 8">
            <a:extLst>
              <a:ext uri="{FF2B5EF4-FFF2-40B4-BE49-F238E27FC236}">
                <a16:creationId xmlns:a16="http://schemas.microsoft.com/office/drawing/2014/main" id="{539974AF-0804-FDC2-A020-2557A04E931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10" name="Title 4">
            <a:extLst>
              <a:ext uri="{FF2B5EF4-FFF2-40B4-BE49-F238E27FC236}">
                <a16:creationId xmlns:a16="http://schemas.microsoft.com/office/drawing/2014/main" id="{6A84608D-9CC4-24B2-9FDF-DEBE100FA246}"/>
              </a:ext>
            </a:extLst>
          </p:cNvPr>
          <p:cNvSpPr txBox="1">
            <a:spLocks/>
          </p:cNvSpPr>
          <p:nvPr/>
        </p:nvSpPr>
        <p:spPr>
          <a:xfrm>
            <a:off x="198617" y="433981"/>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INTRODUCTION AND BACKGROUND</a:t>
            </a:r>
          </a:p>
        </p:txBody>
      </p:sp>
      <p:sp>
        <p:nvSpPr>
          <p:cNvPr id="2" name="TextBox 1">
            <a:extLst>
              <a:ext uri="{FF2B5EF4-FFF2-40B4-BE49-F238E27FC236}">
                <a16:creationId xmlns:a16="http://schemas.microsoft.com/office/drawing/2014/main" id="{66C8743C-9CC3-FFDE-F496-57509AD838CB}"/>
              </a:ext>
            </a:extLst>
          </p:cNvPr>
          <p:cNvSpPr txBox="1"/>
          <p:nvPr/>
        </p:nvSpPr>
        <p:spPr>
          <a:xfrm>
            <a:off x="859424" y="1780273"/>
            <a:ext cx="5236576" cy="861774"/>
          </a:xfrm>
          <a:prstGeom prst="rect">
            <a:avLst/>
          </a:prstGeom>
          <a:noFill/>
        </p:spPr>
        <p:txBody>
          <a:bodyPr wrap="square">
            <a:spAutoFit/>
          </a:bodyPr>
          <a:lstStyle/>
          <a:p>
            <a:pPr marL="0" indent="0">
              <a:buNone/>
            </a:pPr>
            <a:r>
              <a:rPr lang="en-US" sz="2800" b="1" dirty="0"/>
              <a:t>Boundary attack(BA).</a:t>
            </a:r>
          </a:p>
          <a:p>
            <a:pPr marL="285750" indent="-285750">
              <a:buFont typeface="Arial" panose="020B0604020202020204" pitchFamily="34" charset="0"/>
              <a:buChar char="•"/>
            </a:pPr>
            <a:endParaRPr lang="en-US" sz="2200" dirty="0"/>
          </a:p>
        </p:txBody>
      </p:sp>
    </p:spTree>
    <p:extLst>
      <p:ext uri="{BB962C8B-B14F-4D97-AF65-F5344CB8AC3E}">
        <p14:creationId xmlns:p14="http://schemas.microsoft.com/office/powerpoint/2010/main" val="2681872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D63F68-F24E-4FBB-BC9F-852FC79FF964}"/>
              </a:ext>
            </a:extLst>
          </p:cNvPr>
          <p:cNvSpPr>
            <a:spLocks noGrp="1"/>
          </p:cNvSpPr>
          <p:nvPr>
            <p:ph idx="1"/>
          </p:nvPr>
        </p:nvSpPr>
        <p:spPr>
          <a:xfrm>
            <a:off x="304800" y="1454456"/>
            <a:ext cx="11684000" cy="5181600"/>
          </a:xfrm>
        </p:spPr>
        <p:txBody>
          <a:bodyPr>
            <a:normAutofit/>
          </a:bodyPr>
          <a:lstStyle/>
          <a:p>
            <a:r>
              <a:rPr lang="en-US" sz="3000" dirty="0"/>
              <a:t>How does the Boundary Attack affect Disease Risk Prediction?</a:t>
            </a:r>
          </a:p>
          <a:p>
            <a:endParaRPr lang="en-US" sz="3000" dirty="0"/>
          </a:p>
          <a:p>
            <a:r>
              <a:rPr lang="en-US" sz="3000" dirty="0"/>
              <a:t>The attack will perturbate the target variable in a way that cannot identified to humans. When the model is built, these perturbations will cause misclassification which will result in wrong patient disease predictions. This will lead to wrong treatments for the patients.</a:t>
            </a:r>
          </a:p>
        </p:txBody>
      </p:sp>
      <p:sp>
        <p:nvSpPr>
          <p:cNvPr id="4" name="Rectangle 3">
            <a:extLst>
              <a:ext uri="{FF2B5EF4-FFF2-40B4-BE49-F238E27FC236}">
                <a16:creationId xmlns:a16="http://schemas.microsoft.com/office/drawing/2014/main" id="{0DE5C15D-06A3-4851-0E60-D055DB3A62B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7" name="Title 4">
            <a:extLst>
              <a:ext uri="{FF2B5EF4-FFF2-40B4-BE49-F238E27FC236}">
                <a16:creationId xmlns:a16="http://schemas.microsoft.com/office/drawing/2014/main" id="{F79488F5-7AEE-074E-8D18-8D11DAE953C6}"/>
              </a:ext>
            </a:extLst>
          </p:cNvPr>
          <p:cNvSpPr txBox="1">
            <a:spLocks/>
          </p:cNvSpPr>
          <p:nvPr/>
        </p:nvSpPr>
        <p:spPr>
          <a:xfrm>
            <a:off x="337351"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INTRODUCTION AND BACKGROUND</a:t>
            </a:r>
          </a:p>
        </p:txBody>
      </p:sp>
    </p:spTree>
    <p:extLst>
      <p:ext uri="{BB962C8B-B14F-4D97-AF65-F5344CB8AC3E}">
        <p14:creationId xmlns:p14="http://schemas.microsoft.com/office/powerpoint/2010/main" val="1968014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5B9824-3690-49AB-95C3-CED83995C73F}"/>
              </a:ext>
            </a:extLst>
          </p:cNvPr>
          <p:cNvSpPr>
            <a:spLocks noGrp="1"/>
          </p:cNvSpPr>
          <p:nvPr>
            <p:ph sz="half" idx="1"/>
          </p:nvPr>
        </p:nvSpPr>
        <p:spPr>
          <a:xfrm>
            <a:off x="609600" y="1600201"/>
            <a:ext cx="5384800" cy="4525963"/>
          </a:xfrm>
        </p:spPr>
        <p:txBody>
          <a:bodyPr>
            <a:normAutofit/>
          </a:bodyPr>
          <a:lstStyle/>
          <a:p>
            <a:pPr marL="0" indent="0">
              <a:buNone/>
            </a:pPr>
            <a:r>
              <a:rPr lang="en-US" dirty="0"/>
              <a:t>Are neural network models trained on tabular data sensitive to Boundary Attacks?</a:t>
            </a:r>
          </a:p>
          <a:p>
            <a:pPr marL="0" indent="0">
              <a:buNone/>
            </a:pPr>
            <a:endParaRPr lang="en-US" dirty="0"/>
          </a:p>
          <a:p>
            <a:pPr marL="0" indent="0">
              <a:buNone/>
            </a:pPr>
            <a:r>
              <a:rPr lang="en-US" dirty="0"/>
              <a:t>What mechanisms can be applied to make the model robust against this attack?</a:t>
            </a:r>
          </a:p>
          <a:p>
            <a:pPr marL="0" indent="0">
              <a:buNone/>
            </a:pPr>
            <a:endParaRPr lang="en-US" dirty="0"/>
          </a:p>
        </p:txBody>
      </p:sp>
      <p:sp>
        <p:nvSpPr>
          <p:cNvPr id="4" name="Rectangle 3">
            <a:extLst>
              <a:ext uri="{FF2B5EF4-FFF2-40B4-BE49-F238E27FC236}">
                <a16:creationId xmlns:a16="http://schemas.microsoft.com/office/drawing/2014/main" id="{68C02196-F27E-F43E-25E0-1473BD2B68B0}"/>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8" name="Title 4">
            <a:extLst>
              <a:ext uri="{FF2B5EF4-FFF2-40B4-BE49-F238E27FC236}">
                <a16:creationId xmlns:a16="http://schemas.microsoft.com/office/drawing/2014/main" id="{38FC021B-5175-211A-E491-A62686F0DCE9}"/>
              </a:ext>
            </a:extLst>
          </p:cNvPr>
          <p:cNvSpPr txBox="1">
            <a:spLocks/>
          </p:cNvSpPr>
          <p:nvPr/>
        </p:nvSpPr>
        <p:spPr>
          <a:xfrm>
            <a:off x="304800" y="33575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Question</a:t>
            </a:r>
          </a:p>
        </p:txBody>
      </p:sp>
      <p:pic>
        <p:nvPicPr>
          <p:cNvPr id="4098" name="Picture 2" descr="Question - Wikipedia">
            <a:extLst>
              <a:ext uri="{FF2B5EF4-FFF2-40B4-BE49-F238E27FC236}">
                <a16:creationId xmlns:a16="http://schemas.microsoft.com/office/drawing/2014/main" id="{7B81606C-B229-ED31-FB35-63816D214B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5800" y="1864110"/>
            <a:ext cx="2033482"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5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C7C344-FF2D-4BF1-941B-45823ABCD8C3}"/>
              </a:ext>
            </a:extLst>
          </p:cNvPr>
          <p:cNvSpPr>
            <a:spLocks noGrp="1"/>
          </p:cNvSpPr>
          <p:nvPr>
            <p:ph idx="1"/>
          </p:nvPr>
        </p:nvSpPr>
        <p:spPr>
          <a:xfrm>
            <a:off x="304800" y="1280773"/>
            <a:ext cx="11684000" cy="5181600"/>
          </a:xfrm>
        </p:spPr>
        <p:txBody>
          <a:bodyPr/>
          <a:lstStyle/>
          <a:p>
            <a:r>
              <a:rPr lang="en-US" dirty="0"/>
              <a:t>Most existing researches apply Boundary attacks on image datasets. </a:t>
            </a:r>
          </a:p>
          <a:p>
            <a:r>
              <a:rPr lang="en-US" dirty="0"/>
              <a:t>No researches have been applied and tested adversarial attacks on disease risk prediction models.</a:t>
            </a:r>
          </a:p>
          <a:p>
            <a:pPr marL="0" indent="0">
              <a:buNone/>
            </a:pPr>
            <a:endParaRPr lang="en-US" dirty="0"/>
          </a:p>
        </p:txBody>
      </p:sp>
      <p:sp>
        <p:nvSpPr>
          <p:cNvPr id="4" name="Rectangle 3">
            <a:extLst>
              <a:ext uri="{FF2B5EF4-FFF2-40B4-BE49-F238E27FC236}">
                <a16:creationId xmlns:a16="http://schemas.microsoft.com/office/drawing/2014/main" id="{A261B8A6-8D7F-A372-3757-070D16968289}"/>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11" name="Title 4">
            <a:extLst>
              <a:ext uri="{FF2B5EF4-FFF2-40B4-BE49-F238E27FC236}">
                <a16:creationId xmlns:a16="http://schemas.microsoft.com/office/drawing/2014/main" id="{50D85C16-40F0-725B-B7D6-08F04B369984}"/>
              </a:ext>
            </a:extLst>
          </p:cNvPr>
          <p:cNvSpPr txBox="1">
            <a:spLocks/>
          </p:cNvSpPr>
          <p:nvPr/>
        </p:nvSpPr>
        <p:spPr>
          <a:xfrm>
            <a:off x="304800"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GAP</a:t>
            </a:r>
          </a:p>
        </p:txBody>
      </p:sp>
    </p:spTree>
    <p:extLst>
      <p:ext uri="{BB962C8B-B14F-4D97-AF65-F5344CB8AC3E}">
        <p14:creationId xmlns:p14="http://schemas.microsoft.com/office/powerpoint/2010/main" val="1758216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9EABBCE-6298-50DD-4A5B-A7AF0B24BB09}"/>
              </a:ext>
            </a:extLst>
          </p:cNvPr>
          <p:cNvGraphicFramePr>
            <a:graphicFrameLocks noGrp="1"/>
          </p:cNvGraphicFramePr>
          <p:nvPr>
            <p:ph idx="1"/>
            <p:extLst>
              <p:ext uri="{D42A27DB-BD31-4B8C-83A1-F6EECF244321}">
                <p14:modId xmlns:p14="http://schemas.microsoft.com/office/powerpoint/2010/main" val="3394312750"/>
              </p:ext>
            </p:extLst>
          </p:nvPr>
        </p:nvGraphicFramePr>
        <p:xfrm>
          <a:off x="304800" y="1447800"/>
          <a:ext cx="11684000" cy="3063240"/>
        </p:xfrm>
        <a:graphic>
          <a:graphicData uri="http://schemas.openxmlformats.org/drawingml/2006/table">
            <a:tbl>
              <a:tblPr firstRow="1" bandRow="1">
                <a:tableStyleId>{B301B821-A1FF-4177-AEE7-76D212191A09}</a:tableStyleId>
              </a:tblPr>
              <a:tblGrid>
                <a:gridCol w="5842000">
                  <a:extLst>
                    <a:ext uri="{9D8B030D-6E8A-4147-A177-3AD203B41FA5}">
                      <a16:colId xmlns:a16="http://schemas.microsoft.com/office/drawing/2014/main" val="1228703874"/>
                    </a:ext>
                  </a:extLst>
                </a:gridCol>
                <a:gridCol w="5842000">
                  <a:extLst>
                    <a:ext uri="{9D8B030D-6E8A-4147-A177-3AD203B41FA5}">
                      <a16:colId xmlns:a16="http://schemas.microsoft.com/office/drawing/2014/main" val="554216902"/>
                    </a:ext>
                  </a:extLst>
                </a:gridCol>
              </a:tblGrid>
              <a:tr h="502920">
                <a:tc>
                  <a:txBody>
                    <a:bodyPr/>
                    <a:lstStyle/>
                    <a:p>
                      <a:r>
                        <a:rPr lang="en-US" dirty="0"/>
                        <a:t>Research Study</a:t>
                      </a:r>
                    </a:p>
                  </a:txBody>
                  <a:tcPr/>
                </a:tc>
                <a:tc>
                  <a:txBody>
                    <a:bodyPr/>
                    <a:lstStyle/>
                    <a:p>
                      <a:r>
                        <a:rPr lang="en-US" dirty="0"/>
                        <a:t>Topic </a:t>
                      </a:r>
                    </a:p>
                  </a:txBody>
                  <a:tcPr/>
                </a:tc>
                <a:extLst>
                  <a:ext uri="{0D108BD9-81ED-4DB2-BD59-A6C34878D82A}">
                    <a16:rowId xmlns:a16="http://schemas.microsoft.com/office/drawing/2014/main" val="3238994472"/>
                  </a:ext>
                </a:extLst>
              </a:tr>
              <a:tr h="502920">
                <a:tc>
                  <a:txBody>
                    <a:bodyPr/>
                    <a:lstStyle/>
                    <a:p>
                      <a:r>
                        <a:rPr lang="en-US" dirty="0"/>
                        <a:t>Research A</a:t>
                      </a:r>
                    </a:p>
                  </a:txBody>
                  <a:tcPr/>
                </a:tc>
                <a:tc>
                  <a:txBody>
                    <a:bodyPr/>
                    <a:lstStyle/>
                    <a:p>
                      <a:r>
                        <a:rPr lang="en-US" dirty="0"/>
                        <a:t>Decision-Based Adversarial Attacks: Reliable Attacks Against Black-Box Machine Learning Models.</a:t>
                      </a:r>
                    </a:p>
                  </a:txBody>
                  <a:tcPr/>
                </a:tc>
                <a:extLst>
                  <a:ext uri="{0D108BD9-81ED-4DB2-BD59-A6C34878D82A}">
                    <a16:rowId xmlns:a16="http://schemas.microsoft.com/office/drawing/2014/main" val="2417316684"/>
                  </a:ext>
                </a:extLst>
              </a:tr>
              <a:tr h="502920">
                <a:tc>
                  <a:txBody>
                    <a:bodyPr/>
                    <a:lstStyle/>
                    <a:p>
                      <a:r>
                        <a:rPr lang="en-US" dirty="0"/>
                        <a:t>Research B</a:t>
                      </a:r>
                    </a:p>
                  </a:txBody>
                  <a:tcPr/>
                </a:tc>
                <a:tc>
                  <a:txBody>
                    <a:bodyPr/>
                    <a:lstStyle/>
                    <a:p>
                      <a:r>
                        <a:rPr lang="en-US" dirty="0"/>
                        <a:t>BOSH: An Efficient Meta Algorithm for Decision-based Attacks.</a:t>
                      </a:r>
                    </a:p>
                  </a:txBody>
                  <a:tcPr/>
                </a:tc>
                <a:extLst>
                  <a:ext uri="{0D108BD9-81ED-4DB2-BD59-A6C34878D82A}">
                    <a16:rowId xmlns:a16="http://schemas.microsoft.com/office/drawing/2014/main" val="2594985691"/>
                  </a:ext>
                </a:extLst>
              </a:tr>
              <a:tr h="502920">
                <a:tc>
                  <a:txBody>
                    <a:bodyPr/>
                    <a:lstStyle/>
                    <a:p>
                      <a:r>
                        <a:rPr lang="en-US" dirty="0"/>
                        <a:t>Research C</a:t>
                      </a:r>
                    </a:p>
                  </a:txBody>
                  <a:tcPr/>
                </a:tc>
                <a:tc>
                  <a:txBody>
                    <a:bodyPr/>
                    <a:lstStyle/>
                    <a:p>
                      <a:r>
                        <a:rPr lang="en-US" dirty="0"/>
                        <a:t>A Robust Approach to Adversarial Attack on Tabular Data for Classification Algorithm Testing.</a:t>
                      </a:r>
                    </a:p>
                  </a:txBody>
                  <a:tcPr/>
                </a:tc>
                <a:extLst>
                  <a:ext uri="{0D108BD9-81ED-4DB2-BD59-A6C34878D82A}">
                    <a16:rowId xmlns:a16="http://schemas.microsoft.com/office/drawing/2014/main" val="3385341677"/>
                  </a:ext>
                </a:extLst>
              </a:tr>
              <a:tr h="502920">
                <a:tc>
                  <a:txBody>
                    <a:bodyPr/>
                    <a:lstStyle/>
                    <a:p>
                      <a:r>
                        <a:rPr lang="en-US" dirty="0"/>
                        <a:t>Research D</a:t>
                      </a:r>
                    </a:p>
                  </a:txBody>
                  <a:tcPr/>
                </a:tc>
                <a:tc>
                  <a:txBody>
                    <a:bodyPr/>
                    <a:lstStyle/>
                    <a:p>
                      <a:r>
                        <a:rPr lang="en-US" dirty="0"/>
                        <a:t>Poisoning and evasion attacks against deep learning algorithms in Autonomous Vehicles.</a:t>
                      </a:r>
                    </a:p>
                  </a:txBody>
                  <a:tcPr/>
                </a:tc>
                <a:extLst>
                  <a:ext uri="{0D108BD9-81ED-4DB2-BD59-A6C34878D82A}">
                    <a16:rowId xmlns:a16="http://schemas.microsoft.com/office/drawing/2014/main" val="2126757422"/>
                  </a:ext>
                </a:extLst>
              </a:tr>
            </a:tbl>
          </a:graphicData>
        </a:graphic>
      </p:graphicFrame>
      <p:sp>
        <p:nvSpPr>
          <p:cNvPr id="5" name="Title 4">
            <a:extLst>
              <a:ext uri="{FF2B5EF4-FFF2-40B4-BE49-F238E27FC236}">
                <a16:creationId xmlns:a16="http://schemas.microsoft.com/office/drawing/2014/main" id="{973449E8-3A1B-7EE2-DAA9-02CFFEA6FA85}"/>
              </a:ext>
            </a:extLst>
          </p:cNvPr>
          <p:cNvSpPr txBox="1">
            <a:spLocks/>
          </p:cNvSpPr>
          <p:nvPr/>
        </p:nvSpPr>
        <p:spPr>
          <a:xfrm>
            <a:off x="254000" y="4572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GAP</a:t>
            </a:r>
          </a:p>
        </p:txBody>
      </p:sp>
      <p:sp>
        <p:nvSpPr>
          <p:cNvPr id="6" name="Rectangle 5">
            <a:extLst>
              <a:ext uri="{FF2B5EF4-FFF2-40B4-BE49-F238E27FC236}">
                <a16:creationId xmlns:a16="http://schemas.microsoft.com/office/drawing/2014/main" id="{7A75C736-3E8A-5096-ADF4-730C33A2F574}"/>
              </a:ext>
            </a:extLst>
          </p:cNvPr>
          <p:cNvSpPr/>
          <p:nvPr/>
        </p:nvSpPr>
        <p:spPr>
          <a:xfrm>
            <a:off x="3200400"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Tree>
    <p:extLst>
      <p:ext uri="{BB962C8B-B14F-4D97-AF65-F5344CB8AC3E}">
        <p14:creationId xmlns:p14="http://schemas.microsoft.com/office/powerpoint/2010/main" val="2126056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4F4330F-607C-4A67-861C-C6C18E0F926F}"/>
              </a:ext>
            </a:extLst>
          </p:cNvPr>
          <p:cNvGraphicFramePr>
            <a:graphicFrameLocks noGrp="1"/>
          </p:cNvGraphicFramePr>
          <p:nvPr>
            <p:ph idx="1"/>
            <p:extLst>
              <p:ext uri="{D42A27DB-BD31-4B8C-83A1-F6EECF244321}">
                <p14:modId xmlns:p14="http://schemas.microsoft.com/office/powerpoint/2010/main" val="3507615548"/>
              </p:ext>
            </p:extLst>
          </p:nvPr>
        </p:nvGraphicFramePr>
        <p:xfrm>
          <a:off x="990600" y="1371600"/>
          <a:ext cx="10439399" cy="4563959"/>
        </p:xfrm>
        <a:graphic>
          <a:graphicData uri="http://schemas.openxmlformats.org/drawingml/2006/table">
            <a:tbl>
              <a:tblPr firstRow="1" firstCol="1" bandRow="1">
                <a:tableStyleId>{69CF1AB2-1976-4502-BF36-3FF5EA218861}</a:tableStyleId>
              </a:tblPr>
              <a:tblGrid>
                <a:gridCol w="2911191">
                  <a:extLst>
                    <a:ext uri="{9D8B030D-6E8A-4147-A177-3AD203B41FA5}">
                      <a16:colId xmlns:a16="http://schemas.microsoft.com/office/drawing/2014/main" val="691655032"/>
                    </a:ext>
                  </a:extLst>
                </a:gridCol>
                <a:gridCol w="1320425">
                  <a:extLst>
                    <a:ext uri="{9D8B030D-6E8A-4147-A177-3AD203B41FA5}">
                      <a16:colId xmlns:a16="http://schemas.microsoft.com/office/drawing/2014/main" val="3836429839"/>
                    </a:ext>
                  </a:extLst>
                </a:gridCol>
                <a:gridCol w="1307019">
                  <a:extLst>
                    <a:ext uri="{9D8B030D-6E8A-4147-A177-3AD203B41FA5}">
                      <a16:colId xmlns:a16="http://schemas.microsoft.com/office/drawing/2014/main" val="2559868102"/>
                    </a:ext>
                  </a:extLst>
                </a:gridCol>
                <a:gridCol w="1307019">
                  <a:extLst>
                    <a:ext uri="{9D8B030D-6E8A-4147-A177-3AD203B41FA5}">
                      <a16:colId xmlns:a16="http://schemas.microsoft.com/office/drawing/2014/main" val="1585076213"/>
                    </a:ext>
                  </a:extLst>
                </a:gridCol>
                <a:gridCol w="1851052">
                  <a:extLst>
                    <a:ext uri="{9D8B030D-6E8A-4147-A177-3AD203B41FA5}">
                      <a16:colId xmlns:a16="http://schemas.microsoft.com/office/drawing/2014/main" val="1875624222"/>
                    </a:ext>
                  </a:extLst>
                </a:gridCol>
                <a:gridCol w="1742693">
                  <a:extLst>
                    <a:ext uri="{9D8B030D-6E8A-4147-A177-3AD203B41FA5}">
                      <a16:colId xmlns:a16="http://schemas.microsoft.com/office/drawing/2014/main" val="2143212972"/>
                    </a:ext>
                  </a:extLst>
                </a:gridCol>
              </a:tblGrid>
              <a:tr h="562559">
                <a:tc>
                  <a:txBody>
                    <a:bodyPr/>
                    <a:lstStyle/>
                    <a:p>
                      <a:pPr marL="0" marR="0" algn="ctr" fontAlgn="base">
                        <a:lnSpc>
                          <a:spcPct val="150000"/>
                        </a:lnSpc>
                        <a:spcBef>
                          <a:spcPts val="0"/>
                        </a:spcBef>
                        <a:spcAft>
                          <a:spcPts val="0"/>
                        </a:spcAft>
                      </a:pPr>
                      <a:r>
                        <a:rPr lang="en-US" sz="1400" dirty="0">
                          <a:effectLst/>
                        </a:rPr>
                        <a:t>Requirements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A[4]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B[5]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C[6]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Research D[7]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400" dirty="0">
                          <a:effectLst/>
                        </a:rPr>
                        <a:t>Disease Prediction</a:t>
                      </a:r>
                    </a:p>
                  </a:txBody>
                  <a:tcPr marL="0" marR="0" marT="0" marB="0"/>
                </a:tc>
                <a:extLst>
                  <a:ext uri="{0D108BD9-81ED-4DB2-BD59-A6C34878D82A}">
                    <a16:rowId xmlns:a16="http://schemas.microsoft.com/office/drawing/2014/main" val="928430402"/>
                  </a:ext>
                </a:extLst>
              </a:tr>
              <a:tr h="666900">
                <a:tc>
                  <a:txBody>
                    <a:bodyPr/>
                    <a:lstStyle/>
                    <a:p>
                      <a:pPr marL="0" marR="0" fontAlgn="base">
                        <a:lnSpc>
                          <a:spcPct val="150000"/>
                        </a:lnSpc>
                        <a:spcBef>
                          <a:spcPts val="0"/>
                        </a:spcBef>
                        <a:spcAft>
                          <a:spcPts val="0"/>
                        </a:spcAft>
                      </a:pPr>
                      <a:r>
                        <a:rPr lang="en-US" sz="1400" dirty="0">
                          <a:effectLst/>
                        </a:rPr>
                        <a:t>Black-Box Attack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r>
                        <a:rPr lang="en-US" sz="1200">
                          <a:effectLst/>
                        </a:rPr>
                        <a:t> </a:t>
                      </a: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53320195"/>
                  </a:ext>
                </a:extLst>
              </a:tr>
              <a:tr h="666900">
                <a:tc>
                  <a:txBody>
                    <a:bodyPr/>
                    <a:lstStyle/>
                    <a:p>
                      <a:pPr marL="0" marR="0" fontAlgn="base">
                        <a:lnSpc>
                          <a:spcPct val="150000"/>
                        </a:lnSpc>
                        <a:spcBef>
                          <a:spcPts val="0"/>
                        </a:spcBef>
                        <a:spcAft>
                          <a:spcPts val="0"/>
                        </a:spcAft>
                      </a:pPr>
                      <a:r>
                        <a:rPr lang="en-US" sz="1400" dirty="0">
                          <a:effectLst/>
                        </a:rPr>
                        <a:t>Decision Based Attack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61969525"/>
                  </a:ext>
                </a:extLst>
              </a:tr>
              <a:tr h="666900">
                <a:tc>
                  <a:txBody>
                    <a:bodyPr/>
                    <a:lstStyle/>
                    <a:p>
                      <a:pPr marL="0" marR="0" fontAlgn="base">
                        <a:lnSpc>
                          <a:spcPct val="150000"/>
                        </a:lnSpc>
                        <a:spcBef>
                          <a:spcPts val="0"/>
                        </a:spcBef>
                        <a:spcAft>
                          <a:spcPts val="0"/>
                        </a:spcAft>
                      </a:pPr>
                      <a:r>
                        <a:rPr lang="en-US" sz="1400" dirty="0">
                          <a:effectLst/>
                        </a:rPr>
                        <a:t>Apply Boundary Attack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997479316"/>
                  </a:ext>
                </a:extLst>
              </a:tr>
              <a:tr h="666900">
                <a:tc>
                  <a:txBody>
                    <a:bodyPr/>
                    <a:lstStyle/>
                    <a:p>
                      <a:pPr marL="0" marR="0" fontAlgn="base">
                        <a:lnSpc>
                          <a:spcPct val="150000"/>
                        </a:lnSpc>
                        <a:spcBef>
                          <a:spcPts val="0"/>
                        </a:spcBef>
                        <a:spcAft>
                          <a:spcPts val="0"/>
                        </a:spcAft>
                      </a:pPr>
                      <a:r>
                        <a:rPr lang="en-US" sz="1400" dirty="0">
                          <a:effectLst/>
                        </a:rPr>
                        <a:t>Model trained on tabular data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r>
                        <a:rPr lang="en-US" sz="1200">
                          <a:effectLst/>
                        </a:rPr>
                        <a:t> </a:t>
                      </a: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r>
                        <a:rPr lang="en-US" sz="1200" dirty="0">
                          <a:effectLst/>
                        </a:rPr>
                        <a:t> </a:t>
                      </a: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974470860"/>
                  </a:ext>
                </a:extLst>
              </a:tr>
              <a:tr h="666900">
                <a:tc>
                  <a:txBody>
                    <a:bodyPr/>
                    <a:lstStyle/>
                    <a:p>
                      <a:pPr marL="0" marR="0" fontAlgn="base">
                        <a:lnSpc>
                          <a:spcPct val="150000"/>
                        </a:lnSpc>
                        <a:spcBef>
                          <a:spcPts val="0"/>
                        </a:spcBef>
                        <a:spcAft>
                          <a:spcPts val="0"/>
                        </a:spcAft>
                      </a:pPr>
                      <a:r>
                        <a:rPr lang="en-US" sz="1400" dirty="0">
                          <a:effectLst/>
                        </a:rPr>
                        <a:t>Evaluate defense mechanisms</a:t>
                      </a: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086391233"/>
                  </a:ext>
                </a:extLst>
              </a:tr>
              <a:tr h="666900">
                <a:tc>
                  <a:txBody>
                    <a:bodyPr/>
                    <a:lstStyle/>
                    <a:p>
                      <a:pPr marL="0" marR="0" fontAlgn="base">
                        <a:lnSpc>
                          <a:spcPct val="150000"/>
                        </a:lnSpc>
                        <a:spcBef>
                          <a:spcPts val="0"/>
                        </a:spcBef>
                        <a:spcAft>
                          <a:spcPts val="0"/>
                        </a:spcAft>
                      </a:pPr>
                      <a:r>
                        <a:rPr lang="en-US" sz="1400" dirty="0">
                          <a:effectLst/>
                        </a:rPr>
                        <a:t>Specific Application Oriented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r>
                        <a:rPr lang="en-US" sz="1200">
                          <a:effectLst/>
                        </a:rPr>
                        <a:t> </a:t>
                      </a: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a:effectLst/>
                          <a:sym typeface="Wingdings 2" panose="05020102010507070707" pitchFamily="18" charset="2"/>
                        </a:rPr>
                        <a:t></a:t>
                      </a:r>
                      <a:endParaRPr lang="en-US" sz="1200">
                        <a:effectLst/>
                      </a:endParaRPr>
                    </a:p>
                    <a:p>
                      <a:pPr marL="0" marR="0" fontAlgn="base">
                        <a:lnSpc>
                          <a:spcPct val="150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fontAlgn="base">
                        <a:lnSpc>
                          <a:spcPct val="150000"/>
                        </a:lnSpc>
                        <a:spcBef>
                          <a:spcPts val="0"/>
                        </a:spcBef>
                        <a:spcAft>
                          <a:spcPts val="0"/>
                        </a:spcAft>
                      </a:pPr>
                      <a:r>
                        <a:rPr lang="en-US" sz="1200" dirty="0">
                          <a:effectLst/>
                          <a:sym typeface="Wingdings 2" panose="05020102010507070707" pitchFamily="18" charset="2"/>
                        </a:rPr>
                        <a:t></a:t>
                      </a:r>
                      <a:endParaRPr lang="en-US" sz="1200" dirty="0">
                        <a:effectLst/>
                      </a:endParaRPr>
                    </a:p>
                    <a:p>
                      <a:pPr marL="0" marR="0" fontAlgn="base">
                        <a:lnSpc>
                          <a:spcPct val="150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200474282"/>
                  </a:ext>
                </a:extLst>
              </a:tr>
            </a:tbl>
          </a:graphicData>
        </a:graphic>
      </p:graphicFrame>
      <p:sp>
        <p:nvSpPr>
          <p:cNvPr id="3" name="Rectangle 2">
            <a:extLst>
              <a:ext uri="{FF2B5EF4-FFF2-40B4-BE49-F238E27FC236}">
                <a16:creationId xmlns:a16="http://schemas.microsoft.com/office/drawing/2014/main" id="{E7F8963A-02DA-9AB1-0D0B-BEE9E25105F4}"/>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4" name="Title 4">
            <a:extLst>
              <a:ext uri="{FF2B5EF4-FFF2-40B4-BE49-F238E27FC236}">
                <a16:creationId xmlns:a16="http://schemas.microsoft.com/office/drawing/2014/main" id="{257BAB4E-CD67-A461-FAA9-4EE773F4B337}"/>
              </a:ext>
            </a:extLst>
          </p:cNvPr>
          <p:cNvSpPr txBox="1">
            <a:spLocks/>
          </p:cNvSpPr>
          <p:nvPr/>
        </p:nvSpPr>
        <p:spPr>
          <a:xfrm>
            <a:off x="253999" y="304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GAP</a:t>
            </a:r>
          </a:p>
        </p:txBody>
      </p:sp>
    </p:spTree>
    <p:extLst>
      <p:ext uri="{BB962C8B-B14F-4D97-AF65-F5344CB8AC3E}">
        <p14:creationId xmlns:p14="http://schemas.microsoft.com/office/powerpoint/2010/main" val="2107044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13DF63-9FB6-428C-803F-AD0C7532F57F}"/>
              </a:ext>
            </a:extLst>
          </p:cNvPr>
          <p:cNvSpPr>
            <a:spLocks noGrp="1"/>
          </p:cNvSpPr>
          <p:nvPr>
            <p:ph idx="1"/>
          </p:nvPr>
        </p:nvSpPr>
        <p:spPr>
          <a:xfrm>
            <a:off x="304800" y="1143000"/>
            <a:ext cx="11684000" cy="5029200"/>
          </a:xfrm>
        </p:spPr>
        <p:txBody>
          <a:bodyPr>
            <a:normAutofit fontScale="85000" lnSpcReduction="10000"/>
          </a:bodyPr>
          <a:lstStyle/>
          <a:p>
            <a:pPr marL="0" indent="0">
              <a:buNone/>
            </a:pPr>
            <a:r>
              <a:rPr lang="en-US" b="1" dirty="0">
                <a:solidFill>
                  <a:srgbClr val="00B050"/>
                </a:solidFill>
              </a:rPr>
              <a:t>Main Objective</a:t>
            </a:r>
          </a:p>
          <a:p>
            <a:pPr marL="0" indent="0">
              <a:buNone/>
            </a:pPr>
            <a:r>
              <a:rPr lang="en-US" sz="2600" dirty="0">
                <a:ea typeface="Cambria"/>
              </a:rPr>
              <a:t>Access how the Boundary attack affects the proposed model and identify how to make the model stronger in order to protect models from such attacks in a specific domain i.e. CVD Prediction models for Healthcare organizations.</a:t>
            </a:r>
            <a:endParaRPr lang="en-US" sz="2600" dirty="0"/>
          </a:p>
          <a:p>
            <a:pPr marL="0" indent="0">
              <a:buNone/>
            </a:pPr>
            <a:r>
              <a:rPr lang="en-US" b="1" dirty="0">
                <a:solidFill>
                  <a:srgbClr val="00B050"/>
                </a:solidFill>
              </a:rPr>
              <a:t>Sub Objectives</a:t>
            </a:r>
            <a:endParaRPr lang="en-US" b="1" dirty="0">
              <a:solidFill>
                <a:srgbClr val="00B050"/>
              </a:solidFill>
              <a:ea typeface="Cambria"/>
            </a:endParaRPr>
          </a:p>
          <a:p>
            <a:pPr marL="800100" lvl="1" indent="-342900">
              <a:lnSpc>
                <a:spcPct val="150000"/>
              </a:lnSpc>
            </a:pPr>
            <a:r>
              <a:rPr lang="en-US" sz="2400" dirty="0">
                <a:ea typeface="Cambria"/>
              </a:rPr>
              <a:t>Build a Heart disease prediction neural network model with high accuracy and perform the boundary attack.</a:t>
            </a:r>
          </a:p>
          <a:p>
            <a:pPr marL="800100" lvl="1" indent="-342900">
              <a:lnSpc>
                <a:spcPct val="150000"/>
              </a:lnSpc>
            </a:pPr>
            <a:r>
              <a:rPr lang="en-US" sz="2400" dirty="0">
                <a:ea typeface="Cambria"/>
              </a:rPr>
              <a:t>Evaluate the effect of the attack on the built model.</a:t>
            </a:r>
          </a:p>
          <a:p>
            <a:pPr marL="800100" lvl="1" indent="-342900">
              <a:lnSpc>
                <a:spcPct val="150000"/>
              </a:lnSpc>
            </a:pPr>
            <a:r>
              <a:rPr lang="en-US" sz="2400" dirty="0">
                <a:ea typeface="Cambria"/>
              </a:rPr>
              <a:t>Attempt to make the model robust with defenses to protect the model from the proposed attack.</a:t>
            </a:r>
          </a:p>
          <a:p>
            <a:pPr marL="800100" lvl="1" indent="-342900">
              <a:lnSpc>
                <a:spcPct val="150000"/>
              </a:lnSpc>
            </a:pPr>
            <a:r>
              <a:rPr lang="en-US" sz="2400" dirty="0">
                <a:ea typeface="Cambria"/>
              </a:rPr>
              <a:t>Build a system that evaluates if the proposed attack affects the accuracies of a model given by the user and suggests ways to make it robust if it does.</a:t>
            </a:r>
          </a:p>
        </p:txBody>
      </p:sp>
      <p:sp>
        <p:nvSpPr>
          <p:cNvPr id="4" name="Rectangle 3">
            <a:extLst>
              <a:ext uri="{FF2B5EF4-FFF2-40B4-BE49-F238E27FC236}">
                <a16:creationId xmlns:a16="http://schemas.microsoft.com/office/drawing/2014/main" id="{0B630E53-B6A2-B40D-DCE5-BFC8A098E087}"/>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5" name="Title 4">
            <a:extLst>
              <a:ext uri="{FF2B5EF4-FFF2-40B4-BE49-F238E27FC236}">
                <a16:creationId xmlns:a16="http://schemas.microsoft.com/office/drawing/2014/main" id="{ACD499E1-27E8-267C-22A1-EAD9F3433A9B}"/>
              </a:ext>
            </a:extLst>
          </p:cNvPr>
          <p:cNvSpPr txBox="1">
            <a:spLocks/>
          </p:cNvSpPr>
          <p:nvPr/>
        </p:nvSpPr>
        <p:spPr>
          <a:xfrm>
            <a:off x="277427" y="332343"/>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PROJECT OBJECTIVES</a:t>
            </a:r>
          </a:p>
        </p:txBody>
      </p:sp>
    </p:spTree>
    <p:extLst>
      <p:ext uri="{BB962C8B-B14F-4D97-AF65-F5344CB8AC3E}">
        <p14:creationId xmlns:p14="http://schemas.microsoft.com/office/powerpoint/2010/main" val="2228467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A87EE8-2430-48CE-B467-8BD3100BC4EF}"/>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3" name="Content Placeholder 2">
            <a:extLst>
              <a:ext uri="{FF2B5EF4-FFF2-40B4-BE49-F238E27FC236}">
                <a16:creationId xmlns:a16="http://schemas.microsoft.com/office/drawing/2014/main" id="{F405A4DB-CDA4-4E69-89FE-EEC961D14E03}"/>
              </a:ext>
            </a:extLst>
          </p:cNvPr>
          <p:cNvSpPr>
            <a:spLocks noGrp="1"/>
          </p:cNvSpPr>
          <p:nvPr>
            <p:ph idx="1"/>
          </p:nvPr>
        </p:nvSpPr>
        <p:spPr>
          <a:xfrm>
            <a:off x="914401" y="2438400"/>
            <a:ext cx="6476999" cy="2590800"/>
          </a:xfrm>
        </p:spPr>
        <p:txBody>
          <a:bodyPr>
            <a:normAutofit fontScale="92500"/>
          </a:bodyPr>
          <a:lstStyle/>
          <a:p>
            <a:pPr>
              <a:buFont typeface="Wingdings" panose="05000000000000000000" pitchFamily="2" charset="2"/>
              <a:buChar char="§"/>
            </a:pPr>
            <a:r>
              <a:rPr lang="en-US" sz="2800" dirty="0">
                <a:solidFill>
                  <a:schemeClr val="accent2">
                    <a:lumMod val="75000"/>
                  </a:schemeClr>
                </a:solidFill>
              </a:rPr>
              <a:t>System Diagram</a:t>
            </a:r>
          </a:p>
          <a:p>
            <a:pPr>
              <a:buFont typeface="Wingdings" panose="05000000000000000000" pitchFamily="2" charset="2"/>
              <a:buChar char="§"/>
            </a:pPr>
            <a:r>
              <a:rPr lang="en-US" sz="2800" dirty="0">
                <a:solidFill>
                  <a:schemeClr val="accent2">
                    <a:lumMod val="75000"/>
                  </a:schemeClr>
                </a:solidFill>
              </a:rPr>
              <a:t>Technologies to be used</a:t>
            </a:r>
          </a:p>
          <a:p>
            <a:pPr>
              <a:buFont typeface="Wingdings" panose="05000000000000000000" pitchFamily="2" charset="2"/>
              <a:buChar char="§"/>
            </a:pPr>
            <a:r>
              <a:rPr lang="en-US" sz="2800" dirty="0">
                <a:solidFill>
                  <a:schemeClr val="accent2">
                    <a:lumMod val="75000"/>
                  </a:schemeClr>
                </a:solidFill>
              </a:rPr>
              <a:t>Requirements (Functional /Non-functional)</a:t>
            </a:r>
          </a:p>
          <a:p>
            <a:pPr>
              <a:buFont typeface="Wingdings" panose="05000000000000000000" pitchFamily="2" charset="2"/>
              <a:buChar char="§"/>
            </a:pPr>
            <a:r>
              <a:rPr lang="en-US" sz="2800" dirty="0">
                <a:solidFill>
                  <a:schemeClr val="accent2">
                    <a:lumMod val="75000"/>
                  </a:schemeClr>
                </a:solidFill>
              </a:rPr>
              <a:t>Work Breakdown Structure / Gantt Chart</a:t>
            </a:r>
          </a:p>
          <a:p>
            <a:endParaRPr lang="en-US" dirty="0"/>
          </a:p>
        </p:txBody>
      </p:sp>
      <p:sp>
        <p:nvSpPr>
          <p:cNvPr id="2" name="Title 4">
            <a:extLst>
              <a:ext uri="{FF2B5EF4-FFF2-40B4-BE49-F238E27FC236}">
                <a16:creationId xmlns:a16="http://schemas.microsoft.com/office/drawing/2014/main" id="{FE4A7DEE-1E78-8E16-AE82-B5FC0A55B641}"/>
              </a:ext>
            </a:extLst>
          </p:cNvPr>
          <p:cNvSpPr txBox="1">
            <a:spLocks/>
          </p:cNvSpPr>
          <p:nvPr/>
        </p:nvSpPr>
        <p:spPr>
          <a:xfrm>
            <a:off x="253999" y="6858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RESEARCH METHODOLOGY</a:t>
            </a:r>
          </a:p>
        </p:txBody>
      </p:sp>
      <p:pic>
        <p:nvPicPr>
          <p:cNvPr id="1026" name="Picture 2" descr="How to choose the right research methodology(-ies) for your project | by  airvee | Bootcamp">
            <a:extLst>
              <a:ext uri="{FF2B5EF4-FFF2-40B4-BE49-F238E27FC236}">
                <a16:creationId xmlns:a16="http://schemas.microsoft.com/office/drawing/2014/main" id="{D90473F7-7301-1198-3C60-5BD827BD9C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9600" y="2297351"/>
            <a:ext cx="3429000" cy="2263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00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53B54-44F8-659C-4213-62CD36F28A66}"/>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9" name="Title 4">
            <a:extLst>
              <a:ext uri="{FF2B5EF4-FFF2-40B4-BE49-F238E27FC236}">
                <a16:creationId xmlns:a16="http://schemas.microsoft.com/office/drawing/2014/main" id="{4EA4A17A-DE82-B3A7-913C-D7E66D56310F}"/>
              </a:ext>
            </a:extLst>
          </p:cNvPr>
          <p:cNvSpPr txBox="1">
            <a:spLocks/>
          </p:cNvSpPr>
          <p:nvPr/>
        </p:nvSpPr>
        <p:spPr>
          <a:xfrm>
            <a:off x="508000" y="284995"/>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System Diagram</a:t>
            </a:r>
          </a:p>
        </p:txBody>
      </p:sp>
      <p:pic>
        <p:nvPicPr>
          <p:cNvPr id="6" name="Content Placeholder 5" descr="A diagram of a computer&#10;&#10;Description automatically generated">
            <a:extLst>
              <a:ext uri="{FF2B5EF4-FFF2-40B4-BE49-F238E27FC236}">
                <a16:creationId xmlns:a16="http://schemas.microsoft.com/office/drawing/2014/main" id="{91152F88-265A-144A-2D1D-73DD39B848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498" y="1077157"/>
            <a:ext cx="11557001" cy="5222043"/>
          </a:xfrm>
        </p:spPr>
      </p:pic>
    </p:spTree>
    <p:extLst>
      <p:ext uri="{BB962C8B-B14F-4D97-AF65-F5344CB8AC3E}">
        <p14:creationId xmlns:p14="http://schemas.microsoft.com/office/powerpoint/2010/main" val="1725134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755FDD-1204-4B78-8487-9F68D0AFEE4D}"/>
              </a:ext>
            </a:extLst>
          </p:cNvPr>
          <p:cNvSpPr>
            <a:spLocks noGrp="1"/>
          </p:cNvSpPr>
          <p:nvPr>
            <p:ph idx="1"/>
          </p:nvPr>
        </p:nvSpPr>
        <p:spPr/>
        <p:txBody>
          <a:bodyPr>
            <a:normAutofit fontScale="70000" lnSpcReduction="20000"/>
          </a:bodyPr>
          <a:lstStyle/>
          <a:p>
            <a:pPr marL="0" indent="0">
              <a:buNone/>
            </a:pPr>
            <a:r>
              <a:rPr lang="en-US" b="1" dirty="0">
                <a:solidFill>
                  <a:schemeClr val="accent1"/>
                </a:solidFill>
              </a:rPr>
              <a:t>Tools and Technologies</a:t>
            </a:r>
          </a:p>
          <a:p>
            <a:r>
              <a:rPr lang="en-US" dirty="0"/>
              <a:t> </a:t>
            </a:r>
            <a:r>
              <a:rPr lang="en-US" dirty="0">
                <a:ea typeface="+mn-lt"/>
                <a:cs typeface="+mn-lt"/>
              </a:rPr>
              <a:t>Development: Python</a:t>
            </a:r>
          </a:p>
          <a:p>
            <a:r>
              <a:rPr lang="en-US" dirty="0">
                <a:ea typeface="+mn-lt"/>
                <a:cs typeface="+mn-lt"/>
              </a:rPr>
              <a:t> Development Environment: </a:t>
            </a:r>
            <a:r>
              <a:rPr lang="en-US" dirty="0" err="1">
                <a:ea typeface="+mn-lt"/>
                <a:cs typeface="+mn-lt"/>
              </a:rPr>
              <a:t>Jupyter</a:t>
            </a:r>
            <a:r>
              <a:rPr lang="en-US" dirty="0">
                <a:ea typeface="+mn-lt"/>
                <a:cs typeface="+mn-lt"/>
              </a:rPr>
              <a:t> Notebook and Google </a:t>
            </a:r>
            <a:r>
              <a:rPr lang="en-US" dirty="0" err="1">
                <a:ea typeface="+mn-lt"/>
                <a:cs typeface="+mn-lt"/>
              </a:rPr>
              <a:t>Colab</a:t>
            </a:r>
            <a:endParaRPr lang="en-US" dirty="0">
              <a:ea typeface="+mn-lt"/>
              <a:cs typeface="+mn-lt"/>
            </a:endParaRPr>
          </a:p>
          <a:p>
            <a:r>
              <a:rPr lang="en-US" dirty="0">
                <a:ea typeface="+mn-lt"/>
                <a:cs typeface="+mn-lt"/>
              </a:rPr>
              <a:t> Version Control: GitHub </a:t>
            </a:r>
          </a:p>
          <a:p>
            <a:pPr marL="0" indent="0">
              <a:buNone/>
            </a:pPr>
            <a:endParaRPr lang="en-US" dirty="0">
              <a:ea typeface="+mn-lt"/>
              <a:cs typeface="+mn-lt"/>
            </a:endParaRPr>
          </a:p>
          <a:p>
            <a:pPr marL="0" indent="0">
              <a:buNone/>
            </a:pPr>
            <a:r>
              <a:rPr lang="en-US" b="1" dirty="0">
                <a:solidFill>
                  <a:srgbClr val="00539C"/>
                </a:solidFill>
              </a:rPr>
              <a:t>Algorithm</a:t>
            </a:r>
          </a:p>
          <a:p>
            <a:r>
              <a:rPr lang="en-US" dirty="0">
                <a:ea typeface="+mn-lt"/>
                <a:cs typeface="+mn-lt"/>
              </a:rPr>
              <a:t>CNN</a:t>
            </a:r>
          </a:p>
          <a:p>
            <a:r>
              <a:rPr lang="en-US" dirty="0">
                <a:ea typeface="+mn-lt"/>
                <a:cs typeface="+mn-lt"/>
              </a:rPr>
              <a:t>Feed Forward Neural Networks</a:t>
            </a:r>
          </a:p>
          <a:p>
            <a:pPr marL="0" indent="0">
              <a:buNone/>
            </a:pPr>
            <a:endParaRPr lang="en-US" dirty="0">
              <a:ea typeface="+mn-lt"/>
              <a:cs typeface="+mn-lt"/>
            </a:endParaRPr>
          </a:p>
          <a:p>
            <a:pPr marL="0" indent="0">
              <a:buNone/>
            </a:pPr>
            <a:r>
              <a:rPr lang="en-US" b="1" dirty="0">
                <a:solidFill>
                  <a:srgbClr val="00539C"/>
                </a:solidFill>
              </a:rPr>
              <a:t>Libraries  and Frameworks</a:t>
            </a:r>
          </a:p>
          <a:p>
            <a:r>
              <a:rPr lang="en-US" dirty="0">
                <a:ea typeface="+mn-lt"/>
                <a:cs typeface="+mn-lt"/>
              </a:rPr>
              <a:t>Scikit-learn</a:t>
            </a:r>
          </a:p>
          <a:p>
            <a:r>
              <a:rPr lang="en-US" dirty="0">
                <a:ea typeface="+mn-lt"/>
                <a:cs typeface="+mn-lt"/>
              </a:rPr>
              <a:t>TensorFlow, </a:t>
            </a:r>
            <a:r>
              <a:rPr lang="en-US" dirty="0" err="1">
                <a:ea typeface="+mn-lt"/>
                <a:cs typeface="+mn-lt"/>
              </a:rPr>
              <a:t>Keras</a:t>
            </a:r>
            <a:r>
              <a:rPr lang="en-US" dirty="0">
                <a:ea typeface="+mn-lt"/>
                <a:cs typeface="+mn-lt"/>
              </a:rPr>
              <a:t> </a:t>
            </a:r>
          </a:p>
          <a:p>
            <a:r>
              <a:rPr lang="en-US" dirty="0">
                <a:ea typeface="+mn-lt"/>
                <a:cs typeface="+mn-lt"/>
              </a:rPr>
              <a:t>Matplotlib, </a:t>
            </a:r>
            <a:r>
              <a:rPr lang="en-US" dirty="0" err="1">
                <a:ea typeface="+mn-lt"/>
                <a:cs typeface="+mn-lt"/>
              </a:rPr>
              <a:t>Numpy</a:t>
            </a:r>
            <a:r>
              <a:rPr lang="en-US" dirty="0">
                <a:ea typeface="+mn-lt"/>
                <a:cs typeface="+mn-lt"/>
              </a:rPr>
              <a:t>, Pandas</a:t>
            </a:r>
          </a:p>
          <a:p>
            <a:r>
              <a:rPr lang="en-US" dirty="0">
                <a:ea typeface="+mn-lt"/>
                <a:cs typeface="+mn-lt"/>
              </a:rPr>
              <a:t>ART(Adversarial Robustness Toolbox)</a:t>
            </a:r>
          </a:p>
          <a:p>
            <a:r>
              <a:rPr lang="en-US" dirty="0" err="1">
                <a:ea typeface="+mn-lt"/>
                <a:cs typeface="+mn-lt"/>
              </a:rPr>
              <a:t>Streamlit</a:t>
            </a:r>
            <a:endParaRPr lang="en-US" dirty="0">
              <a:ea typeface="+mn-lt"/>
              <a:cs typeface="+mn-lt"/>
            </a:endParaRPr>
          </a:p>
          <a:p>
            <a:pPr marL="0" indent="0">
              <a:buNone/>
            </a:pPr>
            <a:endParaRPr lang="en-US" dirty="0"/>
          </a:p>
        </p:txBody>
      </p:sp>
      <p:pic>
        <p:nvPicPr>
          <p:cNvPr id="5" name="Picture 6" descr="Icon&#10;&#10;Description automatically generated">
            <a:extLst>
              <a:ext uri="{FF2B5EF4-FFF2-40B4-BE49-F238E27FC236}">
                <a16:creationId xmlns:a16="http://schemas.microsoft.com/office/drawing/2014/main" id="{2DC0E53C-93E5-7DDC-C576-7D28EE2BF463}"/>
              </a:ext>
            </a:extLst>
          </p:cNvPr>
          <p:cNvPicPr>
            <a:picLocks noChangeAspect="1"/>
          </p:cNvPicPr>
          <p:nvPr/>
        </p:nvPicPr>
        <p:blipFill>
          <a:blip r:embed="rId2"/>
          <a:stretch>
            <a:fillRect/>
          </a:stretch>
        </p:blipFill>
        <p:spPr>
          <a:xfrm>
            <a:off x="6629400" y="3268748"/>
            <a:ext cx="876300" cy="914400"/>
          </a:xfrm>
          <a:prstGeom prst="rect">
            <a:avLst/>
          </a:prstGeom>
        </p:spPr>
      </p:pic>
      <p:pic>
        <p:nvPicPr>
          <p:cNvPr id="6" name="Picture 7" descr="A picture containing text, building material, brick, clipart&#10;&#10;Description automatically generated">
            <a:extLst>
              <a:ext uri="{FF2B5EF4-FFF2-40B4-BE49-F238E27FC236}">
                <a16:creationId xmlns:a16="http://schemas.microsoft.com/office/drawing/2014/main" id="{3697D04A-F917-5AA4-DD44-AAA241647A87}"/>
              </a:ext>
            </a:extLst>
          </p:cNvPr>
          <p:cNvPicPr>
            <a:picLocks noChangeAspect="1"/>
          </p:cNvPicPr>
          <p:nvPr/>
        </p:nvPicPr>
        <p:blipFill>
          <a:blip r:embed="rId3"/>
          <a:stretch>
            <a:fillRect/>
          </a:stretch>
        </p:blipFill>
        <p:spPr>
          <a:xfrm>
            <a:off x="8372001" y="2442053"/>
            <a:ext cx="847725" cy="904875"/>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B014519-EB6A-E9E2-8A18-03C142D07B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1199" y="3351166"/>
            <a:ext cx="1939019" cy="904876"/>
          </a:xfrm>
          <a:prstGeom prst="rect">
            <a:avLst/>
          </a:prstGeom>
        </p:spPr>
      </p:pic>
      <p:pic>
        <p:nvPicPr>
          <p:cNvPr id="11" name="Picture 10" descr="A logo with orange circles and grey dots">
            <a:extLst>
              <a:ext uri="{FF2B5EF4-FFF2-40B4-BE49-F238E27FC236}">
                <a16:creationId xmlns:a16="http://schemas.microsoft.com/office/drawing/2014/main" id="{FE7F43BD-C42C-5F8E-6F81-4F1EE10354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9822" y="4373409"/>
            <a:ext cx="2204358" cy="1157288"/>
          </a:xfrm>
          <a:prstGeom prst="rect">
            <a:avLst/>
          </a:prstGeom>
        </p:spPr>
      </p:pic>
      <p:pic>
        <p:nvPicPr>
          <p:cNvPr id="13" name="Picture 12" descr="A black and red logo&#10;&#10;Description automatically generated">
            <a:extLst>
              <a:ext uri="{FF2B5EF4-FFF2-40B4-BE49-F238E27FC236}">
                <a16:creationId xmlns:a16="http://schemas.microsoft.com/office/drawing/2014/main" id="{34BAA93C-0668-3489-40FD-51A7E8D543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06000" y="1781424"/>
            <a:ext cx="1396526" cy="733176"/>
          </a:xfrm>
          <a:prstGeom prst="rect">
            <a:avLst/>
          </a:prstGeom>
        </p:spPr>
      </p:pic>
      <p:pic>
        <p:nvPicPr>
          <p:cNvPr id="15" name="Picture 14" descr="A logo with orange circles&#10;&#10;Description automatically generated with medium confidence">
            <a:extLst>
              <a:ext uri="{FF2B5EF4-FFF2-40B4-BE49-F238E27FC236}">
                <a16:creationId xmlns:a16="http://schemas.microsoft.com/office/drawing/2014/main" id="{F7CB037E-59BB-7EC1-28CF-EE4A6C8A85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64668" y="5205490"/>
            <a:ext cx="1406041" cy="866143"/>
          </a:xfrm>
          <a:prstGeom prst="rect">
            <a:avLst/>
          </a:prstGeom>
        </p:spPr>
      </p:pic>
      <p:sp>
        <p:nvSpPr>
          <p:cNvPr id="16" name="Rectangle 15">
            <a:extLst>
              <a:ext uri="{FF2B5EF4-FFF2-40B4-BE49-F238E27FC236}">
                <a16:creationId xmlns:a16="http://schemas.microsoft.com/office/drawing/2014/main" id="{7B3B921F-1491-FA13-F6B3-89B0A3AA4835}"/>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17" name="Title 4">
            <a:extLst>
              <a:ext uri="{FF2B5EF4-FFF2-40B4-BE49-F238E27FC236}">
                <a16:creationId xmlns:a16="http://schemas.microsoft.com/office/drawing/2014/main" id="{C77FA6FA-C157-21A2-7385-3119B8683E32}"/>
              </a:ext>
            </a:extLst>
          </p:cNvPr>
          <p:cNvSpPr txBox="1">
            <a:spLocks/>
          </p:cNvSpPr>
          <p:nvPr/>
        </p:nvSpPr>
        <p:spPr>
          <a:xfrm>
            <a:off x="253999" y="23367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Technologies to be used</a:t>
            </a:r>
          </a:p>
        </p:txBody>
      </p:sp>
    </p:spTree>
    <p:extLst>
      <p:ext uri="{BB962C8B-B14F-4D97-AF65-F5344CB8AC3E}">
        <p14:creationId xmlns:p14="http://schemas.microsoft.com/office/powerpoint/2010/main" val="536413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E4CA21-2B8C-40AC-8F15-98F78D9EDC7F}"/>
              </a:ext>
            </a:extLst>
          </p:cNvPr>
          <p:cNvSpPr>
            <a:spLocks noGrp="1"/>
          </p:cNvSpPr>
          <p:nvPr>
            <p:ph idx="1"/>
          </p:nvPr>
        </p:nvSpPr>
        <p:spPr>
          <a:xfrm>
            <a:off x="381000" y="1371600"/>
            <a:ext cx="11684000" cy="2057400"/>
          </a:xfrm>
        </p:spPr>
        <p:txBody>
          <a:bodyPr>
            <a:normAutofit/>
          </a:bodyPr>
          <a:lstStyle/>
          <a:p>
            <a:r>
              <a:rPr lang="en-US" sz="2800" dirty="0"/>
              <a:t>Ability to identify and evaluate the effect and the accuracy changes of the attack on the CVD prediction model.</a:t>
            </a:r>
          </a:p>
          <a:p>
            <a:r>
              <a:rPr lang="en-US" sz="2800" dirty="0"/>
              <a:t>Ability to make the model robust by applying a defense mechanism and determining how the model has been made robust.</a:t>
            </a:r>
          </a:p>
          <a:p>
            <a:endParaRPr lang="en-US" dirty="0"/>
          </a:p>
          <a:p>
            <a:endParaRPr lang="en-US" dirty="0"/>
          </a:p>
        </p:txBody>
      </p:sp>
      <p:sp>
        <p:nvSpPr>
          <p:cNvPr id="12" name="Content Placeholder 2">
            <a:extLst>
              <a:ext uri="{FF2B5EF4-FFF2-40B4-BE49-F238E27FC236}">
                <a16:creationId xmlns:a16="http://schemas.microsoft.com/office/drawing/2014/main" id="{5CD4A831-5B83-4502-A8CD-76CC4C7CF09F}"/>
              </a:ext>
            </a:extLst>
          </p:cNvPr>
          <p:cNvSpPr txBox="1">
            <a:spLocks/>
          </p:cNvSpPr>
          <p:nvPr/>
        </p:nvSpPr>
        <p:spPr>
          <a:xfrm>
            <a:off x="484809" y="3962400"/>
            <a:ext cx="116840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a:p>
            <a:endParaRPr lang="en-US" dirty="0"/>
          </a:p>
        </p:txBody>
      </p:sp>
      <p:sp>
        <p:nvSpPr>
          <p:cNvPr id="14" name="Content Placeholder 2">
            <a:extLst>
              <a:ext uri="{FF2B5EF4-FFF2-40B4-BE49-F238E27FC236}">
                <a16:creationId xmlns:a16="http://schemas.microsoft.com/office/drawing/2014/main" id="{1AF361F4-A225-4DA7-ABD1-981AE9443B79}"/>
              </a:ext>
            </a:extLst>
          </p:cNvPr>
          <p:cNvSpPr txBox="1">
            <a:spLocks/>
          </p:cNvSpPr>
          <p:nvPr/>
        </p:nvSpPr>
        <p:spPr>
          <a:xfrm>
            <a:off x="508000" y="4221162"/>
            <a:ext cx="116840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Security</a:t>
            </a:r>
          </a:p>
          <a:p>
            <a:r>
              <a:rPr lang="en-US" sz="2800" dirty="0"/>
              <a:t>Accuracy</a:t>
            </a:r>
          </a:p>
          <a:p>
            <a:r>
              <a:rPr lang="en-US" sz="2800" dirty="0"/>
              <a:t>Robustness</a:t>
            </a:r>
          </a:p>
          <a:p>
            <a:endParaRPr lang="en-US" dirty="0"/>
          </a:p>
        </p:txBody>
      </p:sp>
      <p:sp>
        <p:nvSpPr>
          <p:cNvPr id="2" name="Rectangle 1">
            <a:extLst>
              <a:ext uri="{FF2B5EF4-FFF2-40B4-BE49-F238E27FC236}">
                <a16:creationId xmlns:a16="http://schemas.microsoft.com/office/drawing/2014/main" id="{F24EAF0C-B8AF-6191-EE17-9EE86189A521}"/>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R24 -102 </a:t>
            </a:r>
            <a:endParaRPr lang="en-US" sz="1800" b="0" dirty="0">
              <a:solidFill>
                <a:schemeClr val="tx1"/>
              </a:solidFill>
            </a:endParaRPr>
          </a:p>
        </p:txBody>
      </p:sp>
      <p:sp>
        <p:nvSpPr>
          <p:cNvPr id="4" name="Title 4">
            <a:extLst>
              <a:ext uri="{FF2B5EF4-FFF2-40B4-BE49-F238E27FC236}">
                <a16:creationId xmlns:a16="http://schemas.microsoft.com/office/drawing/2014/main" id="{E799E0E3-0CFB-FB89-515B-1E9AAD57BED1}"/>
              </a:ext>
            </a:extLst>
          </p:cNvPr>
          <p:cNvSpPr txBox="1">
            <a:spLocks/>
          </p:cNvSpPr>
          <p:nvPr/>
        </p:nvSpPr>
        <p:spPr>
          <a:xfrm>
            <a:off x="253999" y="44211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FUNCTIONAL REQUIREMENTS</a:t>
            </a:r>
          </a:p>
        </p:txBody>
      </p:sp>
      <p:sp>
        <p:nvSpPr>
          <p:cNvPr id="6" name="Title 4">
            <a:extLst>
              <a:ext uri="{FF2B5EF4-FFF2-40B4-BE49-F238E27FC236}">
                <a16:creationId xmlns:a16="http://schemas.microsoft.com/office/drawing/2014/main" id="{165ABA4C-2B59-4A10-98FC-E4D2D8F9218A}"/>
              </a:ext>
            </a:extLst>
          </p:cNvPr>
          <p:cNvSpPr txBox="1">
            <a:spLocks/>
          </p:cNvSpPr>
          <p:nvPr/>
        </p:nvSpPr>
        <p:spPr>
          <a:xfrm>
            <a:off x="609600" y="3429000"/>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NON-FUNCTIONAL REQUIREMENTS</a:t>
            </a:r>
          </a:p>
        </p:txBody>
      </p:sp>
      <p:pic>
        <p:nvPicPr>
          <p:cNvPr id="2050" name="Picture 2" descr="What Are Non-functional Requirements? Types and Examples.">
            <a:extLst>
              <a:ext uri="{FF2B5EF4-FFF2-40B4-BE49-F238E27FC236}">
                <a16:creationId xmlns:a16="http://schemas.microsoft.com/office/drawing/2014/main" id="{0B3E821C-80A8-08C8-03A9-24F41BFA21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91892" y="4509421"/>
            <a:ext cx="2433817" cy="1769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028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diagram of a covid-19&#10;&#10;Description automatically generated">
            <a:extLst>
              <a:ext uri="{FF2B5EF4-FFF2-40B4-BE49-F238E27FC236}">
                <a16:creationId xmlns:a16="http://schemas.microsoft.com/office/drawing/2014/main" id="{90B4CE51-A6DE-7C79-2352-7CB6A504EE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990600"/>
            <a:ext cx="8534400" cy="5181600"/>
          </a:xfrm>
        </p:spPr>
      </p:pic>
      <p:sp>
        <p:nvSpPr>
          <p:cNvPr id="6" name="Rectangle 5">
            <a:extLst>
              <a:ext uri="{FF2B5EF4-FFF2-40B4-BE49-F238E27FC236}">
                <a16:creationId xmlns:a16="http://schemas.microsoft.com/office/drawing/2014/main" id="{CBABC010-5A92-A586-90B8-239B5399C5AC}"/>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7" name="Title 4">
            <a:extLst>
              <a:ext uri="{FF2B5EF4-FFF2-40B4-BE49-F238E27FC236}">
                <a16:creationId xmlns:a16="http://schemas.microsoft.com/office/drawing/2014/main" id="{124A7A91-626B-AC3B-08F9-175DF25740FE}"/>
              </a:ext>
            </a:extLst>
          </p:cNvPr>
          <p:cNvSpPr txBox="1">
            <a:spLocks/>
          </p:cNvSpPr>
          <p:nvPr/>
        </p:nvSpPr>
        <p:spPr>
          <a:xfrm>
            <a:off x="508000" y="266701"/>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Work Breakdown Structure</a:t>
            </a:r>
          </a:p>
        </p:txBody>
      </p:sp>
    </p:spTree>
    <p:extLst>
      <p:ext uri="{BB962C8B-B14F-4D97-AF65-F5344CB8AC3E}">
        <p14:creationId xmlns:p14="http://schemas.microsoft.com/office/powerpoint/2010/main" val="336249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0DADAE-3300-CE6D-7AE6-2A45B67A6FFC}"/>
              </a:ext>
            </a:extLst>
          </p:cNvPr>
          <p:cNvSpPr/>
          <p:nvPr/>
        </p:nvSpPr>
        <p:spPr>
          <a:xfrm>
            <a:off x="2687817" y="6500867"/>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pic>
        <p:nvPicPr>
          <p:cNvPr id="4" name="Content Placeholder 3">
            <a:extLst>
              <a:ext uri="{FF2B5EF4-FFF2-40B4-BE49-F238E27FC236}">
                <a16:creationId xmlns:a16="http://schemas.microsoft.com/office/drawing/2014/main" id="{666697F0-57BE-C53B-855F-EB40DF0A4DCC}"/>
              </a:ext>
            </a:extLst>
          </p:cNvPr>
          <p:cNvPicPr>
            <a:picLocks noGrp="1" noChangeAspect="1"/>
          </p:cNvPicPr>
          <p:nvPr>
            <p:ph idx="1"/>
          </p:nvPr>
        </p:nvPicPr>
        <p:blipFill>
          <a:blip r:embed="rId2"/>
          <a:stretch>
            <a:fillRect/>
          </a:stretch>
        </p:blipFill>
        <p:spPr>
          <a:xfrm>
            <a:off x="838199" y="1143000"/>
            <a:ext cx="10515600" cy="5029636"/>
          </a:xfrm>
        </p:spPr>
      </p:pic>
      <p:sp>
        <p:nvSpPr>
          <p:cNvPr id="6" name="Title 4">
            <a:extLst>
              <a:ext uri="{FF2B5EF4-FFF2-40B4-BE49-F238E27FC236}">
                <a16:creationId xmlns:a16="http://schemas.microsoft.com/office/drawing/2014/main" id="{FC5FDD60-BE75-AA8C-960D-B7E13198A1CD}"/>
              </a:ext>
            </a:extLst>
          </p:cNvPr>
          <p:cNvSpPr txBox="1">
            <a:spLocks/>
          </p:cNvSpPr>
          <p:nvPr/>
        </p:nvSpPr>
        <p:spPr>
          <a:xfrm>
            <a:off x="253999" y="266701"/>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GANTT CHART</a:t>
            </a:r>
          </a:p>
        </p:txBody>
      </p:sp>
    </p:spTree>
    <p:extLst>
      <p:ext uri="{BB962C8B-B14F-4D97-AF65-F5344CB8AC3E}">
        <p14:creationId xmlns:p14="http://schemas.microsoft.com/office/powerpoint/2010/main" val="2020748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C45147BD-753A-F540-9AC2-C08950E233CB}"/>
              </a:ext>
            </a:extLst>
          </p:cNvPr>
          <p:cNvSpPr txBox="1">
            <a:spLocks/>
          </p:cNvSpPr>
          <p:nvPr/>
        </p:nvSpPr>
        <p:spPr>
          <a:xfrm>
            <a:off x="0" y="350838"/>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graphicFrame>
        <p:nvGraphicFramePr>
          <p:cNvPr id="2" name="Content Placeholder 4">
            <a:extLst>
              <a:ext uri="{FF2B5EF4-FFF2-40B4-BE49-F238E27FC236}">
                <a16:creationId xmlns:a16="http://schemas.microsoft.com/office/drawing/2014/main" id="{F13D4D53-5433-AD43-BE60-3430BF1C2988}"/>
              </a:ext>
            </a:extLst>
          </p:cNvPr>
          <p:cNvGraphicFramePr>
            <a:graphicFrameLocks noGrp="1"/>
          </p:cNvGraphicFramePr>
          <p:nvPr>
            <p:ph idx="1"/>
            <p:extLst>
              <p:ext uri="{D42A27DB-BD31-4B8C-83A1-F6EECF244321}">
                <p14:modId xmlns:p14="http://schemas.microsoft.com/office/powerpoint/2010/main" val="3600707542"/>
              </p:ext>
            </p:extLst>
          </p:nvPr>
        </p:nvGraphicFramePr>
        <p:xfrm>
          <a:off x="990600" y="1295400"/>
          <a:ext cx="10363200" cy="4815176"/>
        </p:xfrm>
        <a:graphic>
          <a:graphicData uri="http://schemas.openxmlformats.org/drawingml/2006/table">
            <a:tbl>
              <a:tblPr firstRow="1" firstCol="1" bandRow="1">
                <a:tableStyleId>{69CF1AB2-1976-4502-BF36-3FF5EA218861}</a:tableStyleId>
              </a:tblPr>
              <a:tblGrid>
                <a:gridCol w="5181600">
                  <a:extLst>
                    <a:ext uri="{9D8B030D-6E8A-4147-A177-3AD203B41FA5}">
                      <a16:colId xmlns:a16="http://schemas.microsoft.com/office/drawing/2014/main" val="3495981589"/>
                    </a:ext>
                  </a:extLst>
                </a:gridCol>
                <a:gridCol w="5181600">
                  <a:extLst>
                    <a:ext uri="{9D8B030D-6E8A-4147-A177-3AD203B41FA5}">
                      <a16:colId xmlns:a16="http://schemas.microsoft.com/office/drawing/2014/main" val="191998206"/>
                    </a:ext>
                  </a:extLst>
                </a:gridCol>
              </a:tblGrid>
              <a:tr h="609600">
                <a:tc>
                  <a:txBody>
                    <a:bodyPr/>
                    <a:lstStyle/>
                    <a:p>
                      <a:r>
                        <a:rPr lang="en-US" sz="2000" dirty="0"/>
                        <a:t>Task</a:t>
                      </a:r>
                    </a:p>
                  </a:txBody>
                  <a:tcPr/>
                </a:tc>
                <a:tc>
                  <a:txBody>
                    <a:bodyPr/>
                    <a:lstStyle/>
                    <a:p>
                      <a:r>
                        <a:rPr lang="en-US" sz="2000" dirty="0"/>
                        <a:t>Details</a:t>
                      </a:r>
                    </a:p>
                  </a:txBody>
                  <a:tcPr/>
                </a:tc>
                <a:extLst>
                  <a:ext uri="{0D108BD9-81ED-4DB2-BD59-A6C34878D82A}">
                    <a16:rowId xmlns:a16="http://schemas.microsoft.com/office/drawing/2014/main" val="2447857203"/>
                  </a:ext>
                </a:extLst>
              </a:tr>
              <a:tr h="389613">
                <a:tc>
                  <a:txBody>
                    <a:bodyPr/>
                    <a:lstStyle/>
                    <a:p>
                      <a:r>
                        <a:rPr lang="en-US" dirty="0"/>
                        <a:t>Dataset</a:t>
                      </a:r>
                    </a:p>
                  </a:txBody>
                  <a:tcPr/>
                </a:tc>
                <a:tc>
                  <a:txBody>
                    <a:bodyPr/>
                    <a:lstStyle/>
                    <a:p>
                      <a:r>
                        <a:rPr lang="en-US" sz="1600" dirty="0"/>
                        <a:t>Dataset from </a:t>
                      </a:r>
                      <a:r>
                        <a:rPr lang="en-US" sz="1600" dirty="0" err="1"/>
                        <a:t>kaggle</a:t>
                      </a:r>
                      <a:r>
                        <a:rPr lang="en-US" sz="1600" dirty="0"/>
                        <a:t>(CVD Cleaned )</a:t>
                      </a:r>
                    </a:p>
                  </a:txBody>
                  <a:tcPr/>
                </a:tc>
                <a:extLst>
                  <a:ext uri="{0D108BD9-81ED-4DB2-BD59-A6C34878D82A}">
                    <a16:rowId xmlns:a16="http://schemas.microsoft.com/office/drawing/2014/main" val="1987263376"/>
                  </a:ext>
                </a:extLst>
              </a:tr>
              <a:tr h="389613">
                <a:tc>
                  <a:txBody>
                    <a:bodyPr/>
                    <a:lstStyle/>
                    <a:p>
                      <a:r>
                        <a:rPr lang="en-US" dirty="0"/>
                        <a:t>Algorithm</a:t>
                      </a:r>
                    </a:p>
                  </a:txBody>
                  <a:tcPr/>
                </a:tc>
                <a:tc>
                  <a:txBody>
                    <a:bodyPr/>
                    <a:lstStyle/>
                    <a:p>
                      <a:r>
                        <a:rPr lang="en-US" sz="1600" dirty="0"/>
                        <a:t>CNN</a:t>
                      </a:r>
                    </a:p>
                  </a:txBody>
                  <a:tcPr/>
                </a:tc>
                <a:extLst>
                  <a:ext uri="{0D108BD9-81ED-4DB2-BD59-A6C34878D82A}">
                    <a16:rowId xmlns:a16="http://schemas.microsoft.com/office/drawing/2014/main" val="2715961166"/>
                  </a:ext>
                </a:extLst>
              </a:tr>
              <a:tr h="2192574">
                <a:tc>
                  <a:txBody>
                    <a:bodyPr/>
                    <a:lstStyle/>
                    <a:p>
                      <a:r>
                        <a:rPr lang="en-US" dirty="0"/>
                        <a:t>Literature reviews</a:t>
                      </a:r>
                    </a:p>
                  </a:txBody>
                  <a:tcPr/>
                </a:tc>
                <a:tc>
                  <a:txBody>
                    <a:bodyPr/>
                    <a:lstStyle/>
                    <a:p>
                      <a:pPr marL="285750" indent="-285750">
                        <a:buFont typeface="Arial" panose="020B0604020202020204" pitchFamily="34" charset="0"/>
                        <a:buChar char="•"/>
                      </a:pPr>
                      <a:r>
                        <a:rPr lang="en-US" sz="1600" dirty="0"/>
                        <a:t>Decision-Based Adversarial Attacks: Reliable Attacks Against Black-Box Machine Learning Models.</a:t>
                      </a:r>
                    </a:p>
                    <a:p>
                      <a:pPr marL="285750" indent="-285750">
                        <a:buFont typeface="Arial" panose="020B0604020202020204" pitchFamily="34" charset="0"/>
                        <a:buChar char="•"/>
                      </a:pPr>
                      <a:r>
                        <a:rPr lang="en-US" sz="1600" dirty="0"/>
                        <a:t>BOSH: An Efficient Meta Algorithm for Decision-based Attacks.</a:t>
                      </a:r>
                    </a:p>
                    <a:p>
                      <a:pPr marL="285750" indent="-285750">
                        <a:buFont typeface="Arial" panose="020B0604020202020204" pitchFamily="34" charset="0"/>
                        <a:buChar char="•"/>
                      </a:pPr>
                      <a:r>
                        <a:rPr lang="en-US" sz="1600" dirty="0"/>
                        <a:t>A Robust Approach to Adversarial Attack on Tabular Data for Classification Algorithm Testing.</a:t>
                      </a:r>
                    </a:p>
                    <a:p>
                      <a:pPr marL="285750" indent="-285750">
                        <a:buFont typeface="Arial" panose="020B0604020202020204" pitchFamily="34" charset="0"/>
                        <a:buChar char="•"/>
                      </a:pPr>
                      <a:r>
                        <a:rPr lang="en-US" sz="1600" dirty="0"/>
                        <a:t>Poisoning and evasion attacks against deep learning algorithms in Autonomous Vehicles.</a:t>
                      </a:r>
                    </a:p>
                  </a:txBody>
                  <a:tcPr/>
                </a:tc>
                <a:extLst>
                  <a:ext uri="{0D108BD9-81ED-4DB2-BD59-A6C34878D82A}">
                    <a16:rowId xmlns:a16="http://schemas.microsoft.com/office/drawing/2014/main" val="1721671203"/>
                  </a:ext>
                </a:extLst>
              </a:tr>
              <a:tr h="616888">
                <a:tc>
                  <a:txBody>
                    <a:bodyPr/>
                    <a:lstStyle/>
                    <a:p>
                      <a:r>
                        <a:rPr lang="en-US" dirty="0"/>
                        <a:t>External support</a:t>
                      </a:r>
                    </a:p>
                  </a:txBody>
                  <a:tcPr/>
                </a:tc>
                <a:tc>
                  <a:txBody>
                    <a:bodyPr/>
                    <a:lstStyle/>
                    <a:p>
                      <a:r>
                        <a:rPr lang="en-US" sz="1600" dirty="0"/>
                        <a:t>Research Rabbit</a:t>
                      </a:r>
                    </a:p>
                    <a:p>
                      <a:r>
                        <a:rPr lang="en-US" sz="1600" dirty="0"/>
                        <a:t>Kaggle</a:t>
                      </a:r>
                    </a:p>
                  </a:txBody>
                  <a:tcPr/>
                </a:tc>
                <a:extLst>
                  <a:ext uri="{0D108BD9-81ED-4DB2-BD59-A6C34878D82A}">
                    <a16:rowId xmlns:a16="http://schemas.microsoft.com/office/drawing/2014/main" val="1889758758"/>
                  </a:ext>
                </a:extLst>
              </a:tr>
              <a:tr h="616888">
                <a:tc>
                  <a:txBody>
                    <a:bodyPr/>
                    <a:lstStyle/>
                    <a:p>
                      <a:r>
                        <a:rPr lang="en-US" dirty="0"/>
                        <a:t>Tools</a:t>
                      </a:r>
                    </a:p>
                  </a:txBody>
                  <a:tcPr/>
                </a:tc>
                <a:tc>
                  <a:txBody>
                    <a:bodyPr/>
                    <a:lstStyle/>
                    <a:p>
                      <a:r>
                        <a:rPr lang="en-US" sz="1600" dirty="0" err="1"/>
                        <a:t>Jupyter</a:t>
                      </a:r>
                      <a:r>
                        <a:rPr lang="en-US" sz="1600" dirty="0"/>
                        <a:t> Notebook</a:t>
                      </a:r>
                    </a:p>
                    <a:p>
                      <a:r>
                        <a:rPr lang="en-US" sz="1600" dirty="0"/>
                        <a:t>Google </a:t>
                      </a:r>
                      <a:r>
                        <a:rPr lang="en-US" sz="1600" dirty="0" err="1"/>
                        <a:t>Colab</a:t>
                      </a:r>
                      <a:endParaRPr lang="en-US" sz="1600" dirty="0"/>
                    </a:p>
                  </a:txBody>
                  <a:tcPr/>
                </a:tc>
                <a:extLst>
                  <a:ext uri="{0D108BD9-81ED-4DB2-BD59-A6C34878D82A}">
                    <a16:rowId xmlns:a16="http://schemas.microsoft.com/office/drawing/2014/main" val="4136821523"/>
                  </a:ext>
                </a:extLst>
              </a:tr>
            </a:tbl>
          </a:graphicData>
        </a:graphic>
      </p:graphicFrame>
      <p:sp>
        <p:nvSpPr>
          <p:cNvPr id="3" name="Rectangle 2">
            <a:extLst>
              <a:ext uri="{FF2B5EF4-FFF2-40B4-BE49-F238E27FC236}">
                <a16:creationId xmlns:a16="http://schemas.microsoft.com/office/drawing/2014/main" id="{442D6E24-3FAA-1319-47E3-D56B6D2127B3}"/>
              </a:ext>
            </a:extLst>
          </p:cNvPr>
          <p:cNvSpPr/>
          <p:nvPr/>
        </p:nvSpPr>
        <p:spPr>
          <a:xfrm>
            <a:off x="2687817" y="6500867"/>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Tree>
    <p:extLst>
      <p:ext uri="{BB962C8B-B14F-4D97-AF65-F5344CB8AC3E}">
        <p14:creationId xmlns:p14="http://schemas.microsoft.com/office/powerpoint/2010/main" val="993644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645D10-609A-4D51-98CD-04CA2E683333}"/>
              </a:ext>
            </a:extLst>
          </p:cNvPr>
          <p:cNvSpPr/>
          <p:nvPr/>
        </p:nvSpPr>
        <p:spPr>
          <a:xfrm>
            <a:off x="1276350" y="1447800"/>
            <a:ext cx="10210800" cy="4801314"/>
          </a:xfrm>
          <a:prstGeom prst="rect">
            <a:avLst/>
          </a:prstGeom>
        </p:spPr>
        <p:txBody>
          <a:bodyPr wrap="square">
            <a:spAutoFit/>
          </a:bodyPr>
          <a:lstStyle/>
          <a:p>
            <a:pPr marR="457200"/>
            <a:r>
              <a:rPr lang="en-US" dirty="0">
                <a:solidFill>
                  <a:srgbClr val="000000"/>
                </a:solidFill>
                <a:latin typeface="Calibri" panose="020F0502020204030204" pitchFamily="34" charset="0"/>
              </a:rPr>
              <a:t>[1] W. Brendel, J. </a:t>
            </a:r>
            <a:r>
              <a:rPr lang="en-US" dirty="0" err="1">
                <a:solidFill>
                  <a:srgbClr val="000000"/>
                </a:solidFill>
                <a:latin typeface="Calibri" panose="020F0502020204030204" pitchFamily="34" charset="0"/>
              </a:rPr>
              <a:t>Rauber</a:t>
            </a:r>
            <a:r>
              <a:rPr lang="en-US" dirty="0">
                <a:solidFill>
                  <a:srgbClr val="000000"/>
                </a:solidFill>
                <a:latin typeface="Calibri" panose="020F0502020204030204" pitchFamily="34" charset="0"/>
              </a:rPr>
              <a:t>, and M. </a:t>
            </a:r>
            <a:r>
              <a:rPr lang="en-US" dirty="0" err="1">
                <a:solidFill>
                  <a:srgbClr val="000000"/>
                </a:solidFill>
                <a:latin typeface="Calibri" panose="020F0502020204030204" pitchFamily="34" charset="0"/>
              </a:rPr>
              <a:t>Bethge</a:t>
            </a:r>
            <a:r>
              <a:rPr lang="en-US" dirty="0">
                <a:solidFill>
                  <a:srgbClr val="000000"/>
                </a:solidFill>
                <a:latin typeface="Calibri" panose="020F0502020204030204" pitchFamily="34" charset="0"/>
              </a:rPr>
              <a:t>, “Decision-Based Adversarial Attacks: Reliable </a:t>
            </a:r>
          </a:p>
          <a:p>
            <a:pPr marR="457200"/>
            <a:r>
              <a:rPr lang="en-US" dirty="0">
                <a:solidFill>
                  <a:srgbClr val="000000"/>
                </a:solidFill>
                <a:latin typeface="Calibri" panose="020F0502020204030204" pitchFamily="34" charset="0"/>
              </a:rPr>
              <a:t>Attacks Against Black-Box Machine Learning Models.” </a:t>
            </a:r>
            <a:r>
              <a:rPr lang="en-US" dirty="0" err="1">
                <a:solidFill>
                  <a:srgbClr val="000000"/>
                </a:solidFill>
                <a:latin typeface="Calibri" panose="020F0502020204030204" pitchFamily="34" charset="0"/>
              </a:rPr>
              <a:t>arXiv</a:t>
            </a:r>
            <a:r>
              <a:rPr lang="en-US" dirty="0">
                <a:solidFill>
                  <a:srgbClr val="000000"/>
                </a:solidFill>
                <a:latin typeface="Calibri" panose="020F0502020204030204" pitchFamily="34" charset="0"/>
              </a:rPr>
              <a:t>, Feb. 16, 2018. [Online]. Available: </a:t>
            </a:r>
            <a:r>
              <a:rPr lang="en-US" dirty="0">
                <a:solidFill>
                  <a:srgbClr val="000000"/>
                </a:solidFill>
                <a:latin typeface="Calibri" panose="020F0502020204030204" pitchFamily="34" charset="0"/>
                <a:hlinkClick r:id="rId2"/>
              </a:rPr>
              <a:t>http://arxiv.org/abs/1712.04248</a:t>
            </a:r>
            <a:endParaRPr lang="en-US" dirty="0">
              <a:solidFill>
                <a:srgbClr val="000000"/>
              </a:solidFill>
              <a:latin typeface="Calibri" panose="020F0502020204030204" pitchFamily="34" charset="0"/>
            </a:endParaRPr>
          </a:p>
          <a:p>
            <a:pPr marR="457200"/>
            <a:endParaRPr lang="en-US" dirty="0">
              <a:solidFill>
                <a:srgbClr val="000000"/>
              </a:solidFill>
              <a:latin typeface="Calibri" panose="020F0502020204030204" pitchFamily="34" charset="0"/>
            </a:endParaRPr>
          </a:p>
          <a:p>
            <a:pPr marR="457200"/>
            <a:r>
              <a:rPr lang="en-US" dirty="0">
                <a:solidFill>
                  <a:srgbClr val="000000"/>
                </a:solidFill>
                <a:latin typeface="Calibri" panose="020F0502020204030204" pitchFamily="34" charset="0"/>
              </a:rPr>
              <a:t>[2] Z. Xiao, P. Yang, Y. Jiang, K.-W. Chang, and C.-J. Hsieh, “BOSH: An Efficient Meta </a:t>
            </a:r>
          </a:p>
          <a:p>
            <a:pPr marR="457200"/>
            <a:r>
              <a:rPr lang="en-US" dirty="0">
                <a:solidFill>
                  <a:srgbClr val="000000"/>
                </a:solidFill>
                <a:latin typeface="Calibri" panose="020F0502020204030204" pitchFamily="34" charset="0"/>
              </a:rPr>
              <a:t>Algorithm for Decision-based Attacks.” </a:t>
            </a:r>
            <a:r>
              <a:rPr lang="en-US" dirty="0" err="1">
                <a:solidFill>
                  <a:srgbClr val="000000"/>
                </a:solidFill>
                <a:latin typeface="Calibri" panose="020F0502020204030204" pitchFamily="34" charset="0"/>
              </a:rPr>
              <a:t>arXiv</a:t>
            </a:r>
            <a:r>
              <a:rPr lang="en-US" dirty="0">
                <a:solidFill>
                  <a:srgbClr val="000000"/>
                </a:solidFill>
                <a:latin typeface="Calibri" panose="020F0502020204030204" pitchFamily="34" charset="0"/>
              </a:rPr>
              <a:t>, Oct. 14, 2019. </a:t>
            </a:r>
          </a:p>
          <a:p>
            <a:pPr marR="457200"/>
            <a:r>
              <a:rPr lang="en-US" dirty="0">
                <a:solidFill>
                  <a:srgbClr val="000000"/>
                </a:solidFill>
                <a:latin typeface="Calibri" panose="020F0502020204030204" pitchFamily="34" charset="0"/>
              </a:rPr>
              <a:t>[Online]. Available: </a:t>
            </a:r>
            <a:r>
              <a:rPr lang="en-US" dirty="0">
                <a:solidFill>
                  <a:srgbClr val="000000"/>
                </a:solidFill>
                <a:latin typeface="Calibri" panose="020F0502020204030204" pitchFamily="34" charset="0"/>
                <a:hlinkClick r:id="rId3"/>
              </a:rPr>
              <a:t>http://arxiv.org/abs/1909.04288</a:t>
            </a:r>
            <a:endParaRPr lang="en-US" dirty="0">
              <a:solidFill>
                <a:srgbClr val="000000"/>
              </a:solidFill>
              <a:latin typeface="Calibri" panose="020F0502020204030204" pitchFamily="34" charset="0"/>
            </a:endParaRPr>
          </a:p>
          <a:p>
            <a:pPr marR="457200"/>
            <a:endParaRPr lang="en-US" b="0" i="0" dirty="0">
              <a:solidFill>
                <a:srgbClr val="000000"/>
              </a:solidFill>
              <a:effectLst/>
              <a:latin typeface="Calibri" panose="020F0502020204030204" pitchFamily="34" charset="0"/>
            </a:endParaRPr>
          </a:p>
          <a:p>
            <a:pPr marR="457200"/>
            <a:r>
              <a:rPr lang="en-US" dirty="0">
                <a:solidFill>
                  <a:srgbClr val="000000"/>
                </a:solidFill>
                <a:latin typeface="Calibri" panose="020F0502020204030204" pitchFamily="34" charset="0"/>
              </a:rPr>
              <a:t>[3] L. Ju, R. Cui, J. Sun and Z. Li, "A Robust Approach to Adversarial Attack on Tabular Data for Classification Algorithm Testing," 2022 8th International Conference on Big Data and Information Analytics (</a:t>
            </a:r>
            <a:r>
              <a:rPr lang="en-US" dirty="0" err="1">
                <a:solidFill>
                  <a:srgbClr val="000000"/>
                </a:solidFill>
                <a:latin typeface="Calibri" panose="020F0502020204030204" pitchFamily="34" charset="0"/>
              </a:rPr>
              <a:t>BigDIA</a:t>
            </a:r>
            <a:r>
              <a:rPr lang="en-US" dirty="0">
                <a:solidFill>
                  <a:srgbClr val="000000"/>
                </a:solidFill>
                <a:latin typeface="Calibri" panose="020F0502020204030204" pitchFamily="34" charset="0"/>
              </a:rPr>
              <a:t>), Guiyang, China, 2022, pp. 371-376, </a:t>
            </a:r>
            <a:r>
              <a:rPr lang="en-US" dirty="0" err="1">
                <a:solidFill>
                  <a:srgbClr val="000000"/>
                </a:solidFill>
                <a:latin typeface="Calibri" panose="020F0502020204030204" pitchFamily="34" charset="0"/>
              </a:rPr>
              <a:t>doi</a:t>
            </a:r>
            <a:r>
              <a:rPr lang="en-US" dirty="0">
                <a:solidFill>
                  <a:srgbClr val="000000"/>
                </a:solidFill>
                <a:latin typeface="Calibri" panose="020F0502020204030204" pitchFamily="34" charset="0"/>
              </a:rPr>
              <a:t>: 10.1109/BigDIA56350.2022.9874200.</a:t>
            </a:r>
          </a:p>
          <a:p>
            <a:pPr marR="457200"/>
            <a:endParaRPr lang="en-US" dirty="0">
              <a:solidFill>
                <a:srgbClr val="000000"/>
              </a:solidFill>
              <a:latin typeface="Calibri" panose="020F0502020204030204" pitchFamily="34" charset="0"/>
            </a:endParaRPr>
          </a:p>
          <a:p>
            <a:pPr marR="457200"/>
            <a:r>
              <a:rPr lang="en-US" dirty="0">
                <a:solidFill>
                  <a:srgbClr val="000000"/>
                </a:solidFill>
                <a:latin typeface="Calibri" panose="020F0502020204030204" pitchFamily="34" charset="0"/>
              </a:rPr>
              <a:t>[4]  Jiang, W. et al. (2020) “Poisoning and evasion attacks against deep learning algorithms in </a:t>
            </a:r>
          </a:p>
          <a:p>
            <a:pPr marR="457200"/>
            <a:r>
              <a:rPr lang="en-US" dirty="0">
                <a:solidFill>
                  <a:srgbClr val="000000"/>
                </a:solidFill>
                <a:latin typeface="Calibri" panose="020F0502020204030204" pitchFamily="34" charset="0"/>
              </a:rPr>
              <a:t>Autonomous Vehicles,” IEEE Transactions on Vehicular Technology, 69(4), pp. 4439–</a:t>
            </a:r>
          </a:p>
          <a:p>
            <a:pPr marR="457200"/>
            <a:r>
              <a:rPr lang="en-US" dirty="0">
                <a:solidFill>
                  <a:srgbClr val="000000"/>
                </a:solidFill>
                <a:latin typeface="Calibri" panose="020F0502020204030204" pitchFamily="34" charset="0"/>
              </a:rPr>
              <a:t>4449. Available at: https://doi.org/10.1109/tvt.2020.2977378.‌</a:t>
            </a:r>
          </a:p>
          <a:p>
            <a:pPr marR="457200"/>
            <a:endParaRPr lang="en-US" dirty="0">
              <a:solidFill>
                <a:srgbClr val="000000"/>
              </a:solidFill>
              <a:latin typeface="Calibri" panose="020F0502020204030204" pitchFamily="34" charset="0"/>
            </a:endParaRPr>
          </a:p>
          <a:p>
            <a:pPr marR="457200"/>
            <a:endParaRPr lang="en-US" dirty="0">
              <a:solidFill>
                <a:srgbClr val="000000"/>
              </a:solidFill>
              <a:latin typeface="Calibri" panose="020F0502020204030204" pitchFamily="34" charset="0"/>
            </a:endParaRPr>
          </a:p>
        </p:txBody>
      </p:sp>
      <p:sp>
        <p:nvSpPr>
          <p:cNvPr id="3" name="Rectangle 2">
            <a:extLst>
              <a:ext uri="{FF2B5EF4-FFF2-40B4-BE49-F238E27FC236}">
                <a16:creationId xmlns:a16="http://schemas.microsoft.com/office/drawing/2014/main" id="{C2CF95EB-8528-4DE6-8D5B-1E884F66CA12}"/>
              </a:ext>
            </a:extLst>
          </p:cNvPr>
          <p:cNvSpPr/>
          <p:nvPr/>
        </p:nvSpPr>
        <p:spPr>
          <a:xfrm>
            <a:off x="935217" y="1750120"/>
            <a:ext cx="10210800" cy="646331"/>
          </a:xfrm>
          <a:prstGeom prst="rect">
            <a:avLst/>
          </a:prstGeom>
        </p:spPr>
        <p:txBody>
          <a:bodyPr wrap="square">
            <a:spAutoFit/>
          </a:bodyPr>
          <a:lstStyle/>
          <a:p>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a:t>
            </a:r>
            <a:endParaRPr lang="en-US" b="0" i="0" dirty="0">
              <a:solidFill>
                <a:srgbClr val="000000"/>
              </a:solidFill>
              <a:effectLst/>
              <a:latin typeface="Calibri" panose="020F0502020204030204" pitchFamily="34" charset="0"/>
            </a:endParaRPr>
          </a:p>
        </p:txBody>
      </p:sp>
      <p:sp>
        <p:nvSpPr>
          <p:cNvPr id="4" name="Rectangle 3">
            <a:extLst>
              <a:ext uri="{FF2B5EF4-FFF2-40B4-BE49-F238E27FC236}">
                <a16:creationId xmlns:a16="http://schemas.microsoft.com/office/drawing/2014/main" id="{A856742E-D403-4362-9D7D-B073C54B9F45}"/>
              </a:ext>
            </a:extLst>
          </p:cNvPr>
          <p:cNvSpPr/>
          <p:nvPr/>
        </p:nvSpPr>
        <p:spPr>
          <a:xfrm>
            <a:off x="704850" y="4461549"/>
            <a:ext cx="10210800" cy="369332"/>
          </a:xfrm>
          <a:prstGeom prst="rect">
            <a:avLst/>
          </a:prstGeom>
        </p:spPr>
        <p:txBody>
          <a:bodyPr wrap="square">
            <a:spAutoFit/>
          </a:bodyPr>
          <a:lstStyle/>
          <a:p>
            <a:r>
              <a:rPr lang="en-US" dirty="0">
                <a:solidFill>
                  <a:srgbClr val="000000"/>
                </a:solidFill>
                <a:latin typeface="Calibri" panose="020F0502020204030204" pitchFamily="34" charset="0"/>
              </a:rPr>
              <a:t>‌</a:t>
            </a:r>
            <a:endParaRPr lang="en-US" b="0" i="0" dirty="0">
              <a:solidFill>
                <a:srgbClr val="000000"/>
              </a:solidFill>
              <a:effectLst/>
              <a:latin typeface="Calibri" panose="020F0502020204030204" pitchFamily="34" charset="0"/>
            </a:endParaRPr>
          </a:p>
        </p:txBody>
      </p:sp>
      <p:sp>
        <p:nvSpPr>
          <p:cNvPr id="6" name="Rectangle 5">
            <a:extLst>
              <a:ext uri="{FF2B5EF4-FFF2-40B4-BE49-F238E27FC236}">
                <a16:creationId xmlns:a16="http://schemas.microsoft.com/office/drawing/2014/main" id="{D625DBBB-BBD8-EC27-2A2C-E2464527B990}"/>
              </a:ext>
            </a:extLst>
          </p:cNvPr>
          <p:cNvSpPr/>
          <p:nvPr/>
        </p:nvSpPr>
        <p:spPr>
          <a:xfrm>
            <a:off x="2687817"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IT21023514</a:t>
            </a:r>
            <a:r>
              <a:rPr lang="en-US" sz="1800" dirty="0">
                <a:solidFill>
                  <a:schemeClr val="tx1"/>
                </a:solidFill>
              </a:rPr>
              <a:t>   |  Karandawala D.N | R24-102</a:t>
            </a:r>
            <a:endParaRPr lang="en-US" sz="1800" b="0" dirty="0">
              <a:solidFill>
                <a:schemeClr val="tx1"/>
              </a:solidFill>
            </a:endParaRPr>
          </a:p>
        </p:txBody>
      </p:sp>
      <p:sp>
        <p:nvSpPr>
          <p:cNvPr id="14" name="Title 4">
            <a:extLst>
              <a:ext uri="{FF2B5EF4-FFF2-40B4-BE49-F238E27FC236}">
                <a16:creationId xmlns:a16="http://schemas.microsoft.com/office/drawing/2014/main" id="{D95CB452-DBB6-07BE-CC73-04C762D27CE2}"/>
              </a:ext>
            </a:extLst>
          </p:cNvPr>
          <p:cNvSpPr txBox="1">
            <a:spLocks/>
          </p:cNvSpPr>
          <p:nvPr/>
        </p:nvSpPr>
        <p:spPr>
          <a:xfrm>
            <a:off x="198617" y="323384"/>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REFERENCES</a:t>
            </a:r>
          </a:p>
        </p:txBody>
      </p:sp>
    </p:spTree>
    <p:extLst>
      <p:ext uri="{BB962C8B-B14F-4D97-AF65-F5344CB8AC3E}">
        <p14:creationId xmlns:p14="http://schemas.microsoft.com/office/powerpoint/2010/main" val="2477731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p:txBody>
          <a:bodyPr/>
          <a:lstStyle/>
          <a:p>
            <a:r>
              <a:rPr lang="en-US" sz="4000" dirty="0">
                <a:latin typeface="Adobe Devanagari"/>
              </a:rPr>
              <a:t>IT2</a:t>
            </a:r>
            <a:r>
              <a:rPr lang="en-US" dirty="0">
                <a:latin typeface="Adobe Devanagari"/>
              </a:rPr>
              <a:t>0172282</a:t>
            </a:r>
            <a:r>
              <a:rPr lang="en-US" sz="4000" dirty="0">
                <a:latin typeface="Adobe Devanagari"/>
              </a:rPr>
              <a:t> |YASUTHTHARA B.G.V</a:t>
            </a:r>
            <a:endParaRPr lang="en-US" dirty="0"/>
          </a:p>
        </p:txBody>
      </p:sp>
      <p:sp>
        <p:nvSpPr>
          <p:cNvPr id="6" name="Text Placeholder 5">
            <a:extLst>
              <a:ext uri="{FF2B5EF4-FFF2-40B4-BE49-F238E27FC236}">
                <a16:creationId xmlns:a16="http://schemas.microsoft.com/office/drawing/2014/main" id="{07A91C59-28F0-4A9C-ACA2-19A536A0C380}"/>
              </a:ext>
            </a:extLst>
          </p:cNvPr>
          <p:cNvSpPr>
            <a:spLocks noGrp="1"/>
          </p:cNvSpPr>
          <p:nvPr>
            <p:ph type="body" idx="1"/>
          </p:nvPr>
        </p:nvSpPr>
        <p:spPr/>
        <p:txBody>
          <a:bodyPr/>
          <a:lstStyle/>
          <a:p>
            <a:r>
              <a:rPr lang="en-US" dirty="0"/>
              <a:t>Bachelor of Science (Hons) in Information Technology </a:t>
            </a:r>
          </a:p>
          <a:p>
            <a:r>
              <a:rPr lang="en-US" dirty="0"/>
              <a:t>Specializing in Cyber Security</a:t>
            </a:r>
            <a:endParaRPr lang="en-US" sz="2000" dirty="0"/>
          </a:p>
        </p:txBody>
      </p:sp>
      <p:pic>
        <p:nvPicPr>
          <p:cNvPr id="3" name="Picture 2" descr="A person in a white shirt&#10;&#10;Description automatically generated">
            <a:extLst>
              <a:ext uri="{FF2B5EF4-FFF2-40B4-BE49-F238E27FC236}">
                <a16:creationId xmlns:a16="http://schemas.microsoft.com/office/drawing/2014/main" id="{5E08EC95-2B35-60B7-675B-B1C6C2FEE9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13178" y="0"/>
            <a:ext cx="2157486" cy="2514600"/>
          </a:xfrm>
          <a:prstGeom prst="rect">
            <a:avLst/>
          </a:prstGeom>
        </p:spPr>
      </p:pic>
      <p:sp>
        <p:nvSpPr>
          <p:cNvPr id="2" name="Rectangle 1">
            <a:extLst>
              <a:ext uri="{FF2B5EF4-FFF2-40B4-BE49-F238E27FC236}">
                <a16:creationId xmlns:a16="http://schemas.microsoft.com/office/drawing/2014/main" id="{379D19F1-22D9-6A94-F88D-60B4927DF644}"/>
              </a:ext>
            </a:extLst>
          </p:cNvPr>
          <p:cNvSpPr/>
          <p:nvPr/>
        </p:nvSpPr>
        <p:spPr>
          <a:xfrm>
            <a:off x="2971800"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2842409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D290B-39A0-9761-D6FE-25067077437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1F9A452-A38C-02B4-C521-5F33F8791984}"/>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67627564-6578-0FF1-8B39-6961FF3A8EFE}"/>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spcBef>
                <a:spcPts val="0"/>
              </a:spcBef>
              <a:spcAft>
                <a:spcPts val="1400"/>
              </a:spcAft>
              <a:buFont typeface="Wingdings" pitchFamily="2" charset="2"/>
              <a:buNone/>
            </a:pPr>
            <a:endParaRPr lang="en-US" sz="2400" dirty="0"/>
          </a:p>
          <a:p>
            <a:pPr lvl="1">
              <a:buFont typeface="Courier New" pitchFamily="34" charset="0"/>
              <a:buChar char="o"/>
            </a:pPr>
            <a:endParaRPr lang="en-US" sz="2400" dirty="0"/>
          </a:p>
          <a:p>
            <a:pPr marL="0" indent="0">
              <a:buFont typeface="Arial" pitchFamily="34" charset="0"/>
              <a:buNone/>
            </a:pPr>
            <a:endParaRPr lang="en-US" dirty="0"/>
          </a:p>
        </p:txBody>
      </p:sp>
      <p:sp>
        <p:nvSpPr>
          <p:cNvPr id="2" name="Title 4">
            <a:extLst>
              <a:ext uri="{FF2B5EF4-FFF2-40B4-BE49-F238E27FC236}">
                <a16:creationId xmlns:a16="http://schemas.microsoft.com/office/drawing/2014/main" id="{94E9DA9C-4D7C-D684-974D-6CE860F56FEE}"/>
              </a:ext>
            </a:extLst>
          </p:cNvPr>
          <p:cNvSpPr txBox="1">
            <a:spLocks/>
          </p:cNvSpPr>
          <p:nvPr/>
        </p:nvSpPr>
        <p:spPr>
          <a:xfrm>
            <a:off x="-1447800" y="457200"/>
            <a:ext cx="13639800" cy="9748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latin typeface="Adobe Devanagari"/>
              </a:rPr>
              <a:t>Introduction and Background</a:t>
            </a:r>
            <a:endParaRPr lang="en-US" sz="3600" dirty="0"/>
          </a:p>
        </p:txBody>
      </p:sp>
      <p:sp>
        <p:nvSpPr>
          <p:cNvPr id="9" name="TextBox 8">
            <a:extLst>
              <a:ext uri="{FF2B5EF4-FFF2-40B4-BE49-F238E27FC236}">
                <a16:creationId xmlns:a16="http://schemas.microsoft.com/office/drawing/2014/main" id="{271B613D-76ED-D191-9236-92B318896754}"/>
              </a:ext>
            </a:extLst>
          </p:cNvPr>
          <p:cNvSpPr txBox="1"/>
          <p:nvPr/>
        </p:nvSpPr>
        <p:spPr>
          <a:xfrm>
            <a:off x="859424" y="1919442"/>
            <a:ext cx="5236576" cy="861774"/>
          </a:xfrm>
          <a:prstGeom prst="rect">
            <a:avLst/>
          </a:prstGeom>
          <a:noFill/>
        </p:spPr>
        <p:txBody>
          <a:bodyPr wrap="square">
            <a:spAutoFit/>
          </a:bodyPr>
          <a:lstStyle/>
          <a:p>
            <a:pPr marL="0" indent="0">
              <a:buNone/>
            </a:pPr>
            <a:r>
              <a:rPr lang="en-US" sz="2800" b="1" dirty="0" err="1"/>
              <a:t>Carlini</a:t>
            </a:r>
            <a:r>
              <a:rPr lang="en-US" sz="2800" b="1" dirty="0"/>
              <a:t> - Wagner (C&amp;W) attack.</a:t>
            </a:r>
          </a:p>
          <a:p>
            <a:pPr marL="285750" indent="-285750">
              <a:buFont typeface="Arial" panose="020B0604020202020204" pitchFamily="34" charset="0"/>
              <a:buChar char="•"/>
            </a:pPr>
            <a:endParaRPr lang="en-US" sz="2200" dirty="0"/>
          </a:p>
        </p:txBody>
      </p:sp>
      <p:sp>
        <p:nvSpPr>
          <p:cNvPr id="6" name="TextBox 5">
            <a:extLst>
              <a:ext uri="{FF2B5EF4-FFF2-40B4-BE49-F238E27FC236}">
                <a16:creationId xmlns:a16="http://schemas.microsoft.com/office/drawing/2014/main" id="{75C92ACD-C456-7AD4-5418-9E1926AD4D65}"/>
              </a:ext>
            </a:extLst>
          </p:cNvPr>
          <p:cNvSpPr txBox="1"/>
          <p:nvPr/>
        </p:nvSpPr>
        <p:spPr>
          <a:xfrm>
            <a:off x="845977" y="2777133"/>
            <a:ext cx="6816365" cy="3266920"/>
          </a:xfrm>
          <a:prstGeom prst="rect">
            <a:avLst/>
          </a:prstGeom>
          <a:noFill/>
        </p:spPr>
        <p:txBody>
          <a:bodyPr wrap="square">
            <a:spAutoFit/>
          </a:bodyPr>
          <a:lstStyle/>
          <a:p>
            <a:pPr marL="342900" marR="0" lvl="0" indent="-342900">
              <a:lnSpc>
                <a:spcPct val="150000"/>
              </a:lnSpc>
              <a:spcBef>
                <a:spcPts val="0"/>
              </a:spcBef>
              <a:spcAft>
                <a:spcPts val="0"/>
              </a:spcAft>
              <a:buFont typeface="Symbol" panose="05050102010706020507" pitchFamily="18" charset="2"/>
              <a:buChar char=""/>
            </a:pPr>
            <a:r>
              <a:rPr lang="en-US" sz="2400" kern="100" dirty="0" err="1">
                <a:effectLst/>
                <a:ea typeface="Aptos" panose="020B0004020202020204" pitchFamily="34" charset="0"/>
                <a:cs typeface="Latha" panose="020B0604020202020204" pitchFamily="34" charset="0"/>
              </a:rPr>
              <a:t>Carlini</a:t>
            </a:r>
            <a:r>
              <a:rPr lang="en-US" sz="2400" kern="100" dirty="0">
                <a:effectLst/>
                <a:ea typeface="Aptos" panose="020B0004020202020204" pitchFamily="34" charset="0"/>
                <a:cs typeface="Latha" panose="020B0604020202020204" pitchFamily="34" charset="0"/>
              </a:rPr>
              <a:t> – </a:t>
            </a:r>
            <a:r>
              <a:rPr lang="en-US" sz="2400" kern="100" dirty="0" err="1">
                <a:effectLst/>
                <a:ea typeface="Aptos" panose="020B0004020202020204" pitchFamily="34" charset="0"/>
                <a:cs typeface="Latha" panose="020B0604020202020204" pitchFamily="34" charset="0"/>
              </a:rPr>
              <a:t>wagner</a:t>
            </a:r>
            <a:r>
              <a:rPr lang="en-US" sz="2400" kern="100" dirty="0">
                <a:effectLst/>
                <a:ea typeface="Aptos" panose="020B0004020202020204" pitchFamily="34" charset="0"/>
                <a:cs typeface="Latha" panose="020B0604020202020204" pitchFamily="34" charset="0"/>
              </a:rPr>
              <a:t> attack is a white-box adversarial attack.</a:t>
            </a:r>
          </a:p>
          <a:p>
            <a:pPr marL="342900" marR="0" lvl="0" indent="-342900">
              <a:lnSpc>
                <a:spcPct val="150000"/>
              </a:lnSpc>
              <a:spcBef>
                <a:spcPts val="0"/>
              </a:spcBef>
              <a:spcAft>
                <a:spcPts val="0"/>
              </a:spcAft>
              <a:buFont typeface="Symbol" panose="05050102010706020507" pitchFamily="18" charset="2"/>
              <a:buChar char=""/>
            </a:pPr>
            <a:r>
              <a:rPr lang="en-US" sz="2400" kern="100" dirty="0">
                <a:effectLst/>
                <a:ea typeface="Aptos" panose="020B0004020202020204" pitchFamily="34" charset="0"/>
                <a:cs typeface="Latha" panose="020B0604020202020204" pitchFamily="34" charset="0"/>
              </a:rPr>
              <a:t>Crafts imperceptible perturbations to fool machine learning models, specifically neural networks.</a:t>
            </a:r>
          </a:p>
          <a:p>
            <a:pPr marL="342900" marR="0" lvl="0" indent="-342900">
              <a:lnSpc>
                <a:spcPct val="150000"/>
              </a:lnSpc>
              <a:spcBef>
                <a:spcPts val="0"/>
              </a:spcBef>
              <a:spcAft>
                <a:spcPts val="0"/>
              </a:spcAft>
              <a:buFont typeface="Symbol" panose="05050102010706020507" pitchFamily="18" charset="2"/>
              <a:buChar char=""/>
            </a:pPr>
            <a:endParaRPr lang="en-US" sz="2000" kern="100" dirty="0">
              <a:effectLst/>
              <a:ea typeface="Aptos" panose="020B0004020202020204" pitchFamily="34" charset="0"/>
              <a:cs typeface="Latha" panose="020B0604020202020204" pitchFamily="34" charset="0"/>
            </a:endParaRPr>
          </a:p>
        </p:txBody>
      </p:sp>
      <p:pic>
        <p:nvPicPr>
          <p:cNvPr id="13" name="Picture 12" descr="A screenshot of a black and white grid with numbers&#10;&#10;Description automatically generated">
            <a:extLst>
              <a:ext uri="{FF2B5EF4-FFF2-40B4-BE49-F238E27FC236}">
                <a16:creationId xmlns:a16="http://schemas.microsoft.com/office/drawing/2014/main" id="{FB5A22BA-27F5-AF99-D2A9-215C7B37A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0100" y="2994263"/>
            <a:ext cx="3048000" cy="1722080"/>
          </a:xfrm>
          <a:prstGeom prst="rect">
            <a:avLst/>
          </a:prstGeom>
        </p:spPr>
      </p:pic>
    </p:spTree>
    <p:extLst>
      <p:ext uri="{BB962C8B-B14F-4D97-AF65-F5344CB8AC3E}">
        <p14:creationId xmlns:p14="http://schemas.microsoft.com/office/powerpoint/2010/main" val="3577756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983672"/>
            <a:ext cx="11684000" cy="113289"/>
          </a:xfrm>
        </p:spPr>
        <p:txBody>
          <a:bodyPr>
            <a:normAutofit fontScale="90000"/>
          </a:bodyPr>
          <a:lstStyle/>
          <a:p>
            <a:r>
              <a:rPr lang="en-US" sz="4400" b="1" dirty="0">
                <a:latin typeface="Adobe Devanagari"/>
              </a:rPr>
              <a:t>Introduction and Background</a:t>
            </a:r>
            <a:br>
              <a:rPr lang="en-US" sz="4400" dirty="0"/>
            </a:br>
            <a:endParaRPr lang="en-US" b="1" dirty="0">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a:ea typeface="+mn-ea"/>
                <a:cs typeface="+mn-cs"/>
              </a:rPr>
              <a:t>IT20172282</a:t>
            </a:r>
            <a:r>
              <a:rPr kumimoji="0" lang="en-US" sz="1800" b="0" i="0" u="none" strike="noStrike" kern="1200" cap="none" spc="0" normalizeH="0" baseline="0" noProof="0" dirty="0">
                <a:ln>
                  <a:noFill/>
                </a:ln>
                <a:solidFill>
                  <a:prstClr val="black"/>
                </a:solidFill>
                <a:effectLst/>
                <a:uLnTx/>
                <a:uFillTx/>
                <a:latin typeface="Cambria"/>
                <a:ea typeface="+mn-ea"/>
                <a:cs typeface="+mn-cs"/>
              </a:rPr>
              <a:t>   |   </a:t>
            </a:r>
            <a:r>
              <a:rPr kumimoji="0" lang="en-US" sz="1800" b="0" i="0" u="none" strike="noStrike" kern="1200" cap="none" spc="0" normalizeH="0" baseline="0" noProof="0" dirty="0" err="1">
                <a:ln>
                  <a:noFill/>
                </a:ln>
                <a:solidFill>
                  <a:prstClr val="black"/>
                </a:solidFill>
                <a:effectLst/>
                <a:uLnTx/>
                <a:uFillTx/>
                <a:latin typeface="Cambria"/>
                <a:ea typeface="+mn-ea"/>
                <a:cs typeface="+mn-cs"/>
              </a:rPr>
              <a:t>Yasuththara</a:t>
            </a:r>
            <a:r>
              <a:rPr kumimoji="0" lang="en-US" sz="1800" b="0" i="0" u="none" strike="noStrike" kern="1200" cap="none" spc="0" normalizeH="0" baseline="0" noProof="0" dirty="0">
                <a:ln>
                  <a:noFill/>
                </a:ln>
                <a:solidFill>
                  <a:prstClr val="black"/>
                </a:solidFill>
                <a:effectLst/>
                <a:uLnTx/>
                <a:uFillTx/>
                <a:latin typeface="Cambria"/>
                <a:ea typeface="+mn-ea"/>
                <a:cs typeface="+mn-cs"/>
              </a:rPr>
              <a:t> B.G.V </a:t>
            </a:r>
            <a:r>
              <a:rPr kumimoji="0" lang="en-US" sz="1800" b="1" i="0" u="none" strike="noStrike" kern="1200" cap="none" spc="0" normalizeH="0" baseline="0" noProof="0" dirty="0">
                <a:ln>
                  <a:noFill/>
                </a:ln>
                <a:solidFill>
                  <a:prstClr val="black"/>
                </a:solidFill>
                <a:effectLst/>
                <a:uLnTx/>
                <a:uFillTx/>
                <a:latin typeface="Cambria"/>
                <a:ea typeface="+mn-ea"/>
                <a:cs typeface="+mn-cs"/>
              </a:rPr>
              <a:t> </a:t>
            </a:r>
            <a:r>
              <a:rPr kumimoji="0" lang="en-US" sz="1800" b="0" i="0" u="none" strike="noStrike" kern="1200" cap="none" spc="0" normalizeH="0" baseline="0" noProof="0" dirty="0">
                <a:ln>
                  <a:noFill/>
                </a:ln>
                <a:solidFill>
                  <a:prstClr val="black"/>
                </a:solidFill>
                <a:effectLst/>
                <a:uLnTx/>
                <a:uFillTx/>
                <a:latin typeface="Cambria"/>
                <a:ea typeface="+mn-ea"/>
                <a:cs typeface="+mn-cs"/>
              </a:rPr>
              <a:t>|    R24-102</a:t>
            </a: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0"/>
              </a:spcBef>
              <a:spcAft>
                <a:spcPts val="1400"/>
              </a:spcAft>
              <a:buClrTx/>
              <a:buSzTx/>
              <a:buFont typeface="Wingdings" pitchFamily="2" charset="2"/>
              <a:buNone/>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Courier New" pitchFamily="34" charset="0"/>
              <a:buChar char="o"/>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prstClr val="black"/>
              </a:solidFill>
              <a:effectLst/>
              <a:uLnTx/>
              <a:uFillTx/>
              <a:latin typeface="Cambria"/>
              <a:ea typeface="+mn-ea"/>
              <a:cs typeface="+mn-cs"/>
            </a:endParaRPr>
          </a:p>
        </p:txBody>
      </p:sp>
      <p:sp>
        <p:nvSpPr>
          <p:cNvPr id="2" name="Title 4">
            <a:extLst>
              <a:ext uri="{FF2B5EF4-FFF2-40B4-BE49-F238E27FC236}">
                <a16:creationId xmlns:a16="http://schemas.microsoft.com/office/drawing/2014/main" id="{6AD8E3B6-46CA-4858-19C5-911A3E5C8542}"/>
              </a:ext>
            </a:extLst>
          </p:cNvPr>
          <p:cNvSpPr txBox="1">
            <a:spLocks/>
          </p:cNvSpPr>
          <p:nvPr/>
        </p:nvSpPr>
        <p:spPr>
          <a:xfrm>
            <a:off x="-1465107" y="1534478"/>
            <a:ext cx="9626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dobe Devanagari" pitchFamily="18" charset="0"/>
                <a:ea typeface="+mj-ea"/>
              </a:rPr>
              <a:t>How the attack works?</a:t>
            </a:r>
          </a:p>
        </p:txBody>
      </p:sp>
      <p:sp>
        <p:nvSpPr>
          <p:cNvPr id="6" name="TextBox 5">
            <a:extLst>
              <a:ext uri="{FF2B5EF4-FFF2-40B4-BE49-F238E27FC236}">
                <a16:creationId xmlns:a16="http://schemas.microsoft.com/office/drawing/2014/main" id="{97FAB389-E7E0-A984-6986-1EEC6FBD52BB}"/>
              </a:ext>
            </a:extLst>
          </p:cNvPr>
          <p:cNvSpPr txBox="1"/>
          <p:nvPr/>
        </p:nvSpPr>
        <p:spPr>
          <a:xfrm>
            <a:off x="1219200" y="2377524"/>
            <a:ext cx="6816365" cy="2958439"/>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It is an optimization-based attack that works by solving an objective function.</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The function optimizes perturbation magnitude while maximizing model misclassification confidence.</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Uses Adam gradient descent optimization to find minimal perturbations.</a:t>
            </a:r>
          </a:p>
          <a:p>
            <a:pPr marL="342900" marR="0" lvl="0" indent="-342900"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Three distance metrics used: L0, L1, and L2 to quantify manipulation</a:t>
            </a:r>
            <a:r>
              <a:rPr kumimoji="0" lang="en-US" sz="24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rPr>
              <a:t>.</a:t>
            </a:r>
            <a:endPar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endParaRPr>
          </a:p>
        </p:txBody>
      </p:sp>
      <p:pic>
        <p:nvPicPr>
          <p:cNvPr id="10" name="Graphic 9" descr="Programmer female with solid fill">
            <a:extLst>
              <a:ext uri="{FF2B5EF4-FFF2-40B4-BE49-F238E27FC236}">
                <a16:creationId xmlns:a16="http://schemas.microsoft.com/office/drawing/2014/main" id="{D03E18A5-B365-C3D4-B26F-797E9D89E9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0675" y="2305809"/>
            <a:ext cx="2092960" cy="2092960"/>
          </a:xfrm>
          <a:prstGeom prst="rect">
            <a:avLst/>
          </a:prstGeom>
        </p:spPr>
      </p:pic>
    </p:spTree>
    <p:extLst>
      <p:ext uri="{BB962C8B-B14F-4D97-AF65-F5344CB8AC3E}">
        <p14:creationId xmlns:p14="http://schemas.microsoft.com/office/powerpoint/2010/main" val="19463861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Question</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a:t>
            </a:r>
            <a:r>
              <a:rPr lang="en-US" dirty="0">
                <a:solidFill>
                  <a:schemeClr val="tx1"/>
                </a:solidFill>
              </a:rPr>
              <a:t> R24-102</a:t>
            </a:r>
            <a:endParaRPr lang="en-US" sz="1800" b="0" dirty="0">
              <a:solidFill>
                <a:schemeClr val="tx1"/>
              </a:solidFill>
            </a:endParaRPr>
          </a:p>
        </p:txBody>
      </p:sp>
      <p:sp>
        <p:nvSpPr>
          <p:cNvPr id="7" name="Rectangle: Rounded Corners 6">
            <a:extLst>
              <a:ext uri="{FF2B5EF4-FFF2-40B4-BE49-F238E27FC236}">
                <a16:creationId xmlns:a16="http://schemas.microsoft.com/office/drawing/2014/main" id="{B1074D01-6634-4D61-F522-D00FAA47E108}"/>
              </a:ext>
            </a:extLst>
          </p:cNvPr>
          <p:cNvSpPr/>
          <p:nvPr/>
        </p:nvSpPr>
        <p:spPr>
          <a:xfrm>
            <a:off x="3129280" y="1422277"/>
            <a:ext cx="8453120" cy="4694238"/>
          </a:xfrm>
          <a:prstGeom prst="roundRect">
            <a:avLst/>
          </a:prstGeom>
          <a:ln w="41275"/>
        </p:spPr>
        <p:style>
          <a:lnRef idx="2">
            <a:schemeClr val="dk1"/>
          </a:lnRef>
          <a:fillRef idx="1">
            <a:schemeClr val="lt1"/>
          </a:fillRef>
          <a:effectRef idx="0">
            <a:schemeClr val="dk1"/>
          </a:effectRef>
          <a:fontRef idx="minor">
            <a:schemeClr val="dk1"/>
          </a:fontRef>
        </p:style>
        <p:txBody>
          <a:bodyPr rtlCol="0" anchor="t"/>
          <a:lstStyle/>
          <a:p>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How to attack a disease prediction Model with Tabular data using </a:t>
            </a:r>
            <a:r>
              <a:rPr lang="en-US" sz="3200" dirty="0" err="1"/>
              <a:t>Carlini</a:t>
            </a:r>
            <a:r>
              <a:rPr lang="en-US" sz="3200" dirty="0"/>
              <a:t> Attack?</a:t>
            </a:r>
          </a:p>
          <a:p>
            <a:pPr marL="457200" indent="-457200">
              <a:buFont typeface="Arial" panose="020B0604020202020204" pitchFamily="34" charset="0"/>
              <a:buChar char="•"/>
            </a:pPr>
            <a:r>
              <a:rPr lang="en-US" sz="3200" dirty="0"/>
              <a:t>How to make the Model robust against </a:t>
            </a:r>
            <a:r>
              <a:rPr lang="en-US" sz="3200" dirty="0" err="1"/>
              <a:t>Carlini</a:t>
            </a:r>
            <a:r>
              <a:rPr lang="en-US" sz="3200" dirty="0"/>
              <a:t> Attack?</a:t>
            </a:r>
          </a:p>
        </p:txBody>
      </p:sp>
      <p:pic>
        <p:nvPicPr>
          <p:cNvPr id="3" name="Graphic 2">
            <a:extLst>
              <a:ext uri="{FF2B5EF4-FFF2-40B4-BE49-F238E27FC236}">
                <a16:creationId xmlns:a16="http://schemas.microsoft.com/office/drawing/2014/main" id="{BD9195D7-5CC9-C33D-DC7D-ABBD56699DE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 uri="{837473B0-CC2E-450A-ABE3-18F120FF3D39}">
                <a1611:picAttrSrcUrl xmlns:a1611="http://schemas.microsoft.com/office/drawing/2016/11/main" r:id="rId4"/>
              </a:ext>
            </a:extLst>
          </a:blip>
          <a:stretch>
            <a:fillRect/>
          </a:stretch>
        </p:blipFill>
        <p:spPr>
          <a:xfrm>
            <a:off x="486697" y="2580840"/>
            <a:ext cx="2377112" cy="2377112"/>
          </a:xfrm>
          <a:prstGeom prst="rect">
            <a:avLst/>
          </a:prstGeom>
        </p:spPr>
      </p:pic>
    </p:spTree>
    <p:extLst>
      <p:ext uri="{BB962C8B-B14F-4D97-AF65-F5344CB8AC3E}">
        <p14:creationId xmlns:p14="http://schemas.microsoft.com/office/powerpoint/2010/main" val="3763555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811161"/>
            <a:ext cx="11684000" cy="285801"/>
          </a:xfrm>
        </p:spPr>
        <p:txBody>
          <a:bodyPr>
            <a:normAutofit fontScale="90000"/>
          </a:bodyPr>
          <a:lstStyle/>
          <a:p>
            <a:r>
              <a:rPr lang="en-US" b="1" dirty="0">
                <a:effectLst>
                  <a:outerShdw blurRad="38100" dist="38100" dir="2700000" algn="tl">
                    <a:srgbClr val="000000">
                      <a:alpha val="43137"/>
                    </a:srgbClr>
                  </a:outerShdw>
                </a:effectLst>
              </a:rPr>
              <a:t>PROJECT OBJECTIVES</a:t>
            </a:r>
            <a:br>
              <a:rPr lang="en-US" b="1" dirty="0">
                <a:effectLst>
                  <a:outerShdw blurRad="38100" dist="38100" dir="2700000" algn="tl">
                    <a:srgbClr val="000000">
                      <a:alpha val="43137"/>
                    </a:srgbClr>
                  </a:outerShdw>
                </a:effectLst>
              </a:rPr>
            </a:br>
            <a:endParaRPr lang="en-US" dirty="0"/>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304800" y="1386348"/>
            <a:ext cx="11684000" cy="4468762"/>
          </a:xfrm>
        </p:spPr>
        <p:txBody>
          <a:bodyPr>
            <a:normAutofit fontScale="85000" lnSpcReduction="10000"/>
          </a:bodyPr>
          <a:lstStyle/>
          <a:p>
            <a:pPr marL="457200" lvl="1" indent="0">
              <a:buNone/>
            </a:pPr>
            <a:r>
              <a:rPr lang="en-US" sz="2800" b="1" dirty="0">
                <a:solidFill>
                  <a:schemeClr val="tx2">
                    <a:lumMod val="75000"/>
                  </a:schemeClr>
                </a:solidFill>
              </a:rPr>
              <a:t>Main Objective</a:t>
            </a:r>
            <a:endParaRPr lang="en-US" sz="2400" b="1" dirty="0">
              <a:solidFill>
                <a:schemeClr val="tx2">
                  <a:lumMod val="75000"/>
                </a:schemeClr>
              </a:solidFill>
              <a:ea typeface="Cambria"/>
            </a:endParaRPr>
          </a:p>
          <a:p>
            <a:pPr lvl="1">
              <a:buFont typeface="Arial" panose="020B0604020202020204" pitchFamily="34" charset="0"/>
              <a:buChar char="•"/>
            </a:pPr>
            <a:r>
              <a:rPr lang="en-US" sz="2400" dirty="0">
                <a:ea typeface="Cambria"/>
              </a:rPr>
              <a:t>Enhance the resilience of the tabular data-based disease prediction model against the </a:t>
            </a:r>
            <a:r>
              <a:rPr lang="en-US" sz="2400" dirty="0" err="1">
                <a:ea typeface="Cambria"/>
              </a:rPr>
              <a:t>Carlini</a:t>
            </a:r>
            <a:r>
              <a:rPr lang="en-US" sz="2400" dirty="0">
                <a:ea typeface="Cambria"/>
              </a:rPr>
              <a:t> &amp; Wagner (C&amp;W) Attack</a:t>
            </a:r>
            <a:r>
              <a:rPr lang="en-US" sz="3200" dirty="0">
                <a:ea typeface="Cambria"/>
              </a:rPr>
              <a:t>.</a:t>
            </a:r>
          </a:p>
          <a:p>
            <a:pPr marL="457200" lvl="1" indent="0">
              <a:buNone/>
            </a:pPr>
            <a:r>
              <a:rPr lang="en-US" sz="2400" b="1" dirty="0">
                <a:solidFill>
                  <a:schemeClr val="tx2">
                    <a:lumMod val="75000"/>
                  </a:schemeClr>
                </a:solidFill>
              </a:rPr>
              <a:t>Sub Objectives</a:t>
            </a:r>
            <a:endParaRPr lang="en-US" sz="2400" b="1" dirty="0">
              <a:solidFill>
                <a:schemeClr val="tx2">
                  <a:lumMod val="75000"/>
                </a:schemeClr>
              </a:solidFill>
              <a:ea typeface="Cambria"/>
            </a:endParaRPr>
          </a:p>
          <a:p>
            <a:pPr marL="800100" lvl="1" indent="-342900">
              <a:lnSpc>
                <a:spcPct val="150000"/>
              </a:lnSpc>
              <a:buFont typeface="Arial" panose="020B0604020202020204" pitchFamily="34" charset="0"/>
              <a:buChar char="•"/>
            </a:pPr>
            <a:r>
              <a:rPr lang="en-US" sz="2000" b="0" dirty="0">
                <a:ea typeface="Cambria"/>
              </a:rPr>
              <a:t>Protect Business’s disease prediction Model from </a:t>
            </a:r>
            <a:r>
              <a:rPr lang="en-US" sz="2000" b="0" dirty="0" err="1">
                <a:ea typeface="Cambria"/>
              </a:rPr>
              <a:t>Carlini</a:t>
            </a:r>
            <a:r>
              <a:rPr lang="en-US" sz="2000" b="0" dirty="0">
                <a:ea typeface="Cambria"/>
              </a:rPr>
              <a:t> Attack which may result in false predictions and lead to monetary loss.</a:t>
            </a:r>
          </a:p>
          <a:p>
            <a:pPr lvl="1">
              <a:lnSpc>
                <a:spcPct val="150000"/>
              </a:lnSpc>
              <a:buFont typeface="Arial" panose="020B0604020202020204" pitchFamily="34" charset="0"/>
              <a:buChar char="•"/>
            </a:pPr>
            <a:r>
              <a:rPr lang="en-US" sz="2000" b="0" dirty="0">
                <a:ea typeface="Cambria"/>
              </a:rPr>
              <a:t>Develop a neural network for disease prediction with high accuracy and subject it to the </a:t>
            </a:r>
            <a:r>
              <a:rPr lang="en-US" sz="2000" b="0" dirty="0" err="1">
                <a:ea typeface="Cambria"/>
              </a:rPr>
              <a:t>Carlini</a:t>
            </a:r>
            <a:r>
              <a:rPr lang="en-US" sz="2000" b="0" dirty="0">
                <a:ea typeface="Cambria"/>
              </a:rPr>
              <a:t> - Wagner (C&amp;W) attack for evaluation.</a:t>
            </a:r>
          </a:p>
          <a:p>
            <a:pPr marL="800100" lvl="1" indent="-342900">
              <a:lnSpc>
                <a:spcPct val="150000"/>
              </a:lnSpc>
              <a:buFont typeface="Arial" panose="020B0604020202020204" pitchFamily="34" charset="0"/>
              <a:buChar char="•"/>
            </a:pPr>
            <a:r>
              <a:rPr lang="en-US" sz="2000" b="0" dirty="0">
                <a:ea typeface="Cambria"/>
              </a:rPr>
              <a:t>Incorporate adversarial training into the model's learning process to discover ways to bolster its defenses.</a:t>
            </a:r>
          </a:p>
          <a:p>
            <a:pPr marL="800100" lvl="1" indent="-342900">
              <a:lnSpc>
                <a:spcPct val="150000"/>
              </a:lnSpc>
              <a:buFont typeface="Arial" panose="020B0604020202020204" pitchFamily="34" charset="0"/>
              <a:buChar char="•"/>
            </a:pPr>
            <a:r>
              <a:rPr lang="en-US" sz="2000" b="0" dirty="0">
                <a:ea typeface="Cambria"/>
              </a:rPr>
              <a:t>Build a system that can analyze a user-provided model for vulnerabilities to attacks and recommend strategies to improve its robustness.</a:t>
            </a:r>
          </a:p>
          <a:p>
            <a:pPr marL="457200" lvl="1" indent="0">
              <a:buNone/>
            </a:pPr>
            <a:endParaRPr lang="en-US" sz="2000" dirty="0"/>
          </a:p>
        </p:txBody>
      </p:sp>
      <p:sp>
        <p:nvSpPr>
          <p:cNvPr id="4" name="Rectangle 3">
            <a:extLst>
              <a:ext uri="{FF2B5EF4-FFF2-40B4-BE49-F238E27FC236}">
                <a16:creationId xmlns:a16="http://schemas.microsoft.com/office/drawing/2014/main" id="{68918CEE-3EE9-4768-90C7-A115F59361E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 </a:t>
            </a:r>
            <a:r>
              <a:rPr lang="en-US" dirty="0">
                <a:solidFill>
                  <a:schemeClr val="tx1"/>
                </a:solidFill>
              </a:rPr>
              <a:t>R24-102</a:t>
            </a:r>
            <a:endParaRPr lang="en-US" sz="1800" b="0" dirty="0">
              <a:solidFill>
                <a:schemeClr val="tx1"/>
              </a:solidFill>
            </a:endParaRPr>
          </a:p>
        </p:txBody>
      </p:sp>
    </p:spTree>
    <p:extLst>
      <p:ext uri="{BB962C8B-B14F-4D97-AF65-F5344CB8AC3E}">
        <p14:creationId xmlns:p14="http://schemas.microsoft.com/office/powerpoint/2010/main" val="9144612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553200"/>
            <a:ext cx="6816365" cy="304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a:t>
            </a:r>
            <a:r>
              <a:rPr lang="en-US" dirty="0">
                <a:solidFill>
                  <a:schemeClr val="tx1"/>
                </a:solidFill>
              </a:rPr>
              <a:t>   R24-102</a:t>
            </a:r>
            <a:endParaRPr lang="en-US" sz="1800" b="0" dirty="0">
              <a:solidFill>
                <a:schemeClr val="tx1"/>
              </a:solidFill>
            </a:endParaRP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67447" y="1422277"/>
            <a:ext cx="9857105" cy="4812268"/>
          </a:xfrm>
          <a:prstGeom prst="roundRect">
            <a:avLst/>
          </a:prstGeom>
          <a:solidFill>
            <a:schemeClr val="accent6">
              <a:lumMod val="40000"/>
              <a:lumOff val="60000"/>
            </a:schemeClr>
          </a:solidFill>
          <a:ln w="76200">
            <a:solidFill>
              <a:schemeClr val="accent6">
                <a:lumMod val="50000"/>
              </a:schemeClr>
            </a:solidFill>
          </a:ln>
        </p:spPr>
        <p:style>
          <a:lnRef idx="2">
            <a:schemeClr val="dk1"/>
          </a:lnRef>
          <a:fillRef idx="1">
            <a:schemeClr val="lt1"/>
          </a:fillRef>
          <a:effectRef idx="0">
            <a:schemeClr val="dk1"/>
          </a:effectRef>
          <a:fontRef idx="minor">
            <a:schemeClr val="dk1"/>
          </a:fontRef>
        </p:style>
        <p:txBody>
          <a:bodyPr rtlCol="0" anchor="t"/>
          <a:lstStyle/>
          <a:p>
            <a:pPr algn="l">
              <a:buFont typeface="Arial" panose="020B0604020202020204" pitchFamily="34" charset="0"/>
              <a:buChar char="•"/>
            </a:pPr>
            <a:r>
              <a:rPr lang="en-US" sz="3200" b="0" i="0" dirty="0">
                <a:solidFill>
                  <a:srgbClr val="0D0D0D"/>
                </a:solidFill>
                <a:effectLst/>
                <a:latin typeface="Söhne"/>
              </a:rPr>
              <a:t> Recent </a:t>
            </a:r>
            <a:r>
              <a:rPr lang="en-US" sz="3200" b="0" i="0" dirty="0" err="1">
                <a:solidFill>
                  <a:srgbClr val="0D0D0D"/>
                </a:solidFill>
                <a:effectLst/>
                <a:latin typeface="Söhne"/>
              </a:rPr>
              <a:t>Carlini</a:t>
            </a:r>
            <a:r>
              <a:rPr lang="en-US" sz="3200" b="0" i="0" dirty="0">
                <a:solidFill>
                  <a:srgbClr val="0D0D0D"/>
                </a:solidFill>
                <a:effectLst/>
                <a:latin typeface="Söhne"/>
              </a:rPr>
              <a:t> attack research primarily targets image classification, neglecting tabular data.</a:t>
            </a:r>
          </a:p>
          <a:p>
            <a:pPr algn="l">
              <a:buFont typeface="Arial" panose="020B0604020202020204" pitchFamily="34" charset="0"/>
              <a:buChar char="•"/>
            </a:pPr>
            <a:endParaRPr lang="en-US" sz="3200" b="0" i="0" dirty="0">
              <a:solidFill>
                <a:srgbClr val="0D0D0D"/>
              </a:solidFill>
              <a:effectLst/>
              <a:latin typeface="Söhne"/>
            </a:endParaRPr>
          </a:p>
          <a:p>
            <a:pPr algn="l">
              <a:buFont typeface="Arial" panose="020B0604020202020204" pitchFamily="34" charset="0"/>
              <a:buChar char="•"/>
            </a:pPr>
            <a:r>
              <a:rPr lang="en-US" sz="3200" b="0" i="0" dirty="0">
                <a:solidFill>
                  <a:srgbClr val="0D0D0D"/>
                </a:solidFill>
                <a:effectLst/>
                <a:latin typeface="Söhne"/>
              </a:rPr>
              <a:t>No prior efforts have been directed towards making disease prediction models resilient to </a:t>
            </a:r>
            <a:r>
              <a:rPr lang="en-US" sz="3200" b="0" i="0" dirty="0" err="1">
                <a:solidFill>
                  <a:srgbClr val="0D0D0D"/>
                </a:solidFill>
                <a:effectLst/>
                <a:latin typeface="Söhne"/>
              </a:rPr>
              <a:t>Carlini</a:t>
            </a:r>
            <a:r>
              <a:rPr lang="en-US" sz="3200" b="0" i="0" dirty="0">
                <a:solidFill>
                  <a:srgbClr val="0D0D0D"/>
                </a:solidFill>
                <a:effectLst/>
                <a:latin typeface="Söhne"/>
              </a:rPr>
              <a:t> attacks.</a:t>
            </a:r>
          </a:p>
          <a:p>
            <a:pPr algn="l">
              <a:buFont typeface="Arial" panose="020B0604020202020204" pitchFamily="34" charset="0"/>
              <a:buChar char="•"/>
            </a:pPr>
            <a:endParaRPr lang="en-US" sz="3200" b="0" i="0" dirty="0">
              <a:solidFill>
                <a:srgbClr val="0D0D0D"/>
              </a:solidFill>
              <a:effectLst/>
              <a:latin typeface="Söhne"/>
            </a:endParaRPr>
          </a:p>
          <a:p>
            <a:pPr algn="l">
              <a:buFont typeface="Arial" panose="020B0604020202020204" pitchFamily="34" charset="0"/>
              <a:buChar char="•"/>
            </a:pPr>
            <a:r>
              <a:rPr lang="en-US" sz="3200" b="0" i="0" dirty="0">
                <a:solidFill>
                  <a:srgbClr val="0D0D0D"/>
                </a:solidFill>
                <a:effectLst/>
                <a:latin typeface="Söhne"/>
              </a:rPr>
              <a:t>Implementation of defense mechanisms against </a:t>
            </a:r>
            <a:r>
              <a:rPr lang="en-US" sz="3200" b="0" i="0" dirty="0" err="1">
                <a:solidFill>
                  <a:srgbClr val="0D0D0D"/>
                </a:solidFill>
                <a:effectLst/>
                <a:latin typeface="Söhne"/>
              </a:rPr>
              <a:t>Carlini</a:t>
            </a:r>
            <a:r>
              <a:rPr lang="en-US" sz="3200" b="0" i="0" dirty="0">
                <a:solidFill>
                  <a:srgbClr val="0D0D0D"/>
                </a:solidFill>
                <a:effectLst/>
                <a:latin typeface="Söhne"/>
              </a:rPr>
              <a:t> attacks in disease prediction remains unexplored.</a:t>
            </a:r>
          </a:p>
        </p:txBody>
      </p:sp>
    </p:spTree>
    <p:extLst>
      <p:ext uri="{BB962C8B-B14F-4D97-AF65-F5344CB8AC3E}">
        <p14:creationId xmlns:p14="http://schemas.microsoft.com/office/powerpoint/2010/main" val="42152206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228600"/>
            <a:ext cx="11684000" cy="868362"/>
          </a:xfrm>
        </p:spPr>
        <p:txBody>
          <a:bodyPr>
            <a:normAutofit/>
          </a:bodyPr>
          <a:lstStyle/>
          <a:p>
            <a:r>
              <a:rPr lang="en-US" b="1" dirty="0"/>
              <a:t>Research Gap</a:t>
            </a:r>
          </a:p>
        </p:txBody>
      </p:sp>
      <p:graphicFrame>
        <p:nvGraphicFramePr>
          <p:cNvPr id="7" name="Table 7">
            <a:extLst>
              <a:ext uri="{FF2B5EF4-FFF2-40B4-BE49-F238E27FC236}">
                <a16:creationId xmlns:a16="http://schemas.microsoft.com/office/drawing/2014/main" id="{6220826C-F782-4576-A284-9DAE43D12896}"/>
              </a:ext>
            </a:extLst>
          </p:cNvPr>
          <p:cNvGraphicFramePr>
            <a:graphicFrameLocks noGrp="1"/>
          </p:cNvGraphicFramePr>
          <p:nvPr>
            <p:ph idx="1"/>
          </p:nvPr>
        </p:nvGraphicFramePr>
        <p:xfrm>
          <a:off x="914400" y="1143000"/>
          <a:ext cx="10397614" cy="4721635"/>
        </p:xfrm>
        <a:graphic>
          <a:graphicData uri="http://schemas.openxmlformats.org/drawingml/2006/table">
            <a:tbl>
              <a:tblPr firstRow="1" bandRow="1">
                <a:tableStyleId>{F5AB1C69-6EDB-4FF4-983F-18BD219EF322}</a:tableStyleId>
              </a:tblPr>
              <a:tblGrid>
                <a:gridCol w="5198807">
                  <a:extLst>
                    <a:ext uri="{9D8B030D-6E8A-4147-A177-3AD203B41FA5}">
                      <a16:colId xmlns:a16="http://schemas.microsoft.com/office/drawing/2014/main" val="464714006"/>
                    </a:ext>
                  </a:extLst>
                </a:gridCol>
                <a:gridCol w="5198807">
                  <a:extLst>
                    <a:ext uri="{9D8B030D-6E8A-4147-A177-3AD203B41FA5}">
                      <a16:colId xmlns:a16="http://schemas.microsoft.com/office/drawing/2014/main" val="2378453133"/>
                    </a:ext>
                  </a:extLst>
                </a:gridCol>
              </a:tblGrid>
              <a:tr h="367330">
                <a:tc>
                  <a:txBody>
                    <a:bodyPr/>
                    <a:lstStyle/>
                    <a:p>
                      <a:endParaRPr lang="en-US" dirty="0"/>
                    </a:p>
                  </a:txBody>
                  <a:tcPr>
                    <a:solidFill>
                      <a:schemeClr val="accent5">
                        <a:lumMod val="75000"/>
                      </a:schemeClr>
                    </a:solidFill>
                  </a:tcPr>
                </a:tc>
                <a:tc>
                  <a:txBody>
                    <a:bodyPr/>
                    <a:lstStyle/>
                    <a:p>
                      <a:r>
                        <a:rPr lang="en-US" dirty="0"/>
                        <a:t>Topic</a:t>
                      </a:r>
                    </a:p>
                  </a:txBody>
                  <a:tcPr>
                    <a:solidFill>
                      <a:schemeClr val="accent5">
                        <a:lumMod val="75000"/>
                      </a:schemeClr>
                    </a:solidFill>
                  </a:tcPr>
                </a:tc>
                <a:extLst>
                  <a:ext uri="{0D108BD9-81ED-4DB2-BD59-A6C34878D82A}">
                    <a16:rowId xmlns:a16="http://schemas.microsoft.com/office/drawing/2014/main" val="804761373"/>
                  </a:ext>
                </a:extLst>
              </a:tr>
              <a:tr h="1007221">
                <a:tc>
                  <a:txBody>
                    <a:bodyPr/>
                    <a:lstStyle/>
                    <a:p>
                      <a:r>
                        <a:rPr lang="en-US" sz="1600" dirty="0"/>
                        <a:t>Research – A</a:t>
                      </a:r>
                    </a:p>
                  </a:txBody>
                  <a:tcP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dk1"/>
                          </a:solidFill>
                          <a:effectLst/>
                          <a:latin typeface="+mn-lt"/>
                          <a:ea typeface="+mn-ea"/>
                          <a:cs typeface="+mn-cs"/>
                        </a:rPr>
                        <a:t>An Approach to Improve the Robustness of Machine Learning based Intrusion Detection System Models Against the </a:t>
                      </a:r>
                      <a:r>
                        <a:rPr lang="en-US" sz="1600" b="0" i="0" kern="1200" dirty="0" err="1">
                          <a:solidFill>
                            <a:schemeClr val="dk1"/>
                          </a:solidFill>
                          <a:effectLst/>
                          <a:latin typeface="+mn-lt"/>
                          <a:ea typeface="+mn-ea"/>
                          <a:cs typeface="+mn-cs"/>
                        </a:rPr>
                        <a:t>Carlini</a:t>
                      </a:r>
                      <a:r>
                        <a:rPr lang="en-US" sz="1600" b="0" i="0" kern="1200" dirty="0">
                          <a:solidFill>
                            <a:schemeClr val="dk1"/>
                          </a:solidFill>
                          <a:effectLst/>
                          <a:latin typeface="+mn-lt"/>
                          <a:ea typeface="+mn-ea"/>
                          <a:cs typeface="+mn-cs"/>
                        </a:rPr>
                        <a:t>-Wagner Attack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dirty="0"/>
                    </a:p>
                  </a:txBody>
                  <a:tcPr>
                    <a:solidFill>
                      <a:schemeClr val="accent5">
                        <a:lumMod val="40000"/>
                        <a:lumOff val="60000"/>
                      </a:schemeClr>
                    </a:solidFill>
                  </a:tcPr>
                </a:tc>
                <a:extLst>
                  <a:ext uri="{0D108BD9-81ED-4DB2-BD59-A6C34878D82A}">
                    <a16:rowId xmlns:a16="http://schemas.microsoft.com/office/drawing/2014/main" val="65796315"/>
                  </a:ext>
                </a:extLst>
              </a:tr>
              <a:tr h="550995">
                <a:tc>
                  <a:txBody>
                    <a:bodyPr/>
                    <a:lstStyle/>
                    <a:p>
                      <a:r>
                        <a:rPr lang="en-US" sz="1600" dirty="0"/>
                        <a:t>Research – B</a:t>
                      </a:r>
                    </a:p>
                  </a:txBody>
                  <a:tcPr>
                    <a:solidFill>
                      <a:schemeClr val="accent5">
                        <a:lumMod val="20000"/>
                        <a:lumOff val="80000"/>
                      </a:schemeClr>
                    </a:solidFill>
                  </a:tcPr>
                </a:tc>
                <a:tc>
                  <a:txBody>
                    <a:bodyPr/>
                    <a:lstStyle/>
                    <a:p>
                      <a:r>
                        <a:rPr lang="en-US" sz="1600" b="0" dirty="0"/>
                        <a:t>Towards Evaluating the Robustness of Neural Networks</a:t>
                      </a:r>
                    </a:p>
                  </a:txBody>
                  <a:tcPr>
                    <a:solidFill>
                      <a:schemeClr val="accent5">
                        <a:lumMod val="20000"/>
                        <a:lumOff val="80000"/>
                      </a:schemeClr>
                    </a:solidFill>
                  </a:tcPr>
                </a:tc>
                <a:extLst>
                  <a:ext uri="{0D108BD9-81ED-4DB2-BD59-A6C34878D82A}">
                    <a16:rowId xmlns:a16="http://schemas.microsoft.com/office/drawing/2014/main" val="2224258649"/>
                  </a:ext>
                </a:extLst>
              </a:tr>
              <a:tr h="7805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Research – C</a:t>
                      </a:r>
                    </a:p>
                  </a:txBody>
                  <a:tcPr>
                    <a:solidFill>
                      <a:schemeClr val="accent5">
                        <a:lumMod val="40000"/>
                        <a:lumOff val="60000"/>
                      </a:schemeClr>
                    </a:solidFill>
                  </a:tcPr>
                </a:tc>
                <a:tc>
                  <a:txBody>
                    <a:bodyPr/>
                    <a:lstStyle/>
                    <a:p>
                      <a:r>
                        <a:rPr lang="en-US" sz="1600" b="0" dirty="0"/>
                        <a:t>Secure and Robust Machine Learning for Healthcare: A Survey</a:t>
                      </a:r>
                    </a:p>
                  </a:txBody>
                  <a:tcPr>
                    <a:solidFill>
                      <a:schemeClr val="accent5">
                        <a:lumMod val="40000"/>
                        <a:lumOff val="60000"/>
                      </a:schemeClr>
                    </a:solidFill>
                  </a:tcPr>
                </a:tc>
                <a:extLst>
                  <a:ext uri="{0D108BD9-81ED-4DB2-BD59-A6C34878D82A}">
                    <a16:rowId xmlns:a16="http://schemas.microsoft.com/office/drawing/2014/main" val="2436291457"/>
                  </a:ext>
                </a:extLst>
              </a:tr>
              <a:tr h="1007221">
                <a:tc>
                  <a:txBody>
                    <a:bodyPr/>
                    <a:lstStyle/>
                    <a:p>
                      <a:r>
                        <a:rPr lang="en-US" sz="1600" dirty="0"/>
                        <a:t>Research – D</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dk1"/>
                          </a:solidFill>
                          <a:effectLst/>
                          <a:latin typeface="+mn-lt"/>
                          <a:ea typeface="+mn-ea"/>
                          <a:cs typeface="+mn-cs"/>
                        </a:rPr>
                        <a:t>Adversarial Machine Learning Attacks against Intrusion Detection Systems: A Survey on Strategies and Defense</a:t>
                      </a:r>
                    </a:p>
                    <a:p>
                      <a:endParaRPr lang="en-US" sz="1600" b="0" dirty="0"/>
                    </a:p>
                  </a:txBody>
                  <a:tcPr>
                    <a:solidFill>
                      <a:schemeClr val="accent5">
                        <a:lumMod val="20000"/>
                        <a:lumOff val="80000"/>
                      </a:schemeClr>
                    </a:solidFill>
                  </a:tcPr>
                </a:tc>
                <a:extLst>
                  <a:ext uri="{0D108BD9-81ED-4DB2-BD59-A6C34878D82A}">
                    <a16:rowId xmlns:a16="http://schemas.microsoft.com/office/drawing/2014/main" val="1568096180"/>
                  </a:ext>
                </a:extLst>
              </a:tr>
              <a:tr h="948713">
                <a:tc>
                  <a:txBody>
                    <a:bodyPr/>
                    <a:lstStyle/>
                    <a:p>
                      <a:r>
                        <a:rPr lang="en-US" sz="1600" dirty="0"/>
                        <a:t>Research - E</a:t>
                      </a:r>
                    </a:p>
                  </a:txBody>
                  <a:tcP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dk1"/>
                          </a:solidFill>
                          <a:effectLst/>
                          <a:latin typeface="+mn-lt"/>
                          <a:ea typeface="+mn-ea"/>
                          <a:cs typeface="+mn-cs"/>
                        </a:rPr>
                        <a:t>Adversarial Robust and Explainable Network Intrusion Detection Systems Based on Deep Learning</a:t>
                      </a:r>
                    </a:p>
                    <a:p>
                      <a:endParaRPr lang="en-US" sz="1600" b="0" dirty="0"/>
                    </a:p>
                  </a:txBody>
                  <a:tcPr>
                    <a:solidFill>
                      <a:schemeClr val="accent5">
                        <a:lumMod val="40000"/>
                        <a:lumOff val="60000"/>
                      </a:schemeClr>
                    </a:solidFill>
                  </a:tcPr>
                </a:tc>
                <a:extLst>
                  <a:ext uri="{0D108BD9-81ED-4DB2-BD59-A6C34878D82A}">
                    <a16:rowId xmlns:a16="http://schemas.microsoft.com/office/drawing/2014/main" val="586133618"/>
                  </a:ext>
                </a:extLst>
              </a:tr>
            </a:tbl>
          </a:graphicData>
        </a:graphic>
      </p:graphicFrame>
      <p:sp>
        <p:nvSpPr>
          <p:cNvPr id="6" name="Rectangle 5">
            <a:extLst>
              <a:ext uri="{FF2B5EF4-FFF2-40B4-BE49-F238E27FC236}">
                <a16:creationId xmlns:a16="http://schemas.microsoft.com/office/drawing/2014/main" id="{B390A8D7-ADAE-48F3-A5D5-AA37F4E2F7D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a:ea typeface="+mn-ea"/>
                <a:cs typeface="+mn-cs"/>
              </a:rPr>
              <a:t>IT20172282</a:t>
            </a:r>
            <a:r>
              <a:rPr kumimoji="0" lang="en-US" sz="1800" b="0" i="0" u="none" strike="noStrike" kern="1200" cap="none" spc="0" normalizeH="0" baseline="0" noProof="0" dirty="0">
                <a:ln>
                  <a:noFill/>
                </a:ln>
                <a:solidFill>
                  <a:prstClr val="black"/>
                </a:solidFill>
                <a:effectLst/>
                <a:uLnTx/>
                <a:uFillTx/>
                <a:latin typeface="Cambria"/>
                <a:ea typeface="+mn-ea"/>
                <a:cs typeface="+mn-cs"/>
              </a:rPr>
              <a:t>  |   </a:t>
            </a:r>
            <a:r>
              <a:rPr lang="en-US" dirty="0">
                <a:solidFill>
                  <a:prstClr val="black"/>
                </a:solidFill>
                <a:latin typeface="Cambria"/>
              </a:rPr>
              <a:t>Yasuththara B.G.V</a:t>
            </a:r>
            <a:r>
              <a:rPr kumimoji="0" lang="en-US" sz="1800" b="0" i="0" u="none" strike="noStrike" kern="1200" cap="none" spc="0" normalizeH="0" baseline="0" noProof="0" dirty="0">
                <a:ln>
                  <a:noFill/>
                </a:ln>
                <a:solidFill>
                  <a:prstClr val="black"/>
                </a:solidFill>
                <a:effectLst/>
                <a:uLnTx/>
                <a:uFillTx/>
                <a:latin typeface="Cambria"/>
                <a:ea typeface="+mn-ea"/>
                <a:cs typeface="+mn-cs"/>
              </a:rPr>
              <a:t>|   </a:t>
            </a:r>
            <a:r>
              <a:rPr lang="en-US" dirty="0">
                <a:solidFill>
                  <a:prstClr val="black"/>
                </a:solidFill>
                <a:latin typeface="Cambria"/>
              </a:rPr>
              <a:t>R24-102</a:t>
            </a:r>
            <a:endParaRPr kumimoji="0" lang="en-US" sz="1800" b="0" i="0" u="none" strike="noStrike" kern="1200" cap="none" spc="0" normalizeH="0" baseline="0" noProof="0" dirty="0">
              <a:ln>
                <a:noFill/>
              </a:ln>
              <a:solidFill>
                <a:prstClr val="black"/>
              </a:solidFill>
              <a:effectLst/>
              <a:uLnTx/>
              <a:uFillTx/>
              <a:latin typeface="Cambria"/>
              <a:ea typeface="+mn-ea"/>
              <a:cs typeface="+mn-cs"/>
            </a:endParaRPr>
          </a:p>
        </p:txBody>
      </p:sp>
    </p:spTree>
    <p:extLst>
      <p:ext uri="{BB962C8B-B14F-4D97-AF65-F5344CB8AC3E}">
        <p14:creationId xmlns:p14="http://schemas.microsoft.com/office/powerpoint/2010/main" val="3811039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b="1" dirty="0">
                <a:solidFill>
                  <a:schemeClr val="tx1"/>
                </a:solidFill>
              </a:rPr>
              <a:t> </a:t>
            </a:r>
            <a:r>
              <a:rPr lang="en-US" sz="1800" dirty="0">
                <a:solidFill>
                  <a:schemeClr val="tx1"/>
                </a:solidFill>
              </a:rPr>
              <a:t>|   </a:t>
            </a:r>
            <a:r>
              <a:rPr lang="en-US" dirty="0">
                <a:solidFill>
                  <a:schemeClr val="tx1"/>
                </a:solidFill>
              </a:rPr>
              <a:t>R24-102</a:t>
            </a:r>
            <a:endParaRPr lang="en-US" sz="1800" b="0" dirty="0">
              <a:solidFill>
                <a:schemeClr val="tx1"/>
              </a:solidFill>
            </a:endParaRPr>
          </a:p>
        </p:txBody>
      </p:sp>
      <p:graphicFrame>
        <p:nvGraphicFramePr>
          <p:cNvPr id="10" name="Table 10">
            <a:extLst>
              <a:ext uri="{FF2B5EF4-FFF2-40B4-BE49-F238E27FC236}">
                <a16:creationId xmlns:a16="http://schemas.microsoft.com/office/drawing/2014/main" id="{18AEE851-63A5-A8E1-11A9-EE207702E30F}"/>
              </a:ext>
            </a:extLst>
          </p:cNvPr>
          <p:cNvGraphicFramePr>
            <a:graphicFrameLocks noGrp="1"/>
          </p:cNvGraphicFramePr>
          <p:nvPr>
            <p:ph idx="1"/>
            <p:extLst>
              <p:ext uri="{D42A27DB-BD31-4B8C-83A1-F6EECF244321}">
                <p14:modId xmlns:p14="http://schemas.microsoft.com/office/powerpoint/2010/main" val="1653923848"/>
              </p:ext>
            </p:extLst>
          </p:nvPr>
        </p:nvGraphicFramePr>
        <p:xfrm>
          <a:off x="1609437" y="1143000"/>
          <a:ext cx="9074725" cy="4754880"/>
        </p:xfrm>
        <a:graphic>
          <a:graphicData uri="http://schemas.openxmlformats.org/drawingml/2006/table">
            <a:tbl>
              <a:tblPr firstRow="1" bandRow="1">
                <a:tableStyleId>{10A1B5D5-9B99-4C35-A422-299274C87663}</a:tableStyleId>
              </a:tblPr>
              <a:tblGrid>
                <a:gridCol w="1814945">
                  <a:extLst>
                    <a:ext uri="{9D8B030D-6E8A-4147-A177-3AD203B41FA5}">
                      <a16:colId xmlns:a16="http://schemas.microsoft.com/office/drawing/2014/main" val="3246939989"/>
                    </a:ext>
                  </a:extLst>
                </a:gridCol>
                <a:gridCol w="1814945">
                  <a:extLst>
                    <a:ext uri="{9D8B030D-6E8A-4147-A177-3AD203B41FA5}">
                      <a16:colId xmlns:a16="http://schemas.microsoft.com/office/drawing/2014/main" val="1871519772"/>
                    </a:ext>
                  </a:extLst>
                </a:gridCol>
                <a:gridCol w="1814945">
                  <a:extLst>
                    <a:ext uri="{9D8B030D-6E8A-4147-A177-3AD203B41FA5}">
                      <a16:colId xmlns:a16="http://schemas.microsoft.com/office/drawing/2014/main" val="2298175775"/>
                    </a:ext>
                  </a:extLst>
                </a:gridCol>
                <a:gridCol w="1814945">
                  <a:extLst>
                    <a:ext uri="{9D8B030D-6E8A-4147-A177-3AD203B41FA5}">
                      <a16:colId xmlns:a16="http://schemas.microsoft.com/office/drawing/2014/main" val="2026030090"/>
                    </a:ext>
                  </a:extLst>
                </a:gridCol>
                <a:gridCol w="1814945">
                  <a:extLst>
                    <a:ext uri="{9D8B030D-6E8A-4147-A177-3AD203B41FA5}">
                      <a16:colId xmlns:a16="http://schemas.microsoft.com/office/drawing/2014/main" val="3568207001"/>
                    </a:ext>
                  </a:extLst>
                </a:gridCol>
              </a:tblGrid>
              <a:tr h="826198">
                <a:tc>
                  <a:txBody>
                    <a:bodyPr/>
                    <a:lstStyle/>
                    <a:p>
                      <a:pPr algn="ctr"/>
                      <a:r>
                        <a:rPr lang="en-US" dirty="0">
                          <a:solidFill>
                            <a:schemeClr val="tx1"/>
                          </a:solidFill>
                        </a:rPr>
                        <a:t>Research</a:t>
                      </a:r>
                    </a:p>
                  </a:txBody>
                  <a:tcPr anchor="ctr">
                    <a:solidFill>
                      <a:schemeClr val="accent5">
                        <a:lumMod val="75000"/>
                      </a:schemeClr>
                    </a:solidFill>
                  </a:tcPr>
                </a:tc>
                <a:tc>
                  <a:txBody>
                    <a:bodyPr/>
                    <a:lstStyle/>
                    <a:p>
                      <a:pPr algn="ctr"/>
                      <a:r>
                        <a:rPr lang="en-US" dirty="0">
                          <a:solidFill>
                            <a:schemeClr val="tx1"/>
                          </a:solidFill>
                        </a:rPr>
                        <a:t>Using Tabular Data to Train the Model</a:t>
                      </a:r>
                    </a:p>
                  </a:txBody>
                  <a:tcPr anchor="ctr">
                    <a:solidFill>
                      <a:schemeClr val="accent5">
                        <a:lumMod val="75000"/>
                      </a:schemeClr>
                    </a:solidFill>
                  </a:tcPr>
                </a:tc>
                <a:tc>
                  <a:txBody>
                    <a:bodyPr/>
                    <a:lstStyle/>
                    <a:p>
                      <a:pPr algn="ctr"/>
                      <a:r>
                        <a:rPr lang="en-US" dirty="0">
                          <a:solidFill>
                            <a:schemeClr val="tx1"/>
                          </a:solidFill>
                        </a:rPr>
                        <a:t>Making the Model Robust</a:t>
                      </a:r>
                    </a:p>
                  </a:txBody>
                  <a:tcPr anchor="ctr">
                    <a:solidFill>
                      <a:schemeClr val="accent5">
                        <a:lumMod val="75000"/>
                      </a:schemeClr>
                    </a:solidFill>
                  </a:tcPr>
                </a:tc>
                <a:tc>
                  <a:txBody>
                    <a:bodyPr/>
                    <a:lstStyle/>
                    <a:p>
                      <a:pPr algn="ctr"/>
                      <a:r>
                        <a:rPr lang="en-US" dirty="0" err="1">
                          <a:solidFill>
                            <a:schemeClr val="tx1"/>
                          </a:solidFill>
                        </a:rPr>
                        <a:t>Carlini</a:t>
                      </a:r>
                      <a:r>
                        <a:rPr lang="en-US" dirty="0">
                          <a:solidFill>
                            <a:schemeClr val="tx1"/>
                          </a:solidFill>
                        </a:rPr>
                        <a:t> Attack</a:t>
                      </a:r>
                    </a:p>
                  </a:txBody>
                  <a:tcPr anchor="ctr">
                    <a:solidFill>
                      <a:schemeClr val="accent5">
                        <a:lumMod val="75000"/>
                      </a:schemeClr>
                    </a:solidFill>
                  </a:tcPr>
                </a:tc>
                <a:tc>
                  <a:txBody>
                    <a:bodyPr/>
                    <a:lstStyle/>
                    <a:p>
                      <a:pPr algn="ctr"/>
                      <a:r>
                        <a:rPr lang="en-US" dirty="0">
                          <a:solidFill>
                            <a:schemeClr val="tx1"/>
                          </a:solidFill>
                        </a:rPr>
                        <a:t>Using a Neural Network Model</a:t>
                      </a:r>
                    </a:p>
                  </a:txBody>
                  <a:tcPr anchor="ctr">
                    <a:solidFill>
                      <a:schemeClr val="accent5">
                        <a:lumMod val="75000"/>
                      </a:schemeClr>
                    </a:solidFill>
                  </a:tcPr>
                </a:tc>
                <a:extLst>
                  <a:ext uri="{0D108BD9-81ED-4DB2-BD59-A6C34878D82A}">
                    <a16:rowId xmlns:a16="http://schemas.microsoft.com/office/drawing/2014/main" val="2360152775"/>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[1]</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2620148099"/>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[2]</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3505392445"/>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[3]</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762759740"/>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[4]</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628487673"/>
                  </a:ext>
                </a:extLst>
              </a:tr>
              <a:tr h="578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1- [5]</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1940194213"/>
                  </a:ext>
                </a:extLst>
              </a:tr>
              <a:tr h="578338">
                <a:tc>
                  <a:txBody>
                    <a:bodyPr/>
                    <a:lstStyle/>
                    <a:p>
                      <a:pPr algn="ctr"/>
                      <a:r>
                        <a:rPr lang="en-US" sz="1800" dirty="0"/>
                        <a:t>Disease prediction</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2423659839"/>
                  </a:ext>
                </a:extLst>
              </a:tr>
            </a:tbl>
          </a:graphicData>
        </a:graphic>
      </p:graphicFrame>
    </p:spTree>
    <p:extLst>
      <p:ext uri="{BB962C8B-B14F-4D97-AF65-F5344CB8AC3E}">
        <p14:creationId xmlns:p14="http://schemas.microsoft.com/office/powerpoint/2010/main" val="1065769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9F080-0780-4554-8055-A289E0D4EDA8}"/>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a:t>
            </a:r>
            <a:r>
              <a:rPr lang="en-US" dirty="0">
                <a:solidFill>
                  <a:schemeClr val="tx1"/>
                </a:solidFill>
              </a:rPr>
              <a:t>  R24-102</a:t>
            </a:r>
            <a:endParaRPr lang="en-US" sz="1800" b="0" dirty="0">
              <a:solidFill>
                <a:schemeClr val="tx1"/>
              </a:solidFill>
            </a:endParaRPr>
          </a:p>
        </p:txBody>
      </p:sp>
      <p:sp>
        <p:nvSpPr>
          <p:cNvPr id="9" name="Title 4">
            <a:extLst>
              <a:ext uri="{FF2B5EF4-FFF2-40B4-BE49-F238E27FC236}">
                <a16:creationId xmlns:a16="http://schemas.microsoft.com/office/drawing/2014/main" id="{D2FBF845-7A65-278F-0CE3-6E249177FA97}"/>
              </a:ext>
            </a:extLst>
          </p:cNvPr>
          <p:cNvSpPr>
            <a:spLocks noGrp="1"/>
          </p:cNvSpPr>
          <p:nvPr>
            <p:ph type="title"/>
          </p:nvPr>
        </p:nvSpPr>
        <p:spPr>
          <a:xfrm>
            <a:off x="3178277" y="440765"/>
            <a:ext cx="8291052" cy="1600199"/>
          </a:xfrm>
        </p:spPr>
        <p:txBody>
          <a:bodyPr>
            <a:normAutofit/>
          </a:bodyPr>
          <a:lstStyle/>
          <a:p>
            <a:pPr algn="l"/>
            <a:r>
              <a:rPr lang="en-US" b="1" dirty="0"/>
              <a:t>Research Methodology</a:t>
            </a:r>
            <a:br>
              <a:rPr lang="en-US" dirty="0"/>
            </a:br>
            <a:endParaRPr lang="en-US" dirty="0"/>
          </a:p>
        </p:txBody>
      </p:sp>
      <p:sp>
        <p:nvSpPr>
          <p:cNvPr id="10" name="Text Placeholder 5">
            <a:extLst>
              <a:ext uri="{FF2B5EF4-FFF2-40B4-BE49-F238E27FC236}">
                <a16:creationId xmlns:a16="http://schemas.microsoft.com/office/drawing/2014/main" id="{14F6E303-D5CB-4976-4E7B-32E366FCC90F}"/>
              </a:ext>
            </a:extLst>
          </p:cNvPr>
          <p:cNvSpPr txBox="1">
            <a:spLocks/>
          </p:cNvSpPr>
          <p:nvPr/>
        </p:nvSpPr>
        <p:spPr>
          <a:xfrm>
            <a:off x="722671" y="2020529"/>
            <a:ext cx="10603613" cy="41442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solidFill>
                  <a:schemeClr val="tx1">
                    <a:lumMod val="95000"/>
                    <a:lumOff val="5000"/>
                  </a:schemeClr>
                </a:solidFill>
              </a:rPr>
              <a:t>System Diagram</a:t>
            </a:r>
          </a:p>
          <a:p>
            <a:pPr marL="342900" indent="-342900">
              <a:buFont typeface="Arial" panose="020B0604020202020204" pitchFamily="34" charset="0"/>
              <a:buChar char="•"/>
            </a:pPr>
            <a:r>
              <a:rPr lang="en-US" sz="2400" dirty="0">
                <a:solidFill>
                  <a:schemeClr val="tx1">
                    <a:lumMod val="95000"/>
                    <a:lumOff val="5000"/>
                  </a:schemeClr>
                </a:solidFill>
              </a:rPr>
              <a:t>Technologies</a:t>
            </a:r>
          </a:p>
          <a:p>
            <a:pPr marL="342900" indent="-342900">
              <a:buFont typeface="Arial" panose="020B0604020202020204" pitchFamily="34" charset="0"/>
              <a:buChar char="•"/>
            </a:pPr>
            <a:r>
              <a:rPr lang="en-US" sz="2400" dirty="0">
                <a:solidFill>
                  <a:schemeClr val="tx1">
                    <a:lumMod val="95000"/>
                    <a:lumOff val="5000"/>
                  </a:schemeClr>
                </a:solidFill>
              </a:rPr>
              <a:t>Techniques</a:t>
            </a:r>
          </a:p>
          <a:p>
            <a:pPr marL="342900" indent="-342900">
              <a:buFont typeface="Arial" panose="020B0604020202020204" pitchFamily="34" charset="0"/>
              <a:buChar char="•"/>
            </a:pPr>
            <a:r>
              <a:rPr lang="en-US" sz="2400" dirty="0">
                <a:solidFill>
                  <a:schemeClr val="tx1">
                    <a:lumMod val="95000"/>
                    <a:lumOff val="5000"/>
                  </a:schemeClr>
                </a:solidFill>
              </a:rPr>
              <a:t>Requirements</a:t>
            </a:r>
          </a:p>
          <a:p>
            <a:pPr marL="342900" indent="-342900">
              <a:buFont typeface="Arial" panose="020B0604020202020204" pitchFamily="34" charset="0"/>
              <a:buChar char="•"/>
            </a:pPr>
            <a:r>
              <a:rPr lang="en-US" sz="2400" dirty="0">
                <a:solidFill>
                  <a:schemeClr val="tx1">
                    <a:lumMod val="95000"/>
                    <a:lumOff val="5000"/>
                  </a:schemeClr>
                </a:solidFill>
              </a:rPr>
              <a:t>Work Breakdown Structure / Gantt Chart</a:t>
            </a:r>
          </a:p>
        </p:txBody>
      </p:sp>
      <p:pic>
        <p:nvPicPr>
          <p:cNvPr id="3" name="Picture 2" descr="A light bulb with colorful arrows around it&#10;&#10;Description automatically generated">
            <a:extLst>
              <a:ext uri="{FF2B5EF4-FFF2-40B4-BE49-F238E27FC236}">
                <a16:creationId xmlns:a16="http://schemas.microsoft.com/office/drawing/2014/main" id="{6E751BA4-BC43-EBB6-1CF2-ED57D4EA4BF5}"/>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987140" y="2040964"/>
            <a:ext cx="1607111" cy="2389239"/>
          </a:xfrm>
          <a:prstGeom prst="rect">
            <a:avLst/>
          </a:prstGeom>
        </p:spPr>
      </p:pic>
    </p:spTree>
    <p:extLst>
      <p:ext uri="{BB962C8B-B14F-4D97-AF65-F5344CB8AC3E}">
        <p14:creationId xmlns:p14="http://schemas.microsoft.com/office/powerpoint/2010/main" val="3664965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055F-6C86-97A1-5449-3EFD5FD21F65}"/>
              </a:ext>
            </a:extLst>
          </p:cNvPr>
          <p:cNvSpPr>
            <a:spLocks noGrp="1"/>
          </p:cNvSpPr>
          <p:nvPr>
            <p:ph type="title"/>
          </p:nvPr>
        </p:nvSpPr>
        <p:spPr>
          <a:xfrm>
            <a:off x="138545" y="639136"/>
            <a:ext cx="11850255" cy="457826"/>
          </a:xfrm>
        </p:spPr>
        <p:txBody>
          <a:bodyPr>
            <a:normAutofit fontScale="90000"/>
          </a:bodyPr>
          <a:lstStyle/>
          <a:p>
            <a:r>
              <a:rPr lang="en-US" b="1" dirty="0">
                <a:latin typeface="Adobe Devanagari"/>
              </a:rPr>
              <a:t>System Diagram</a:t>
            </a:r>
            <a:br>
              <a:rPr lang="en-US" dirty="0"/>
            </a:br>
            <a:endParaRPr lang="en-US" dirty="0"/>
          </a:p>
        </p:txBody>
      </p:sp>
      <p:sp>
        <p:nvSpPr>
          <p:cNvPr id="3" name="Rectangle 2">
            <a:extLst>
              <a:ext uri="{FF2B5EF4-FFF2-40B4-BE49-F238E27FC236}">
                <a16:creationId xmlns:a16="http://schemas.microsoft.com/office/drawing/2014/main" id="{54D82C10-5D7A-02F1-E5B6-6ECCCCE06C5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7" name="Content Placeholder 6" descr="A diagram of a diagram&#10;&#10;Description automatically generated">
            <a:extLst>
              <a:ext uri="{FF2B5EF4-FFF2-40B4-BE49-F238E27FC236}">
                <a16:creationId xmlns:a16="http://schemas.microsoft.com/office/drawing/2014/main" id="{3B3B29AD-B48F-5B5F-3B68-0DCAEEF34B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665" y="998211"/>
            <a:ext cx="11455815" cy="5205413"/>
          </a:xfrm>
        </p:spPr>
      </p:pic>
    </p:spTree>
    <p:extLst>
      <p:ext uri="{BB962C8B-B14F-4D97-AF65-F5344CB8AC3E}">
        <p14:creationId xmlns:p14="http://schemas.microsoft.com/office/powerpoint/2010/main" val="807748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18CEE-3EE9-4768-90C7-A115F59361E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sp>
        <p:nvSpPr>
          <p:cNvPr id="2" name="Title 4">
            <a:extLst>
              <a:ext uri="{FF2B5EF4-FFF2-40B4-BE49-F238E27FC236}">
                <a16:creationId xmlns:a16="http://schemas.microsoft.com/office/drawing/2014/main" id="{02D2B05F-0B32-159E-2554-069EBF005FCD}"/>
              </a:ext>
            </a:extLst>
          </p:cNvPr>
          <p:cNvSpPr txBox="1">
            <a:spLocks/>
          </p:cNvSpPr>
          <p:nvPr/>
        </p:nvSpPr>
        <p:spPr>
          <a:xfrm>
            <a:off x="198617"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latin typeface="Adobe Devanagari"/>
              </a:rPr>
              <a:t>Tools, Technologies and Algorithms </a:t>
            </a:r>
            <a:endParaRPr lang="en-US" dirty="0"/>
          </a:p>
        </p:txBody>
      </p:sp>
      <p:sp>
        <p:nvSpPr>
          <p:cNvPr id="7" name="Content Placeholder 2">
            <a:extLst>
              <a:ext uri="{FF2B5EF4-FFF2-40B4-BE49-F238E27FC236}">
                <a16:creationId xmlns:a16="http://schemas.microsoft.com/office/drawing/2014/main" id="{3371BC43-DF08-35CE-91AC-8BFD2358CE16}"/>
              </a:ext>
            </a:extLst>
          </p:cNvPr>
          <p:cNvSpPr>
            <a:spLocks noGrp="1"/>
          </p:cNvSpPr>
          <p:nvPr>
            <p:ph idx="1"/>
          </p:nvPr>
        </p:nvSpPr>
        <p:spPr>
          <a:xfrm>
            <a:off x="838200" y="1690688"/>
            <a:ext cx="10515600" cy="4351338"/>
          </a:xfrm>
        </p:spPr>
        <p:txBody>
          <a:bodyPr vert="horz" lIns="91440" tIns="45720" rIns="91440" bIns="45720" rtlCol="0" anchor="t">
            <a:normAutofit fontScale="92500" lnSpcReduction="10000"/>
          </a:bodyPr>
          <a:lstStyle/>
          <a:p>
            <a:r>
              <a:rPr lang="en-US" sz="2000" b="1" dirty="0"/>
              <a:t>Tools And Technologies</a:t>
            </a:r>
          </a:p>
          <a:p>
            <a:pPr marL="457200" lvl="1" indent="0">
              <a:buNone/>
            </a:pPr>
            <a:r>
              <a:rPr lang="en-US" sz="2000" dirty="0"/>
              <a:t>Development- Python</a:t>
            </a:r>
          </a:p>
          <a:p>
            <a:pPr marL="457200" lvl="1" indent="0">
              <a:buNone/>
            </a:pPr>
            <a:r>
              <a:rPr lang="en-US" sz="2000" dirty="0"/>
              <a:t>Building Model- </a:t>
            </a:r>
            <a:r>
              <a:rPr lang="en-US" sz="2000" dirty="0" err="1"/>
              <a:t>Jupyter</a:t>
            </a:r>
            <a:r>
              <a:rPr lang="en-US" sz="2000" dirty="0"/>
              <a:t> Notebook, Google </a:t>
            </a:r>
            <a:r>
              <a:rPr lang="en-US" sz="2000" dirty="0" err="1"/>
              <a:t>Colab</a:t>
            </a:r>
            <a:endParaRPr lang="en-US" sz="2000" dirty="0"/>
          </a:p>
          <a:p>
            <a:pPr marL="457200" lvl="1" indent="0">
              <a:buNone/>
            </a:pPr>
            <a:r>
              <a:rPr lang="en-US" sz="2000" dirty="0"/>
              <a:t>Version Controlling- </a:t>
            </a:r>
            <a:r>
              <a:rPr lang="en-US" sz="2000" dirty="0" err="1"/>
              <a:t>Github</a:t>
            </a:r>
            <a:endParaRPr lang="en-US" sz="2000" b="1" dirty="0"/>
          </a:p>
          <a:p>
            <a:r>
              <a:rPr lang="en-US" sz="2000" b="1" dirty="0"/>
              <a:t>Algorithm</a:t>
            </a:r>
          </a:p>
          <a:p>
            <a:pPr marL="457200" lvl="1" indent="0">
              <a:buNone/>
            </a:pPr>
            <a:r>
              <a:rPr lang="en-US" sz="2000" dirty="0"/>
              <a:t>Feed-Forward Algorithm</a:t>
            </a:r>
          </a:p>
          <a:p>
            <a:pPr marL="457200" lvl="1" indent="0">
              <a:buNone/>
            </a:pPr>
            <a:r>
              <a:rPr lang="en-US" sz="2000" dirty="0"/>
              <a:t>CNN</a:t>
            </a:r>
          </a:p>
          <a:p>
            <a:r>
              <a:rPr lang="en-US" sz="2000" b="1" dirty="0"/>
              <a:t>Libraries</a:t>
            </a:r>
          </a:p>
          <a:p>
            <a:pPr marL="457200" lvl="1" indent="0">
              <a:buNone/>
            </a:pPr>
            <a:r>
              <a:rPr lang="en-US" sz="2000" dirty="0"/>
              <a:t>Scikit-learn</a:t>
            </a:r>
          </a:p>
          <a:p>
            <a:pPr marL="457200" lvl="1" indent="0">
              <a:buNone/>
            </a:pPr>
            <a:r>
              <a:rPr lang="en-US" sz="2000" dirty="0"/>
              <a:t>Tensor </a:t>
            </a:r>
            <a:r>
              <a:rPr lang="en-US" sz="2000" dirty="0" err="1"/>
              <a:t>flow,Keras</a:t>
            </a:r>
            <a:endParaRPr lang="en-US" sz="2000" dirty="0"/>
          </a:p>
          <a:p>
            <a:pPr marL="457200" lvl="1" indent="0">
              <a:buNone/>
            </a:pPr>
            <a:r>
              <a:rPr lang="en-US" sz="2000" dirty="0"/>
              <a:t>Art</a:t>
            </a:r>
          </a:p>
          <a:p>
            <a:pPr marL="457200" lvl="1" indent="0">
              <a:buNone/>
            </a:pPr>
            <a:r>
              <a:rPr lang="en-US" sz="2000" dirty="0"/>
              <a:t>Matplotlib, </a:t>
            </a:r>
            <a:r>
              <a:rPr lang="en-US" sz="2000" dirty="0" err="1"/>
              <a:t>Numpy</a:t>
            </a:r>
            <a:r>
              <a:rPr lang="en-US" sz="2000" dirty="0"/>
              <a:t>, Pandas</a:t>
            </a:r>
          </a:p>
          <a:p>
            <a:pPr marL="457200" lvl="1" indent="0">
              <a:buNone/>
            </a:pPr>
            <a:r>
              <a:rPr lang="en-US" sz="2000" dirty="0" err="1"/>
              <a:t>Streamlit</a:t>
            </a:r>
            <a:endParaRPr lang="en-US" sz="2000" dirty="0"/>
          </a:p>
          <a:p>
            <a:pPr marL="0" indent="0">
              <a:buNone/>
            </a:pPr>
            <a:endParaRPr lang="en-US" sz="2000" b="1" dirty="0"/>
          </a:p>
          <a:p>
            <a:pPr marL="0" indent="0">
              <a:buNone/>
            </a:pPr>
            <a:endParaRPr lang="en-US" dirty="0"/>
          </a:p>
        </p:txBody>
      </p:sp>
      <p:pic>
        <p:nvPicPr>
          <p:cNvPr id="8" name="Picture 6" descr="Icon&#10;&#10;Description automatically generated">
            <a:extLst>
              <a:ext uri="{FF2B5EF4-FFF2-40B4-BE49-F238E27FC236}">
                <a16:creationId xmlns:a16="http://schemas.microsoft.com/office/drawing/2014/main" id="{DC58654F-DA06-C546-5256-E9EB406B0EAA}"/>
              </a:ext>
            </a:extLst>
          </p:cNvPr>
          <p:cNvPicPr>
            <a:picLocks noChangeAspect="1"/>
          </p:cNvPicPr>
          <p:nvPr/>
        </p:nvPicPr>
        <p:blipFill>
          <a:blip r:embed="rId2"/>
          <a:stretch>
            <a:fillRect/>
          </a:stretch>
        </p:blipFill>
        <p:spPr>
          <a:xfrm>
            <a:off x="8039968" y="2569982"/>
            <a:ext cx="876300" cy="914400"/>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B9022FFC-7A3F-5D9A-F64B-E5E1597C0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2251" y="2271313"/>
            <a:ext cx="1939019" cy="904876"/>
          </a:xfrm>
          <a:prstGeom prst="rect">
            <a:avLst/>
          </a:prstGeom>
        </p:spPr>
      </p:pic>
      <p:pic>
        <p:nvPicPr>
          <p:cNvPr id="3" name="Picture 2">
            <a:extLst>
              <a:ext uri="{FF2B5EF4-FFF2-40B4-BE49-F238E27FC236}">
                <a16:creationId xmlns:a16="http://schemas.microsoft.com/office/drawing/2014/main" id="{584466E7-3411-C1A6-B656-DE130717F94D}"/>
              </a:ext>
            </a:extLst>
          </p:cNvPr>
          <p:cNvPicPr>
            <a:picLocks noChangeAspect="1"/>
          </p:cNvPicPr>
          <p:nvPr/>
        </p:nvPicPr>
        <p:blipFill>
          <a:blip r:embed="rId4"/>
          <a:stretch>
            <a:fillRect/>
          </a:stretch>
        </p:blipFill>
        <p:spPr>
          <a:xfrm>
            <a:off x="8478118" y="1413780"/>
            <a:ext cx="2448267" cy="600159"/>
          </a:xfrm>
          <a:prstGeom prst="rect">
            <a:avLst/>
          </a:prstGeom>
        </p:spPr>
      </p:pic>
      <p:pic>
        <p:nvPicPr>
          <p:cNvPr id="5" name="Picture 4">
            <a:extLst>
              <a:ext uri="{FF2B5EF4-FFF2-40B4-BE49-F238E27FC236}">
                <a16:creationId xmlns:a16="http://schemas.microsoft.com/office/drawing/2014/main" id="{AF162263-B963-CC31-B384-EE266E00C9B2}"/>
              </a:ext>
            </a:extLst>
          </p:cNvPr>
          <p:cNvPicPr>
            <a:picLocks noChangeAspect="1"/>
          </p:cNvPicPr>
          <p:nvPr/>
        </p:nvPicPr>
        <p:blipFill rotWithShape="1">
          <a:blip r:embed="rId5"/>
          <a:srcRect t="4292"/>
          <a:stretch/>
        </p:blipFill>
        <p:spPr>
          <a:xfrm>
            <a:off x="7928152" y="3877641"/>
            <a:ext cx="3548197" cy="1038050"/>
          </a:xfrm>
          <a:prstGeom prst="rect">
            <a:avLst/>
          </a:prstGeom>
        </p:spPr>
      </p:pic>
      <p:pic>
        <p:nvPicPr>
          <p:cNvPr id="6" name="Picture 5">
            <a:extLst>
              <a:ext uri="{FF2B5EF4-FFF2-40B4-BE49-F238E27FC236}">
                <a16:creationId xmlns:a16="http://schemas.microsoft.com/office/drawing/2014/main" id="{682FD2FD-F731-2FB7-97C4-78B76264194F}"/>
              </a:ext>
            </a:extLst>
          </p:cNvPr>
          <p:cNvPicPr>
            <a:picLocks noChangeAspect="1"/>
          </p:cNvPicPr>
          <p:nvPr/>
        </p:nvPicPr>
        <p:blipFill rotWithShape="1">
          <a:blip r:embed="rId6"/>
          <a:srcRect l="4454" t="2120"/>
          <a:stretch/>
        </p:blipFill>
        <p:spPr>
          <a:xfrm>
            <a:off x="9448800" y="5262797"/>
            <a:ext cx="898806" cy="930606"/>
          </a:xfrm>
          <a:prstGeom prst="rect">
            <a:avLst/>
          </a:prstGeom>
        </p:spPr>
      </p:pic>
    </p:spTree>
    <p:extLst>
      <p:ext uri="{BB962C8B-B14F-4D97-AF65-F5344CB8AC3E}">
        <p14:creationId xmlns:p14="http://schemas.microsoft.com/office/powerpoint/2010/main" val="1876934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18CEE-3EE9-4768-90C7-A115F59361EE}"/>
              </a:ext>
            </a:extLst>
          </p:cNvPr>
          <p:cNvSpPr/>
          <p:nvPr/>
        </p:nvSpPr>
        <p:spPr>
          <a:xfrm>
            <a:off x="3479800" y="6480872"/>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Yasuththara B.G.V | </a:t>
            </a:r>
            <a:r>
              <a:rPr lang="en-US" dirty="0">
                <a:solidFill>
                  <a:schemeClr val="tx1"/>
                </a:solidFill>
              </a:rPr>
              <a:t>R24-102</a:t>
            </a:r>
            <a:endParaRPr lang="en-US" sz="1800" b="0" dirty="0">
              <a:solidFill>
                <a:schemeClr val="tx1"/>
              </a:solidFill>
            </a:endParaRPr>
          </a:p>
        </p:txBody>
      </p:sp>
      <p:sp>
        <p:nvSpPr>
          <p:cNvPr id="2" name="Title 4">
            <a:extLst>
              <a:ext uri="{FF2B5EF4-FFF2-40B4-BE49-F238E27FC236}">
                <a16:creationId xmlns:a16="http://schemas.microsoft.com/office/drawing/2014/main" id="{02D2B05F-0B32-159E-2554-069EBF005FCD}"/>
              </a:ext>
            </a:extLst>
          </p:cNvPr>
          <p:cNvSpPr txBox="1">
            <a:spLocks/>
          </p:cNvSpPr>
          <p:nvPr/>
        </p:nvSpPr>
        <p:spPr>
          <a:xfrm>
            <a:off x="-2362200"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Functional Requirements </a:t>
            </a:r>
          </a:p>
        </p:txBody>
      </p:sp>
      <p:sp>
        <p:nvSpPr>
          <p:cNvPr id="7" name="Content Placeholder 4">
            <a:extLst>
              <a:ext uri="{FF2B5EF4-FFF2-40B4-BE49-F238E27FC236}">
                <a16:creationId xmlns:a16="http://schemas.microsoft.com/office/drawing/2014/main" id="{03942F2F-09E2-31DD-E097-84B0B238924F}"/>
              </a:ext>
            </a:extLst>
          </p:cNvPr>
          <p:cNvSpPr>
            <a:spLocks noGrp="1"/>
          </p:cNvSpPr>
          <p:nvPr>
            <p:ph idx="1"/>
          </p:nvPr>
        </p:nvSpPr>
        <p:spPr>
          <a:xfrm>
            <a:off x="723900" y="1361285"/>
            <a:ext cx="10744200" cy="2103279"/>
          </a:xfrm>
        </p:spPr>
        <p:txBody>
          <a:bodyPr>
            <a:normAutofit/>
          </a:bodyPr>
          <a:lstStyle/>
          <a:p>
            <a:pPr>
              <a:buFont typeface="Wingdings" panose="05000000000000000000" pitchFamily="2" charset="2"/>
              <a:buChar char="q"/>
            </a:pPr>
            <a:r>
              <a:rPr lang="en-US" sz="2400" dirty="0"/>
              <a:t>Accurately detecting whether the disease prediction Model is being attacked.</a:t>
            </a:r>
          </a:p>
          <a:p>
            <a:pPr marL="0" indent="0">
              <a:buNone/>
            </a:pPr>
            <a:endParaRPr lang="en-US" sz="2400" dirty="0"/>
          </a:p>
          <a:p>
            <a:pPr>
              <a:buFont typeface="Wingdings" panose="05000000000000000000" pitchFamily="2" charset="2"/>
              <a:buChar char="q"/>
            </a:pPr>
            <a:r>
              <a:rPr lang="en-US" sz="2400" dirty="0"/>
              <a:t>Mechanism to make the Robust.</a:t>
            </a:r>
          </a:p>
        </p:txBody>
      </p:sp>
      <p:sp>
        <p:nvSpPr>
          <p:cNvPr id="3" name="Title 4">
            <a:extLst>
              <a:ext uri="{FF2B5EF4-FFF2-40B4-BE49-F238E27FC236}">
                <a16:creationId xmlns:a16="http://schemas.microsoft.com/office/drawing/2014/main" id="{C284D982-B6D8-EB26-8F52-FB840F44BB61}"/>
              </a:ext>
            </a:extLst>
          </p:cNvPr>
          <p:cNvSpPr txBox="1">
            <a:spLocks/>
          </p:cNvSpPr>
          <p:nvPr/>
        </p:nvSpPr>
        <p:spPr>
          <a:xfrm>
            <a:off x="-1905000" y="2743647"/>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Non Functional Requirements </a:t>
            </a:r>
          </a:p>
        </p:txBody>
      </p:sp>
      <p:sp>
        <p:nvSpPr>
          <p:cNvPr id="6" name="TextBox 5">
            <a:extLst>
              <a:ext uri="{FF2B5EF4-FFF2-40B4-BE49-F238E27FC236}">
                <a16:creationId xmlns:a16="http://schemas.microsoft.com/office/drawing/2014/main" id="{9067A453-2B0B-206C-0085-0C6C3059679A}"/>
              </a:ext>
            </a:extLst>
          </p:cNvPr>
          <p:cNvSpPr txBox="1"/>
          <p:nvPr/>
        </p:nvSpPr>
        <p:spPr>
          <a:xfrm>
            <a:off x="781024" y="3426542"/>
            <a:ext cx="2249942" cy="3144643"/>
          </a:xfrm>
          <a:prstGeom prst="rect">
            <a:avLst/>
          </a:prstGeom>
          <a:noFill/>
        </p:spPr>
        <p:txBody>
          <a:bodyPr wrap="square">
            <a:spAutoFit/>
          </a:bodyPr>
          <a:lstStyle/>
          <a:p>
            <a:pPr marL="457200" indent="-457200">
              <a:lnSpc>
                <a:spcPct val="170000"/>
              </a:lnSpc>
              <a:buFont typeface="Wingdings" panose="05000000000000000000" pitchFamily="2" charset="2"/>
              <a:buChar char="q"/>
            </a:pPr>
            <a:r>
              <a:rPr lang="en-US" sz="2400" dirty="0"/>
              <a:t>Security </a:t>
            </a:r>
          </a:p>
          <a:p>
            <a:pPr marL="457200" indent="-457200">
              <a:lnSpc>
                <a:spcPct val="170000"/>
              </a:lnSpc>
              <a:buFont typeface="Wingdings" panose="05000000000000000000" pitchFamily="2" charset="2"/>
              <a:buChar char="q"/>
            </a:pPr>
            <a:r>
              <a:rPr lang="en-US" sz="2400" dirty="0"/>
              <a:t>Reliability </a:t>
            </a:r>
          </a:p>
          <a:p>
            <a:pPr marL="457200" indent="-457200">
              <a:lnSpc>
                <a:spcPct val="170000"/>
              </a:lnSpc>
              <a:buFont typeface="Wingdings" panose="05000000000000000000" pitchFamily="2" charset="2"/>
              <a:buChar char="q"/>
            </a:pPr>
            <a:r>
              <a:rPr lang="en-US" sz="2400" dirty="0"/>
              <a:t>Realtime </a:t>
            </a:r>
          </a:p>
          <a:p>
            <a:pPr marL="457200" indent="-457200">
              <a:lnSpc>
                <a:spcPct val="170000"/>
              </a:lnSpc>
              <a:buFont typeface="Wingdings" panose="05000000000000000000" pitchFamily="2" charset="2"/>
              <a:buChar char="q"/>
            </a:pPr>
            <a:r>
              <a:rPr lang="en-US" sz="2400" dirty="0"/>
              <a:t>Availability </a:t>
            </a:r>
          </a:p>
          <a:p>
            <a:pPr marL="457200" indent="-457200">
              <a:lnSpc>
                <a:spcPct val="170000"/>
              </a:lnSpc>
              <a:buFont typeface="Wingdings" panose="05000000000000000000" pitchFamily="2" charset="2"/>
              <a:buChar char="q"/>
            </a:pPr>
            <a:r>
              <a:rPr lang="en-US" sz="2400" dirty="0"/>
              <a:t>Usability</a:t>
            </a:r>
            <a:endParaRPr lang="en-US" sz="3600" dirty="0"/>
          </a:p>
        </p:txBody>
      </p:sp>
      <p:pic>
        <p:nvPicPr>
          <p:cNvPr id="8" name="Picture 2" descr="What Are Non-functional Requirements? Types and Examples.">
            <a:extLst>
              <a:ext uri="{FF2B5EF4-FFF2-40B4-BE49-F238E27FC236}">
                <a16:creationId xmlns:a16="http://schemas.microsoft.com/office/drawing/2014/main" id="{19F33ADD-3911-0D73-F9D3-13851F737A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3791947"/>
            <a:ext cx="3274309" cy="2380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8592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394AB-B924-9830-1706-4429BFAA358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B3F4E03-E5B1-88B1-2D52-35B224C5B230}"/>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b="1" dirty="0">
                <a:solidFill>
                  <a:schemeClr val="tx1"/>
                </a:solidFill>
              </a:rPr>
              <a:t> </a:t>
            </a:r>
            <a:r>
              <a:rPr lang="en-US" sz="1800" dirty="0">
                <a:solidFill>
                  <a:schemeClr val="tx1"/>
                </a:solidFill>
              </a:rPr>
              <a:t>|</a:t>
            </a:r>
            <a:endParaRPr lang="en-US" sz="1800" b="0" dirty="0">
              <a:solidFill>
                <a:schemeClr val="tx1"/>
              </a:solidFill>
            </a:endParaRPr>
          </a:p>
        </p:txBody>
      </p:sp>
      <p:sp>
        <p:nvSpPr>
          <p:cNvPr id="2" name="Title 4">
            <a:extLst>
              <a:ext uri="{FF2B5EF4-FFF2-40B4-BE49-F238E27FC236}">
                <a16:creationId xmlns:a16="http://schemas.microsoft.com/office/drawing/2014/main" id="{96C00413-0E20-8E8F-6FFA-4B9BA5DBE792}"/>
              </a:ext>
            </a:extLst>
          </p:cNvPr>
          <p:cNvSpPr txBox="1">
            <a:spLocks/>
          </p:cNvSpPr>
          <p:nvPr/>
        </p:nvSpPr>
        <p:spPr>
          <a:xfrm>
            <a:off x="198617"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endParaRPr lang="en-US" b="1" dirty="0"/>
          </a:p>
        </p:txBody>
      </p:sp>
      <p:sp>
        <p:nvSpPr>
          <p:cNvPr id="3" name="Content Placeholder 4">
            <a:extLst>
              <a:ext uri="{FF2B5EF4-FFF2-40B4-BE49-F238E27FC236}">
                <a16:creationId xmlns:a16="http://schemas.microsoft.com/office/drawing/2014/main" id="{1F6FCA10-DFE1-B81C-3A81-50690C6395E0}"/>
              </a:ext>
            </a:extLst>
          </p:cNvPr>
          <p:cNvSpPr txBox="1">
            <a:spLocks/>
          </p:cNvSpPr>
          <p:nvPr/>
        </p:nvSpPr>
        <p:spPr>
          <a:xfrm>
            <a:off x="914400" y="1752600"/>
            <a:ext cx="9972040" cy="254650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70000"/>
              </a:lnSpc>
            </a:pPr>
            <a:endParaRPr lang="en-US" sz="3000" dirty="0"/>
          </a:p>
        </p:txBody>
      </p:sp>
      <p:pic>
        <p:nvPicPr>
          <p:cNvPr id="5" name="Content Placeholder 2" descr="A diagram of a covid-19&#10;&#10;Description automatically generated">
            <a:extLst>
              <a:ext uri="{FF2B5EF4-FFF2-40B4-BE49-F238E27FC236}">
                <a16:creationId xmlns:a16="http://schemas.microsoft.com/office/drawing/2014/main" id="{C72BC0EC-3287-50B1-B6B1-6DDE3860E7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990600"/>
            <a:ext cx="8915400" cy="5181600"/>
          </a:xfrm>
        </p:spPr>
      </p:pic>
      <p:sp>
        <p:nvSpPr>
          <p:cNvPr id="6" name="Title 4">
            <a:extLst>
              <a:ext uri="{FF2B5EF4-FFF2-40B4-BE49-F238E27FC236}">
                <a16:creationId xmlns:a16="http://schemas.microsoft.com/office/drawing/2014/main" id="{74F9D5B8-A8FB-30DF-9EC6-34D5259AFD10}"/>
              </a:ext>
            </a:extLst>
          </p:cNvPr>
          <p:cNvSpPr txBox="1">
            <a:spLocks/>
          </p:cNvSpPr>
          <p:nvPr/>
        </p:nvSpPr>
        <p:spPr>
          <a:xfrm>
            <a:off x="508000" y="266701"/>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Work Breakdown Structure</a:t>
            </a:r>
          </a:p>
        </p:txBody>
      </p:sp>
    </p:spTree>
    <p:extLst>
      <p:ext uri="{BB962C8B-B14F-4D97-AF65-F5344CB8AC3E}">
        <p14:creationId xmlns:p14="http://schemas.microsoft.com/office/powerpoint/2010/main" val="6515744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253999" y="175652"/>
            <a:ext cx="11684000" cy="792162"/>
          </a:xfrm>
        </p:spPr>
        <p:txBody>
          <a:bodyPr>
            <a:normAutofit/>
          </a:bodyPr>
          <a:lstStyle/>
          <a:p>
            <a:r>
              <a:rPr lang="en-US" sz="3600" b="1" dirty="0">
                <a:effectLst>
                  <a:outerShdw blurRad="38100" dist="38100" dir="2700000" algn="tl">
                    <a:srgbClr val="000000">
                      <a:alpha val="43137"/>
                    </a:srgbClr>
                  </a:outerShdw>
                </a:effectLst>
              </a:rPr>
              <a:t>Gantt Chart</a:t>
            </a:r>
          </a:p>
        </p:txBody>
      </p:sp>
      <p:sp>
        <p:nvSpPr>
          <p:cNvPr id="7" name="Rectangle 6">
            <a:extLst>
              <a:ext uri="{FF2B5EF4-FFF2-40B4-BE49-F238E27FC236}">
                <a16:creationId xmlns:a16="http://schemas.microsoft.com/office/drawing/2014/main" id="{C5A088E0-02B6-4287-8103-257A067BFB83}"/>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dirty="0">
                <a:solidFill>
                  <a:schemeClr val="tx1"/>
                </a:solidFill>
              </a:rPr>
              <a:t>Yasuththara B.G.V  </a:t>
            </a:r>
            <a:r>
              <a:rPr lang="en-US" sz="1800" dirty="0">
                <a:solidFill>
                  <a:schemeClr val="tx1"/>
                </a:solidFill>
              </a:rPr>
              <a:t>|</a:t>
            </a:r>
            <a:r>
              <a:rPr lang="en-US" dirty="0">
                <a:solidFill>
                  <a:schemeClr val="tx1"/>
                </a:solidFill>
              </a:rPr>
              <a:t> R24-102</a:t>
            </a:r>
            <a:endParaRPr lang="en-US" sz="1800" b="0" dirty="0">
              <a:solidFill>
                <a:schemeClr val="tx1"/>
              </a:solidFill>
            </a:endParaRPr>
          </a:p>
        </p:txBody>
      </p:sp>
      <p:pic>
        <p:nvPicPr>
          <p:cNvPr id="3" name="Picture 2" descr="A screenshot of a spreadsheet&#10;&#10;Description automatically generated">
            <a:extLst>
              <a:ext uri="{FF2B5EF4-FFF2-40B4-BE49-F238E27FC236}">
                <a16:creationId xmlns:a16="http://schemas.microsoft.com/office/drawing/2014/main" id="{20D377F1-E673-28DB-0AEF-D35ACEDD1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881" y="1132955"/>
            <a:ext cx="10120237" cy="5029636"/>
          </a:xfrm>
          <a:prstGeom prst="rect">
            <a:avLst/>
          </a:prstGeom>
        </p:spPr>
      </p:pic>
    </p:spTree>
    <p:extLst>
      <p:ext uri="{BB962C8B-B14F-4D97-AF65-F5344CB8AC3E}">
        <p14:creationId xmlns:p14="http://schemas.microsoft.com/office/powerpoint/2010/main" val="3822955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6AC00-3666-C80D-F00F-2735A6EB142F}"/>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047B505C-67FE-1A69-E4F0-76E113FEC967}"/>
              </a:ext>
            </a:extLst>
          </p:cNvPr>
          <p:cNvSpPr txBox="1">
            <a:spLocks/>
          </p:cNvSpPr>
          <p:nvPr/>
        </p:nvSpPr>
        <p:spPr>
          <a:xfrm>
            <a:off x="254000" y="153914"/>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graphicFrame>
        <p:nvGraphicFramePr>
          <p:cNvPr id="2" name="Content Placeholder 4">
            <a:extLst>
              <a:ext uri="{FF2B5EF4-FFF2-40B4-BE49-F238E27FC236}">
                <a16:creationId xmlns:a16="http://schemas.microsoft.com/office/drawing/2014/main" id="{CC7B39A8-D099-8772-EE6D-40AED64CA02C}"/>
              </a:ext>
            </a:extLst>
          </p:cNvPr>
          <p:cNvGraphicFramePr>
            <a:graphicFrameLocks/>
          </p:cNvGraphicFramePr>
          <p:nvPr>
            <p:extLst>
              <p:ext uri="{D42A27DB-BD31-4B8C-83A1-F6EECF244321}">
                <p14:modId xmlns:p14="http://schemas.microsoft.com/office/powerpoint/2010/main" val="3403996819"/>
              </p:ext>
            </p:extLst>
          </p:nvPr>
        </p:nvGraphicFramePr>
        <p:xfrm>
          <a:off x="838200" y="1143000"/>
          <a:ext cx="10515600" cy="4738285"/>
        </p:xfrm>
        <a:graphic>
          <a:graphicData uri="http://schemas.openxmlformats.org/drawingml/2006/table">
            <a:tbl>
              <a:tblPr firstRow="1" firstCol="1" bandRow="1">
                <a:tableStyleId>{5A111915-BE36-4E01-A7E5-04B1672EAD32}</a:tableStyleId>
              </a:tblPr>
              <a:tblGrid>
                <a:gridCol w="5257800">
                  <a:extLst>
                    <a:ext uri="{9D8B030D-6E8A-4147-A177-3AD203B41FA5}">
                      <a16:colId xmlns:a16="http://schemas.microsoft.com/office/drawing/2014/main" val="3495981589"/>
                    </a:ext>
                  </a:extLst>
                </a:gridCol>
                <a:gridCol w="5257800">
                  <a:extLst>
                    <a:ext uri="{9D8B030D-6E8A-4147-A177-3AD203B41FA5}">
                      <a16:colId xmlns:a16="http://schemas.microsoft.com/office/drawing/2014/main" val="191998206"/>
                    </a:ext>
                  </a:extLst>
                </a:gridCol>
              </a:tblGrid>
              <a:tr h="545321">
                <a:tc>
                  <a:txBody>
                    <a:bodyPr/>
                    <a:lstStyle/>
                    <a:p>
                      <a:r>
                        <a:rPr lang="en-US" sz="1600" dirty="0"/>
                        <a:t>Task</a:t>
                      </a:r>
                    </a:p>
                  </a:txBody>
                  <a:tcPr/>
                </a:tc>
                <a:tc>
                  <a:txBody>
                    <a:bodyPr/>
                    <a:lstStyle/>
                    <a:p>
                      <a:r>
                        <a:rPr lang="en-US" sz="1600" dirty="0"/>
                        <a:t>Details</a:t>
                      </a:r>
                    </a:p>
                  </a:txBody>
                  <a:tcPr/>
                </a:tc>
                <a:extLst>
                  <a:ext uri="{0D108BD9-81ED-4DB2-BD59-A6C34878D82A}">
                    <a16:rowId xmlns:a16="http://schemas.microsoft.com/office/drawing/2014/main" val="2447857203"/>
                  </a:ext>
                </a:extLst>
              </a:tr>
              <a:tr h="545321">
                <a:tc>
                  <a:txBody>
                    <a:bodyPr/>
                    <a:lstStyle/>
                    <a:p>
                      <a:r>
                        <a:rPr lang="en-US" sz="1600" dirty="0"/>
                        <a:t>Dataset</a:t>
                      </a:r>
                    </a:p>
                  </a:txBody>
                  <a:tcPr/>
                </a:tc>
                <a:tc>
                  <a:txBody>
                    <a:bodyPr/>
                    <a:lstStyle/>
                    <a:p>
                      <a:r>
                        <a:rPr lang="en-US" sz="1400" dirty="0"/>
                        <a:t>Dataset from </a:t>
                      </a:r>
                      <a:r>
                        <a:rPr lang="en-US" sz="1400" dirty="0" err="1"/>
                        <a:t>kaggle</a:t>
                      </a:r>
                      <a:r>
                        <a:rPr lang="en-US" sz="1400" dirty="0"/>
                        <a:t>(CVD Cleaned )</a:t>
                      </a:r>
                    </a:p>
                  </a:txBody>
                  <a:tcPr/>
                </a:tc>
                <a:extLst>
                  <a:ext uri="{0D108BD9-81ED-4DB2-BD59-A6C34878D82A}">
                    <a16:rowId xmlns:a16="http://schemas.microsoft.com/office/drawing/2014/main" val="1987263376"/>
                  </a:ext>
                </a:extLst>
              </a:tr>
              <a:tr h="545321">
                <a:tc>
                  <a:txBody>
                    <a:bodyPr/>
                    <a:lstStyle/>
                    <a:p>
                      <a:r>
                        <a:rPr lang="en-US" sz="1600" dirty="0"/>
                        <a:t>Algorithm</a:t>
                      </a:r>
                    </a:p>
                  </a:txBody>
                  <a:tcPr/>
                </a:tc>
                <a:tc>
                  <a:txBody>
                    <a:bodyPr/>
                    <a:lstStyle/>
                    <a:p>
                      <a:r>
                        <a:rPr lang="en-US" sz="1400" dirty="0"/>
                        <a:t>CNN</a:t>
                      </a:r>
                    </a:p>
                  </a:txBody>
                  <a:tcPr/>
                </a:tc>
                <a:extLst>
                  <a:ext uri="{0D108BD9-81ED-4DB2-BD59-A6C34878D82A}">
                    <a16:rowId xmlns:a16="http://schemas.microsoft.com/office/drawing/2014/main" val="2715961166"/>
                  </a:ext>
                </a:extLst>
              </a:tr>
              <a:tr h="1716837">
                <a:tc>
                  <a:txBody>
                    <a:bodyPr/>
                    <a:lstStyle/>
                    <a:p>
                      <a:r>
                        <a:rPr lang="en-US" sz="1600" dirty="0"/>
                        <a:t>Literature reviews</a:t>
                      </a:r>
                    </a:p>
                  </a:txBody>
                  <a:tcPr/>
                </a:tc>
                <a:tc>
                  <a:txBody>
                    <a:bodyPr/>
                    <a:lstStyle/>
                    <a:p>
                      <a:pPr marL="285750" indent="-285750">
                        <a:buFont typeface="Arial" panose="020B0604020202020204" pitchFamily="34" charset="0"/>
                        <a:buChar char="•"/>
                      </a:pPr>
                      <a:r>
                        <a:rPr lang="en-US" sz="1400" dirty="0"/>
                        <a:t>An Approach to Improve the Robustness of Machine Learning based Intrusion Detection System Models Against the </a:t>
                      </a:r>
                      <a:r>
                        <a:rPr lang="en-US" sz="1400" dirty="0" err="1"/>
                        <a:t>Carlini</a:t>
                      </a:r>
                      <a:r>
                        <a:rPr lang="en-US" sz="1400" dirty="0"/>
                        <a:t>-Wagner Attack.</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Towards Evaluating the Robustness of Neural Networks.</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Secure and Robust Machine Learning for Healthcare: A Survey.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kern="1200" dirty="0">
                          <a:solidFill>
                            <a:schemeClr val="dk1"/>
                          </a:solidFill>
                          <a:effectLst/>
                          <a:latin typeface="+mn-lt"/>
                          <a:ea typeface="+mn-ea"/>
                          <a:cs typeface="+mn-cs"/>
                        </a:rPr>
                        <a:t>Adversarial Machine Learning Attacks against Intrusion Detection Systems: A Survey on Strategies and Defense.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kern="1200" dirty="0">
                          <a:solidFill>
                            <a:schemeClr val="dk1"/>
                          </a:solidFill>
                          <a:effectLst/>
                          <a:latin typeface="+mn-lt"/>
                          <a:ea typeface="+mn-ea"/>
                          <a:cs typeface="+mn-cs"/>
                        </a:rPr>
                        <a:t>Adversarial Robust and Explainable Network Intrusion Detection Systems Based on Deep Learning.</a:t>
                      </a:r>
                    </a:p>
                  </a:txBody>
                  <a:tcPr/>
                </a:tc>
                <a:extLst>
                  <a:ext uri="{0D108BD9-81ED-4DB2-BD59-A6C34878D82A}">
                    <a16:rowId xmlns:a16="http://schemas.microsoft.com/office/drawing/2014/main" val="1721671203"/>
                  </a:ext>
                </a:extLst>
              </a:tr>
              <a:tr h="545321">
                <a:tc>
                  <a:txBody>
                    <a:bodyPr/>
                    <a:lstStyle/>
                    <a:p>
                      <a:r>
                        <a:rPr lang="en-US" sz="1600" dirty="0"/>
                        <a:t>External support</a:t>
                      </a:r>
                    </a:p>
                  </a:txBody>
                  <a:tcPr/>
                </a:tc>
                <a:tc>
                  <a:txBody>
                    <a:bodyPr/>
                    <a:lstStyle/>
                    <a:p>
                      <a:r>
                        <a:rPr lang="en-US" sz="1400" dirty="0"/>
                        <a:t>Research Rabbit</a:t>
                      </a:r>
                    </a:p>
                    <a:p>
                      <a:r>
                        <a:rPr lang="en-US" sz="1400" dirty="0"/>
                        <a:t>Kaggle</a:t>
                      </a:r>
                    </a:p>
                  </a:txBody>
                  <a:tcPr/>
                </a:tc>
                <a:extLst>
                  <a:ext uri="{0D108BD9-81ED-4DB2-BD59-A6C34878D82A}">
                    <a16:rowId xmlns:a16="http://schemas.microsoft.com/office/drawing/2014/main" val="1889758758"/>
                  </a:ext>
                </a:extLst>
              </a:tr>
              <a:tr h="545321">
                <a:tc>
                  <a:txBody>
                    <a:bodyPr/>
                    <a:lstStyle/>
                    <a:p>
                      <a:r>
                        <a:rPr lang="en-US" sz="1600" dirty="0"/>
                        <a:t>Tools</a:t>
                      </a:r>
                    </a:p>
                  </a:txBody>
                  <a:tcPr/>
                </a:tc>
                <a:tc>
                  <a:txBody>
                    <a:bodyPr/>
                    <a:lstStyle/>
                    <a:p>
                      <a:r>
                        <a:rPr lang="en-US" sz="1400" dirty="0" err="1"/>
                        <a:t>Jupyter</a:t>
                      </a:r>
                      <a:r>
                        <a:rPr lang="en-US" sz="1400" dirty="0"/>
                        <a:t> Notebook</a:t>
                      </a:r>
                    </a:p>
                    <a:p>
                      <a:r>
                        <a:rPr lang="en-US" sz="1400" dirty="0"/>
                        <a:t>Google </a:t>
                      </a:r>
                      <a:r>
                        <a:rPr lang="en-US" sz="1400" dirty="0" err="1"/>
                        <a:t>Colab</a:t>
                      </a:r>
                      <a:endParaRPr lang="en-US" sz="1400" dirty="0"/>
                    </a:p>
                  </a:txBody>
                  <a:tcPr/>
                </a:tc>
                <a:extLst>
                  <a:ext uri="{0D108BD9-81ED-4DB2-BD59-A6C34878D82A}">
                    <a16:rowId xmlns:a16="http://schemas.microsoft.com/office/drawing/2014/main" val="4136821523"/>
                  </a:ext>
                </a:extLst>
              </a:tr>
            </a:tbl>
          </a:graphicData>
        </a:graphic>
      </p:graphicFrame>
      <p:sp>
        <p:nvSpPr>
          <p:cNvPr id="3" name="Rectangle 2">
            <a:extLst>
              <a:ext uri="{FF2B5EF4-FFF2-40B4-BE49-F238E27FC236}">
                <a16:creationId xmlns:a16="http://schemas.microsoft.com/office/drawing/2014/main" id="{9249519E-2116-E383-C066-C3B7434A77C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IT20172282</a:t>
            </a:r>
            <a:r>
              <a:rPr lang="en-US" sz="1800" dirty="0">
                <a:solidFill>
                  <a:schemeClr val="tx1"/>
                </a:solidFill>
              </a:rPr>
              <a:t>   |   </a:t>
            </a:r>
            <a:r>
              <a:rPr lang="en-US" sz="1800" dirty="0" err="1">
                <a:solidFill>
                  <a:schemeClr val="tx1"/>
                </a:solidFill>
              </a:rPr>
              <a:t>Yasuththara</a:t>
            </a:r>
            <a:r>
              <a:rPr lang="en-US" sz="1800" dirty="0">
                <a:solidFill>
                  <a:schemeClr val="tx1"/>
                </a:solidFill>
              </a:rPr>
              <a:t> B.G.</a:t>
            </a:r>
            <a:r>
              <a:rPr lang="en-US" dirty="0">
                <a:solidFill>
                  <a:schemeClr val="tx1"/>
                </a:solidFill>
              </a:rPr>
              <a:t>V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26415282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18CEE-3EE9-4768-90C7-A115F59361EE}"/>
              </a:ext>
            </a:extLst>
          </p:cNvPr>
          <p:cNvSpPr/>
          <p:nvPr/>
        </p:nvSpPr>
        <p:spPr>
          <a:xfrm>
            <a:off x="2837924" y="643592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a:ea typeface="+mn-ea"/>
                <a:cs typeface="+mn-cs"/>
              </a:rPr>
              <a:t>IT20172282</a:t>
            </a:r>
            <a:r>
              <a:rPr kumimoji="0" lang="en-US" sz="1800" b="0" i="0" u="none" strike="noStrike" kern="1200" cap="none" spc="0" normalizeH="0" baseline="0" noProof="0" dirty="0">
                <a:ln>
                  <a:noFill/>
                </a:ln>
                <a:solidFill>
                  <a:prstClr val="black"/>
                </a:solidFill>
                <a:effectLst/>
                <a:uLnTx/>
                <a:uFillTx/>
                <a:latin typeface="Cambria"/>
                <a:ea typeface="+mn-ea"/>
                <a:cs typeface="+mn-cs"/>
              </a:rPr>
              <a:t>   | </a:t>
            </a:r>
            <a:r>
              <a:rPr kumimoji="0" lang="en-US" sz="1800" b="0" i="0" u="none" strike="noStrike" kern="1200" cap="none" spc="0" normalizeH="0" baseline="0" noProof="0" dirty="0" err="1">
                <a:ln>
                  <a:noFill/>
                </a:ln>
                <a:solidFill>
                  <a:prstClr val="black"/>
                </a:solidFill>
                <a:effectLst/>
                <a:uLnTx/>
                <a:uFillTx/>
                <a:latin typeface="Cambria"/>
                <a:ea typeface="+mn-ea"/>
                <a:cs typeface="+mn-cs"/>
              </a:rPr>
              <a:t>Yasuththara</a:t>
            </a:r>
            <a:r>
              <a:rPr kumimoji="0" lang="en-US" sz="1800" b="0" i="0" u="none" strike="noStrike" kern="1200" cap="none" spc="0" normalizeH="0" baseline="0" noProof="0" dirty="0">
                <a:ln>
                  <a:noFill/>
                </a:ln>
                <a:solidFill>
                  <a:prstClr val="black"/>
                </a:solidFill>
                <a:effectLst/>
                <a:uLnTx/>
                <a:uFillTx/>
                <a:latin typeface="Cambria"/>
                <a:ea typeface="+mn-ea"/>
                <a:cs typeface="+mn-cs"/>
              </a:rPr>
              <a:t> B.G.V  |   R24-102</a:t>
            </a:r>
          </a:p>
        </p:txBody>
      </p:sp>
      <p:sp>
        <p:nvSpPr>
          <p:cNvPr id="2" name="Title 4">
            <a:extLst>
              <a:ext uri="{FF2B5EF4-FFF2-40B4-BE49-F238E27FC236}">
                <a16:creationId xmlns:a16="http://schemas.microsoft.com/office/drawing/2014/main" id="{02D2B05F-0B32-159E-2554-069EBF005FCD}"/>
              </a:ext>
            </a:extLst>
          </p:cNvPr>
          <p:cNvSpPr txBox="1">
            <a:spLocks/>
          </p:cNvSpPr>
          <p:nvPr/>
        </p:nvSpPr>
        <p:spPr>
          <a:xfrm>
            <a:off x="198617" y="56951"/>
            <a:ext cx="11684000" cy="111637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Adobe Devanagari"/>
                <a:ea typeface="+mj-ea"/>
              </a:rPr>
              <a:t>REFERENCES</a:t>
            </a:r>
            <a:endParaRPr kumimoji="0" lang="en-US" sz="4400" b="0" i="0" u="none" strike="noStrike" kern="1200" cap="none" spc="0" normalizeH="0" baseline="0" noProof="0" dirty="0">
              <a:ln>
                <a:noFill/>
              </a:ln>
              <a:solidFill>
                <a:prstClr val="black"/>
              </a:solidFill>
              <a:effectLst/>
              <a:uLnTx/>
              <a:uFillTx/>
              <a:latin typeface="Adobe Devanagari" pitchFamily="18" charset="0"/>
              <a:ea typeface="+mj-ea"/>
            </a:endParaRPr>
          </a:p>
        </p:txBody>
      </p:sp>
      <p:sp>
        <p:nvSpPr>
          <p:cNvPr id="3" name="Content Placeholder 4">
            <a:extLst>
              <a:ext uri="{FF2B5EF4-FFF2-40B4-BE49-F238E27FC236}">
                <a16:creationId xmlns:a16="http://schemas.microsoft.com/office/drawing/2014/main" id="{47A0416D-DEB4-E356-1619-54FB0496064F}"/>
              </a:ext>
            </a:extLst>
          </p:cNvPr>
          <p:cNvSpPr>
            <a:spLocks noGrp="1"/>
          </p:cNvSpPr>
          <p:nvPr>
            <p:ph idx="1"/>
          </p:nvPr>
        </p:nvSpPr>
        <p:spPr>
          <a:xfrm>
            <a:off x="609599" y="1017639"/>
            <a:ext cx="11273017" cy="5418285"/>
          </a:xfrm>
        </p:spPr>
        <p:txBody>
          <a:bodyPr>
            <a:noAutofit/>
          </a:bodyPr>
          <a:lstStyle/>
          <a:p>
            <a:pPr marL="0" indent="0">
              <a:buNone/>
            </a:pPr>
            <a:r>
              <a:rPr lang="en-US" sz="1400" b="0" i="0" dirty="0">
                <a:effectLst/>
                <a:latin typeface="+mj-lt"/>
              </a:rPr>
              <a:t>[1] M. Pujari, B. P. </a:t>
            </a:r>
            <a:r>
              <a:rPr lang="en-US" sz="1400" b="0" i="0" dirty="0" err="1">
                <a:effectLst/>
                <a:latin typeface="+mj-lt"/>
              </a:rPr>
              <a:t>Cherukuri</a:t>
            </a:r>
            <a:r>
              <a:rPr lang="en-US" sz="1400" b="0" i="0" dirty="0">
                <a:effectLst/>
                <a:latin typeface="+mj-lt"/>
              </a:rPr>
              <a:t>, A. Y. Javaid and W. Sun, "An Approach to Improve the Robustness of Machine Learning based Intrusion Detection System Models Against the </a:t>
            </a:r>
            <a:r>
              <a:rPr lang="en-US" sz="1400" b="0" i="0" dirty="0" err="1">
                <a:effectLst/>
                <a:latin typeface="+mj-lt"/>
              </a:rPr>
              <a:t>Carlini</a:t>
            </a:r>
            <a:r>
              <a:rPr lang="en-US" sz="1400" b="0" i="0" dirty="0">
                <a:effectLst/>
                <a:latin typeface="+mj-lt"/>
              </a:rPr>
              <a:t>-Wagner Attack," 2022 IEEE International Conference on Cyber Security and Resilience (CSR), Rhodes, Greece, 2022, pp. 62-67, </a:t>
            </a:r>
            <a:r>
              <a:rPr lang="en-US" sz="1400" b="0" i="0" dirty="0" err="1">
                <a:effectLst/>
                <a:latin typeface="+mj-lt"/>
              </a:rPr>
              <a:t>doi</a:t>
            </a:r>
            <a:r>
              <a:rPr lang="en-US" sz="1400" b="0" i="0" dirty="0">
                <a:effectLst/>
                <a:latin typeface="+mj-lt"/>
              </a:rPr>
              <a:t>: 10.1109/CSR54599.2022.9850306. </a:t>
            </a:r>
            <a:r>
              <a:rPr lang="en-US" sz="1400" b="0" i="0" dirty="0">
                <a:effectLst/>
                <a:latin typeface="+mj-lt"/>
                <a:hlinkClick r:id="rId2"/>
              </a:rPr>
              <a:t>https://www.researchgate.net/publication/362424253_An_Approach_to_Improve_the_Robustness_of_Machine_Learning_based_Intrusion_Detection_System_Models_Against_the_Carlini-Wagner_Attack</a:t>
            </a:r>
            <a:endParaRPr lang="en-US" sz="1400" b="0" i="0" dirty="0">
              <a:effectLst/>
              <a:latin typeface="+mj-lt"/>
            </a:endParaRPr>
          </a:p>
          <a:p>
            <a:pPr marL="0" indent="0">
              <a:buNone/>
            </a:pPr>
            <a:endParaRPr lang="en-US" sz="1400" dirty="0">
              <a:latin typeface="+mj-lt"/>
            </a:endParaRPr>
          </a:p>
          <a:p>
            <a:pPr marL="0" indent="0">
              <a:buNone/>
            </a:pPr>
            <a:r>
              <a:rPr lang="en-US" sz="1400" b="0" i="0" dirty="0">
                <a:effectLst/>
                <a:latin typeface="+mj-lt"/>
              </a:rPr>
              <a:t>[2] N. </a:t>
            </a:r>
            <a:r>
              <a:rPr lang="en-US" sz="1400" b="0" i="0" dirty="0" err="1">
                <a:effectLst/>
                <a:latin typeface="+mj-lt"/>
              </a:rPr>
              <a:t>Carlini</a:t>
            </a:r>
            <a:r>
              <a:rPr lang="en-US" sz="1400" b="0" i="0" dirty="0">
                <a:effectLst/>
                <a:latin typeface="+mj-lt"/>
              </a:rPr>
              <a:t> and D. Wagner, "Towards Evaluating the Robustness of Neural Networks," in 2017 IEEE Symposium on Security and Privacy (SP), San Jose, CA, USA, 2017 pp. 39-57.doi: 10.1109/SP.2017.49</a:t>
            </a:r>
          </a:p>
          <a:p>
            <a:pPr marL="0" indent="0">
              <a:buNone/>
            </a:pPr>
            <a:r>
              <a:rPr lang="en-US" sz="1400" dirty="0">
                <a:latin typeface="+mj-lt"/>
                <a:hlinkClick r:id="rId3"/>
              </a:rPr>
              <a:t>https://doi.ieeecomputersociety.org/10.1109/SP.2017.49</a:t>
            </a:r>
            <a:endParaRPr lang="en-US" sz="1400" dirty="0">
              <a:latin typeface="+mj-lt"/>
            </a:endParaRPr>
          </a:p>
          <a:p>
            <a:pPr marL="0" indent="0">
              <a:buNone/>
            </a:pPr>
            <a:endParaRPr lang="en-US" sz="1400" dirty="0">
              <a:latin typeface="+mj-lt"/>
            </a:endParaRPr>
          </a:p>
          <a:p>
            <a:pPr marL="0" indent="0">
              <a:buNone/>
            </a:pPr>
            <a:r>
              <a:rPr lang="en-US" sz="1400" b="0" i="0" dirty="0">
                <a:effectLst/>
                <a:latin typeface="+mj-lt"/>
              </a:rPr>
              <a:t>[3] A. Qayyum, J. Qadir, M. Bilal, and A. Al-Fuqaha, “Secure and Robust Machine Learning for Healthcare: A Survey,” IEEE Reviews in Biomedical Engineering, vol. 14, pp. 156–180, 2021, </a:t>
            </a:r>
            <a:r>
              <a:rPr lang="en-US" sz="1400" b="0" i="0" dirty="0" err="1">
                <a:effectLst/>
                <a:latin typeface="+mj-lt"/>
              </a:rPr>
              <a:t>doi</a:t>
            </a:r>
            <a:r>
              <a:rPr lang="en-US" sz="1400" b="0" i="0" dirty="0">
                <a:effectLst/>
                <a:latin typeface="+mj-lt"/>
              </a:rPr>
              <a:t>:</a:t>
            </a:r>
          </a:p>
          <a:p>
            <a:pPr marL="0" indent="0">
              <a:buNone/>
            </a:pPr>
            <a:r>
              <a:rPr lang="en-US" sz="1400" b="0" i="0" dirty="0">
                <a:effectLst/>
                <a:latin typeface="+mj-lt"/>
              </a:rPr>
              <a:t> </a:t>
            </a:r>
            <a:r>
              <a:rPr lang="en-US" sz="1400" b="0" i="0" dirty="0">
                <a:effectLst/>
                <a:latin typeface="+mj-lt"/>
                <a:hlinkClick r:id="rId4"/>
              </a:rPr>
              <a:t>https://doi.org/10.1109/rbme.2020.3013489.https://ieeexplore.ieee.org/stamp/stamp.jsp?arnumber=9153891</a:t>
            </a:r>
            <a:endParaRPr lang="en-US" sz="1400" b="0" i="0" dirty="0">
              <a:effectLst/>
              <a:latin typeface="+mj-lt"/>
            </a:endParaRPr>
          </a:p>
          <a:p>
            <a:pPr marL="0" indent="0">
              <a:buNone/>
            </a:pPr>
            <a:endParaRPr lang="en-US" sz="1400" b="0" i="0" dirty="0">
              <a:effectLst/>
              <a:latin typeface="+mj-lt"/>
            </a:endParaRPr>
          </a:p>
          <a:p>
            <a:pPr marL="0" indent="0">
              <a:buNone/>
            </a:pPr>
            <a:r>
              <a:rPr lang="en-US" sz="1400" dirty="0">
                <a:latin typeface="+mj-lt"/>
              </a:rPr>
              <a:t>[4</a:t>
            </a:r>
            <a:r>
              <a:rPr lang="en-US" sz="1400" dirty="0"/>
              <a:t> ] Evaluating Adversarial Learning on Different Types of Deep Learning-based Intrusion Detection Systems using min-max Optimization </a:t>
            </a:r>
            <a:r>
              <a:rPr lang="en-US" sz="1400" dirty="0">
                <a:latin typeface="+mj-lt"/>
              </a:rPr>
              <a:t>] A. Qayyum, J. Qadir, M. Bilal, and A. Al-Fuqaha, “Secure and Robust Machine Learning for Healthcare: A Survey,” IEEE Reviews in Biomedical Engineering, vol. 14, pp. 156–180, 2021, </a:t>
            </a:r>
            <a:r>
              <a:rPr lang="en-US" sz="1400" dirty="0" err="1">
                <a:latin typeface="+mj-lt"/>
              </a:rPr>
              <a:t>doi</a:t>
            </a:r>
            <a:r>
              <a:rPr lang="en-US" sz="1400" dirty="0">
                <a:latin typeface="+mj-lt"/>
              </a:rPr>
              <a:t>: </a:t>
            </a:r>
            <a:r>
              <a:rPr lang="en-US" sz="1400" dirty="0">
                <a:latin typeface="+mj-lt"/>
                <a:hlinkClick r:id="rId4"/>
              </a:rPr>
              <a:t>https://doi.org/10.1109/rbme.2020.3013489.https://ieeexplore.ieee.org/stamp/stamp.jsp?arnumber=9153891</a:t>
            </a:r>
            <a:endParaRPr lang="en-US" sz="1400" dirty="0">
              <a:latin typeface="+mj-lt"/>
            </a:endParaRPr>
          </a:p>
          <a:p>
            <a:pPr marL="0" indent="0">
              <a:buNone/>
            </a:pPr>
            <a:endParaRPr lang="en-US" sz="1400" dirty="0">
              <a:latin typeface="+mj-lt"/>
            </a:endParaRPr>
          </a:p>
          <a:p>
            <a:pPr marL="0" indent="0">
              <a:buNone/>
            </a:pPr>
            <a:r>
              <a:rPr lang="en-US" sz="1400" dirty="0">
                <a:latin typeface="+mj-lt"/>
              </a:rPr>
              <a:t>[5] R. Khamis, “Evaluating Adversarial Learning on Different Types of Deep Learning-based Intrusion Detection Systems using min-max Optimization.” Accessed: Jan. 15, 2024. [Online]. Available: </a:t>
            </a:r>
            <a:r>
              <a:rPr lang="en-US" sz="1400" dirty="0">
                <a:latin typeface="+mj-lt"/>
                <a:hlinkClick r:id="rId5"/>
              </a:rPr>
              <a:t>https://www.researchgate.net/publication/361541576_Adversarial_Robust_and_Explainable_Network_Intrusion_Detection_Systems_Based_on_Deep_Learning</a:t>
            </a:r>
            <a:endParaRPr lang="en-US" sz="1400" dirty="0">
              <a:latin typeface="+mj-lt"/>
            </a:endParaRPr>
          </a:p>
          <a:p>
            <a:pPr marL="0" indent="0">
              <a:buNone/>
            </a:pPr>
            <a:endParaRPr lang="en-US" sz="1400" dirty="0">
              <a:latin typeface="+mj-lt"/>
            </a:endParaRPr>
          </a:p>
          <a:p>
            <a:pPr marL="0" indent="0">
              <a:buNone/>
            </a:pPr>
            <a:r>
              <a:rPr lang="en-US" sz="1400" dirty="0">
                <a:latin typeface="+mj-lt"/>
              </a:rPr>
              <a:t>‌</a:t>
            </a:r>
          </a:p>
          <a:p>
            <a:pPr marL="0" indent="0">
              <a:buNone/>
            </a:pPr>
            <a:endParaRPr lang="en-US" sz="1400" dirty="0">
              <a:latin typeface="+mj-lt"/>
            </a:endParaRPr>
          </a:p>
          <a:p>
            <a:pPr marL="0" indent="0">
              <a:buNone/>
            </a:pPr>
            <a:endParaRPr lang="en-US" sz="1400" dirty="0">
              <a:latin typeface="+mj-lt"/>
            </a:endParaRPr>
          </a:p>
          <a:p>
            <a:pPr marL="0" indent="0">
              <a:buNone/>
            </a:pPr>
            <a:endParaRPr lang="en-US" sz="1400" dirty="0">
              <a:latin typeface="+mj-lt"/>
            </a:endParaRPr>
          </a:p>
          <a:p>
            <a:pPr marL="0" indent="0">
              <a:buNone/>
            </a:pPr>
            <a:endParaRPr lang="en-US" sz="1400" dirty="0">
              <a:latin typeface="+mj-lt"/>
            </a:endParaRPr>
          </a:p>
          <a:p>
            <a:pPr marL="0" indent="0">
              <a:buNone/>
            </a:pPr>
            <a:endParaRPr lang="en-US" sz="1400" dirty="0">
              <a:latin typeface="+mj-lt"/>
            </a:endParaRPr>
          </a:p>
        </p:txBody>
      </p:sp>
    </p:spTree>
    <p:extLst>
      <p:ext uri="{BB962C8B-B14F-4D97-AF65-F5344CB8AC3E}">
        <p14:creationId xmlns:p14="http://schemas.microsoft.com/office/powerpoint/2010/main" val="39810250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B86D-A330-5E51-C1D2-6FF2C4EC85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D3BC19E-FEB7-085A-98E3-E17B990C1DF1}"/>
              </a:ext>
            </a:extLst>
          </p:cNvPr>
          <p:cNvSpPr>
            <a:spLocks noGrp="1"/>
          </p:cNvSpPr>
          <p:nvPr>
            <p:ph type="title"/>
          </p:nvPr>
        </p:nvSpPr>
        <p:spPr/>
        <p:txBody>
          <a:bodyPr/>
          <a:lstStyle/>
          <a:p>
            <a:r>
              <a:rPr lang="en-US" dirty="0"/>
              <a:t>IT21027642</a:t>
            </a:r>
            <a:r>
              <a:rPr lang="en-US" sz="4000" dirty="0">
                <a:latin typeface="Adobe Devanagari"/>
              </a:rPr>
              <a:t>|</a:t>
            </a:r>
            <a:r>
              <a:rPr lang="en-US" dirty="0"/>
              <a:t>Bandara </a:t>
            </a:r>
            <a:r>
              <a:rPr lang="pl-PL" dirty="0"/>
              <a:t>W H M T S</a:t>
            </a:r>
            <a:endParaRPr lang="en-US" dirty="0"/>
          </a:p>
        </p:txBody>
      </p:sp>
      <p:sp>
        <p:nvSpPr>
          <p:cNvPr id="6" name="Text Placeholder 5">
            <a:extLst>
              <a:ext uri="{FF2B5EF4-FFF2-40B4-BE49-F238E27FC236}">
                <a16:creationId xmlns:a16="http://schemas.microsoft.com/office/drawing/2014/main" id="{234F4D66-442D-A9C3-9DA5-8379618FB8FB}"/>
              </a:ext>
            </a:extLst>
          </p:cNvPr>
          <p:cNvSpPr>
            <a:spLocks noGrp="1"/>
          </p:cNvSpPr>
          <p:nvPr>
            <p:ph type="body" idx="1"/>
          </p:nvPr>
        </p:nvSpPr>
        <p:spPr/>
        <p:txBody>
          <a:bodyPr/>
          <a:lstStyle/>
          <a:p>
            <a:r>
              <a:rPr lang="en-US" dirty="0"/>
              <a:t>Bachelor of Science (Hons) in Information Technology </a:t>
            </a:r>
          </a:p>
          <a:p>
            <a:r>
              <a:rPr lang="en-US" dirty="0"/>
              <a:t>Specializing in Cyber Security</a:t>
            </a:r>
            <a:endParaRPr lang="en-US" sz="2000" dirty="0"/>
          </a:p>
        </p:txBody>
      </p:sp>
      <p:sp>
        <p:nvSpPr>
          <p:cNvPr id="4" name="Rectangle 3">
            <a:extLst>
              <a:ext uri="{FF2B5EF4-FFF2-40B4-BE49-F238E27FC236}">
                <a16:creationId xmlns:a16="http://schemas.microsoft.com/office/drawing/2014/main" id="{498B2784-402B-1857-8D2A-9F42AD01A410}"/>
              </a:ext>
            </a:extLst>
          </p:cNvPr>
          <p:cNvSpPr/>
          <p:nvPr/>
        </p:nvSpPr>
        <p:spPr>
          <a:xfrm>
            <a:off x="3352800" y="6492875"/>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IT21027642</a:t>
            </a:r>
            <a:r>
              <a:rPr lang="en-US" sz="1800" dirty="0">
                <a:solidFill>
                  <a:schemeClr val="tx1"/>
                </a:solidFill>
              </a:rPr>
              <a:t>| Bandara W H M T S |  R24 - 102</a:t>
            </a:r>
            <a:endParaRPr lang="en-US" sz="1800" b="0" dirty="0">
              <a:solidFill>
                <a:schemeClr val="tx1"/>
              </a:solidFill>
            </a:endParaRPr>
          </a:p>
        </p:txBody>
      </p:sp>
      <p:pic>
        <p:nvPicPr>
          <p:cNvPr id="3" name="Picture 2" descr="A person in a suit&#10;&#10;Description automatically generated">
            <a:extLst>
              <a:ext uri="{FF2B5EF4-FFF2-40B4-BE49-F238E27FC236}">
                <a16:creationId xmlns:a16="http://schemas.microsoft.com/office/drawing/2014/main" id="{5068CD9C-A724-3F5B-EF38-680C03A33C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2200" y="152401"/>
            <a:ext cx="2209800" cy="2362200"/>
          </a:xfrm>
          <a:prstGeom prst="rect">
            <a:avLst/>
          </a:prstGeom>
        </p:spPr>
      </p:pic>
    </p:spTree>
    <p:extLst>
      <p:ext uri="{BB962C8B-B14F-4D97-AF65-F5344CB8AC3E}">
        <p14:creationId xmlns:p14="http://schemas.microsoft.com/office/powerpoint/2010/main" val="5903914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spcBef>
                <a:spcPts val="0"/>
              </a:spcBef>
              <a:spcAft>
                <a:spcPts val="1400"/>
              </a:spcAft>
              <a:buFont typeface="Wingdings" pitchFamily="2" charset="2"/>
              <a:buNone/>
            </a:pPr>
            <a:endParaRPr lang="en-US" sz="2400" dirty="0"/>
          </a:p>
          <a:p>
            <a:pPr lvl="1">
              <a:buFont typeface="Courier New" pitchFamily="34" charset="0"/>
              <a:buChar char="o"/>
            </a:pPr>
            <a:endParaRPr lang="en-US" sz="2400" dirty="0"/>
          </a:p>
          <a:p>
            <a:pPr marL="0" indent="0">
              <a:buFont typeface="Arial" pitchFamily="34" charset="0"/>
              <a:buNone/>
            </a:pPr>
            <a:endParaRPr lang="en-US" dirty="0"/>
          </a:p>
        </p:txBody>
      </p:sp>
      <p:sp>
        <p:nvSpPr>
          <p:cNvPr id="2" name="Title 4">
            <a:extLst>
              <a:ext uri="{FF2B5EF4-FFF2-40B4-BE49-F238E27FC236}">
                <a16:creationId xmlns:a16="http://schemas.microsoft.com/office/drawing/2014/main" id="{6AD8E3B6-46CA-4858-19C5-911A3E5C8542}"/>
              </a:ext>
            </a:extLst>
          </p:cNvPr>
          <p:cNvSpPr txBox="1">
            <a:spLocks/>
          </p:cNvSpPr>
          <p:nvPr/>
        </p:nvSpPr>
        <p:spPr>
          <a:xfrm>
            <a:off x="-1447800" y="457200"/>
            <a:ext cx="13639800" cy="9748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latin typeface="Adobe Devanagari"/>
              </a:rPr>
              <a:t>Introduction and Background</a:t>
            </a:r>
            <a:endParaRPr lang="en-US" sz="3600" dirty="0"/>
          </a:p>
        </p:txBody>
      </p:sp>
      <p:sp>
        <p:nvSpPr>
          <p:cNvPr id="9" name="TextBox 8">
            <a:extLst>
              <a:ext uri="{FF2B5EF4-FFF2-40B4-BE49-F238E27FC236}">
                <a16:creationId xmlns:a16="http://schemas.microsoft.com/office/drawing/2014/main" id="{116ACA27-4F10-4C2B-8336-073F6D6EF697}"/>
              </a:ext>
            </a:extLst>
          </p:cNvPr>
          <p:cNvSpPr txBox="1"/>
          <p:nvPr/>
        </p:nvSpPr>
        <p:spPr>
          <a:xfrm>
            <a:off x="838201" y="2224822"/>
            <a:ext cx="4267200" cy="430887"/>
          </a:xfrm>
          <a:prstGeom prst="rect">
            <a:avLst/>
          </a:prstGeom>
          <a:noFill/>
        </p:spPr>
        <p:txBody>
          <a:bodyPr wrap="square">
            <a:spAutoFit/>
          </a:bodyPr>
          <a:lstStyle/>
          <a:p>
            <a:pPr marL="0" indent="0">
              <a:buNone/>
            </a:pPr>
            <a:r>
              <a:rPr lang="en-US" sz="2200" b="1" dirty="0">
                <a:effectLst/>
                <a:ea typeface="Calibri" panose="020F0502020204030204" pitchFamily="34" charset="0"/>
                <a:cs typeface="Times New Roman" panose="02020603050405020304" pitchFamily="18" charset="0"/>
              </a:rPr>
              <a:t>Brendel &amp; </a:t>
            </a:r>
            <a:r>
              <a:rPr lang="en-US" sz="2200" b="1" dirty="0" err="1">
                <a:effectLst/>
                <a:ea typeface="Calibri" panose="020F0502020204030204" pitchFamily="34" charset="0"/>
                <a:cs typeface="Times New Roman" panose="02020603050405020304" pitchFamily="18" charset="0"/>
              </a:rPr>
              <a:t>Bethge</a:t>
            </a:r>
            <a:r>
              <a:rPr lang="en-US" sz="2200" b="1" dirty="0">
                <a:effectLst/>
                <a:ea typeface="Calibri" panose="020F0502020204030204" pitchFamily="34" charset="0"/>
                <a:cs typeface="Times New Roman" panose="02020603050405020304" pitchFamily="18" charset="0"/>
              </a:rPr>
              <a:t> attack</a:t>
            </a:r>
            <a:endParaRPr lang="en-US" sz="2200" dirty="0"/>
          </a:p>
        </p:txBody>
      </p:sp>
      <p:sp>
        <p:nvSpPr>
          <p:cNvPr id="6" name="TextBox 5">
            <a:extLst>
              <a:ext uri="{FF2B5EF4-FFF2-40B4-BE49-F238E27FC236}">
                <a16:creationId xmlns:a16="http://schemas.microsoft.com/office/drawing/2014/main" id="{97FAB389-E7E0-A984-6986-1EEC6FBD52BB}"/>
              </a:ext>
            </a:extLst>
          </p:cNvPr>
          <p:cNvSpPr txBox="1"/>
          <p:nvPr/>
        </p:nvSpPr>
        <p:spPr>
          <a:xfrm>
            <a:off x="845977" y="2777133"/>
            <a:ext cx="9662997" cy="3641766"/>
          </a:xfrm>
          <a:prstGeom prst="rect">
            <a:avLst/>
          </a:prstGeom>
          <a:noFill/>
        </p:spPr>
        <p:txBody>
          <a:bodyPr wrap="square">
            <a:spAutoFit/>
          </a:bodyPr>
          <a:lstStyle/>
          <a:p>
            <a:pPr marL="342900" marR="0" lvl="0" indent="-342900">
              <a:lnSpc>
                <a:spcPct val="115000"/>
              </a:lnSpc>
              <a:spcBef>
                <a:spcPts val="0"/>
              </a:spcBef>
              <a:spcAft>
                <a:spcPts val="1000"/>
              </a:spcAft>
              <a:buFont typeface="Arial" panose="020B0604020202020204" pitchFamily="34" charset="0"/>
              <a:buChar char="•"/>
            </a:pPr>
            <a:r>
              <a:rPr lang="en-US" sz="2000" kern="100" dirty="0">
                <a:effectLst/>
                <a:latin typeface="+mj-lt"/>
                <a:ea typeface="Calibri" panose="020F0502020204030204" pitchFamily="34" charset="0"/>
                <a:cs typeface="Calibri" panose="020F0502020204030204" pitchFamily="34" charset="0"/>
              </a:rPr>
              <a:t>This attack shows how making really small changes to </a:t>
            </a:r>
            <a:r>
              <a:rPr lang="en-US" sz="2000" kern="100" dirty="0">
                <a:latin typeface="+mj-lt"/>
                <a:ea typeface="Calibri" panose="020F0502020204030204" pitchFamily="34" charset="0"/>
                <a:cs typeface="Calibri" panose="020F0502020204030204" pitchFamily="34" charset="0"/>
              </a:rPr>
              <a:t>input data</a:t>
            </a:r>
            <a:r>
              <a:rPr lang="en-US" sz="2000" kern="100" dirty="0">
                <a:effectLst/>
                <a:latin typeface="+mj-lt"/>
                <a:ea typeface="Calibri" panose="020F0502020204030204" pitchFamily="34" charset="0"/>
                <a:cs typeface="Calibri" panose="020F0502020204030204" pitchFamily="34" charset="0"/>
              </a:rPr>
              <a:t> can confuse these models. especially the ones meant to recognize things in images.(Gradient based approach)</a:t>
            </a:r>
          </a:p>
          <a:p>
            <a:pPr marL="342900" marR="0" lvl="0" indent="-342900">
              <a:lnSpc>
                <a:spcPct val="115000"/>
              </a:lnSpc>
              <a:spcBef>
                <a:spcPts val="0"/>
              </a:spcBef>
              <a:spcAft>
                <a:spcPts val="1000"/>
              </a:spcAft>
              <a:buFont typeface="Arial" panose="020B0604020202020204" pitchFamily="34" charset="0"/>
              <a:buChar char="•"/>
            </a:pPr>
            <a:r>
              <a:rPr lang="en-US" sz="2000" dirty="0">
                <a:latin typeface="+mj-lt"/>
              </a:rPr>
              <a:t>Unlike some other adversarial attack methods, the </a:t>
            </a:r>
            <a:r>
              <a:rPr lang="en-US" sz="2000" dirty="0" err="1">
                <a:latin typeface="+mj-lt"/>
              </a:rPr>
              <a:t>Brendel</a:t>
            </a:r>
            <a:r>
              <a:rPr lang="en-US" sz="2000" dirty="0">
                <a:latin typeface="+mj-lt"/>
              </a:rPr>
              <a:t> &amp; </a:t>
            </a:r>
            <a:r>
              <a:rPr lang="en-US" sz="2000" dirty="0" err="1">
                <a:latin typeface="+mj-lt"/>
              </a:rPr>
              <a:t>Bethge</a:t>
            </a:r>
            <a:r>
              <a:rPr lang="en-US" sz="2000" dirty="0">
                <a:latin typeface="+mj-lt"/>
              </a:rPr>
              <a:t> attack doesn't require an initial adversarial example. Can begin with any correctly classified image.</a:t>
            </a:r>
            <a:endParaRPr lang="en-US" sz="2000" kern="100" dirty="0">
              <a:effectLst/>
              <a:latin typeface="+mj-lt"/>
              <a:ea typeface="Calibri" panose="020F0502020204030204" pitchFamily="34" charset="0"/>
              <a:cs typeface="Calibri" panose="020F0502020204030204" pitchFamily="34" charset="0"/>
            </a:endParaRPr>
          </a:p>
          <a:p>
            <a:pPr marL="342900" marR="0" lvl="0" indent="-342900">
              <a:lnSpc>
                <a:spcPct val="115000"/>
              </a:lnSpc>
              <a:spcBef>
                <a:spcPts val="0"/>
              </a:spcBef>
              <a:spcAft>
                <a:spcPts val="1000"/>
              </a:spcAft>
              <a:buFont typeface="Arial" panose="020B0604020202020204" pitchFamily="34" charset="0"/>
              <a:buChar char="•"/>
            </a:pPr>
            <a:r>
              <a:rPr lang="en-US" sz="2000" dirty="0">
                <a:latin typeface="+mj-lt"/>
              </a:rPr>
              <a:t>The attack iterates this process, reducing the perturbation until the image looks almost exactly like the original but is classified as the target misclassification</a:t>
            </a:r>
          </a:p>
          <a:p>
            <a:pPr marL="342900" marR="0" lvl="0" indent="-342900">
              <a:lnSpc>
                <a:spcPct val="115000"/>
              </a:lnSpc>
              <a:spcBef>
                <a:spcPts val="0"/>
              </a:spcBef>
              <a:spcAft>
                <a:spcPts val="1000"/>
              </a:spcAft>
              <a:buFont typeface="Arial" panose="020B0604020202020204" pitchFamily="34" charset="0"/>
              <a:buChar char="•"/>
            </a:pPr>
            <a:r>
              <a:rPr lang="en-US" sz="2000" b="0" i="0" dirty="0">
                <a:effectLst/>
                <a:latin typeface="+mj-lt"/>
              </a:rPr>
              <a:t>The main goal of Brendel &amp; </a:t>
            </a:r>
            <a:r>
              <a:rPr lang="en-US" sz="2000" b="0" i="0" dirty="0" err="1">
                <a:effectLst/>
                <a:latin typeface="+mj-lt"/>
              </a:rPr>
              <a:t>Bethge's</a:t>
            </a:r>
            <a:r>
              <a:rPr lang="en-US" sz="2000" b="0" i="0" dirty="0">
                <a:effectLst/>
                <a:latin typeface="+mj-lt"/>
              </a:rPr>
              <a:t> attack is to </a:t>
            </a:r>
            <a:r>
              <a:rPr lang="en-US" sz="2000" dirty="0">
                <a:latin typeface="+mj-lt"/>
              </a:rPr>
              <a:t>find the minimal perturbation path from the original image to an adversarial one</a:t>
            </a:r>
            <a:endParaRPr lang="en-US" sz="2000" kern="100" dirty="0">
              <a:effectLst/>
              <a:latin typeface="+mj-lt"/>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F8E71853-5985-E320-857B-0B7AC9EAFC14}"/>
              </a:ext>
            </a:extLst>
          </p:cNvPr>
          <p:cNvPicPr>
            <a:picLocks noChangeAspect="1"/>
          </p:cNvPicPr>
          <p:nvPr/>
        </p:nvPicPr>
        <p:blipFill>
          <a:blip r:embed="rId3"/>
          <a:stretch>
            <a:fillRect/>
          </a:stretch>
        </p:blipFill>
        <p:spPr>
          <a:xfrm>
            <a:off x="6773330" y="1159148"/>
            <a:ext cx="4874690" cy="1685398"/>
          </a:xfrm>
          <a:prstGeom prst="rect">
            <a:avLst/>
          </a:prstGeom>
        </p:spPr>
      </p:pic>
    </p:spTree>
    <p:extLst>
      <p:ext uri="{BB962C8B-B14F-4D97-AF65-F5344CB8AC3E}">
        <p14:creationId xmlns:p14="http://schemas.microsoft.com/office/powerpoint/2010/main" val="24794519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800" y="983672"/>
            <a:ext cx="11684000" cy="113289"/>
          </a:xfrm>
        </p:spPr>
        <p:txBody>
          <a:bodyPr>
            <a:normAutofit fontScale="90000"/>
          </a:bodyPr>
          <a:lstStyle/>
          <a:p>
            <a:r>
              <a:rPr lang="en-US" sz="4400" b="1" dirty="0">
                <a:latin typeface="Adobe Devanagari"/>
              </a:rPr>
              <a:t>Introduction and Background</a:t>
            </a:r>
            <a:br>
              <a:rPr lang="en-US" sz="4400" dirty="0"/>
            </a:br>
            <a:endParaRPr lang="en-US" b="1" dirty="0">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Content Placeholder 2">
            <a:extLst>
              <a:ext uri="{FF2B5EF4-FFF2-40B4-BE49-F238E27FC236}">
                <a16:creationId xmlns:a16="http://schemas.microsoft.com/office/drawing/2014/main" id="{2E6B7C3F-00D1-D7E7-4B9B-14E73037B0E5}"/>
              </a:ext>
            </a:extLst>
          </p:cNvPr>
          <p:cNvSpPr txBox="1">
            <a:spLocks/>
          </p:cNvSpPr>
          <p:nvPr/>
        </p:nvSpPr>
        <p:spPr>
          <a:xfrm>
            <a:off x="2981325" y="1904999"/>
            <a:ext cx="8486775" cy="419895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0"/>
              </a:spcBef>
              <a:spcAft>
                <a:spcPts val="1400"/>
              </a:spcAft>
              <a:buClrTx/>
              <a:buSzTx/>
              <a:buFont typeface="Wingdings" pitchFamily="2" charset="2"/>
              <a:buNone/>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Courier New" pitchFamily="34" charset="0"/>
              <a:buChar char="o"/>
              <a:tabLst/>
              <a:defRPr/>
            </a:pPr>
            <a:endParaRPr kumimoji="0" lang="en-US" sz="2400" b="0" i="0" u="none" strike="noStrike" kern="1200" cap="none" spc="0" normalizeH="0" baseline="0" noProof="0" dirty="0">
              <a:ln>
                <a:noFill/>
              </a:ln>
              <a:solidFill>
                <a:prstClr val="black"/>
              </a:solidFill>
              <a:effectLst/>
              <a:uLnTx/>
              <a:uFillTx/>
              <a:latin typeface="Cambria"/>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prstClr val="black"/>
              </a:solidFill>
              <a:effectLst/>
              <a:uLnTx/>
              <a:uFillTx/>
              <a:latin typeface="Cambria"/>
              <a:ea typeface="+mn-ea"/>
              <a:cs typeface="+mn-cs"/>
            </a:endParaRPr>
          </a:p>
        </p:txBody>
      </p:sp>
      <p:sp>
        <p:nvSpPr>
          <p:cNvPr id="2" name="Title 4">
            <a:extLst>
              <a:ext uri="{FF2B5EF4-FFF2-40B4-BE49-F238E27FC236}">
                <a16:creationId xmlns:a16="http://schemas.microsoft.com/office/drawing/2014/main" id="{6AD8E3B6-46CA-4858-19C5-911A3E5C8542}"/>
              </a:ext>
            </a:extLst>
          </p:cNvPr>
          <p:cNvSpPr txBox="1">
            <a:spLocks/>
          </p:cNvSpPr>
          <p:nvPr/>
        </p:nvSpPr>
        <p:spPr>
          <a:xfrm>
            <a:off x="-1465107" y="1534478"/>
            <a:ext cx="9626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dobe Devanagari" pitchFamily="18" charset="0"/>
                <a:ea typeface="+mj-ea"/>
              </a:rPr>
              <a:t>How the attack works?</a:t>
            </a:r>
          </a:p>
        </p:txBody>
      </p:sp>
      <p:sp>
        <p:nvSpPr>
          <p:cNvPr id="6" name="TextBox 5">
            <a:extLst>
              <a:ext uri="{FF2B5EF4-FFF2-40B4-BE49-F238E27FC236}">
                <a16:creationId xmlns:a16="http://schemas.microsoft.com/office/drawing/2014/main" id="{97FAB389-E7E0-A984-6986-1EEC6FBD52BB}"/>
              </a:ext>
            </a:extLst>
          </p:cNvPr>
          <p:cNvSpPr txBox="1"/>
          <p:nvPr/>
        </p:nvSpPr>
        <p:spPr>
          <a:xfrm>
            <a:off x="1219200" y="2377524"/>
            <a:ext cx="8098971" cy="3609001"/>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en-US" sz="2000" b="0" i="0" dirty="0">
                <a:solidFill>
                  <a:srgbClr val="0D0D0D"/>
                </a:solidFill>
                <a:effectLst/>
                <a:latin typeface="Söhne"/>
              </a:rPr>
              <a:t>Instead of starting close to the original image, Brendel &amp; </a:t>
            </a:r>
            <a:r>
              <a:rPr lang="en-US" sz="2000" b="0" i="0" dirty="0" err="1">
                <a:solidFill>
                  <a:srgbClr val="0D0D0D"/>
                </a:solidFill>
                <a:effectLst/>
                <a:latin typeface="Söhne"/>
              </a:rPr>
              <a:t>Bethge</a:t>
            </a:r>
            <a:r>
              <a:rPr lang="en-US" sz="2000" b="0" i="0" dirty="0">
                <a:solidFill>
                  <a:srgbClr val="0D0D0D"/>
                </a:solidFill>
                <a:effectLst/>
                <a:latin typeface="Söhne"/>
              </a:rPr>
              <a:t> attack begins far from it, already making it adversarial. This helps in exploring different paths to trick the model.</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en-US" sz="2000" b="0" i="0" dirty="0">
                <a:solidFill>
                  <a:srgbClr val="0D0D0D"/>
                </a:solidFill>
                <a:effectLst/>
                <a:latin typeface="Söhne"/>
              </a:rPr>
              <a:t>It then conducts a smart search between this distant starting point and the clean image. This search helps find where the model makes its crucial decisions, known as the decision boundary.</a:t>
            </a:r>
            <a:endPar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endParaRPr>
          </a:p>
          <a:p>
            <a:pPr marL="342900" marR="0" lvl="0" indent="-342900"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lang="en-US" sz="2000" b="0" i="0" dirty="0">
                <a:solidFill>
                  <a:srgbClr val="0D0D0D"/>
                </a:solidFill>
                <a:effectLst/>
                <a:latin typeface="Söhne"/>
              </a:rPr>
              <a:t>By following the decision boundary, where the model's certainty is lower, the attack bypasses gradient-masking issues. This approach enables it to efficiently find minimal perturbations, improving query-efficiency and robustness evaluation.</a:t>
            </a:r>
            <a:endParaRPr kumimoji="0" lang="en-US" sz="2000" b="0" i="0" u="none" strike="noStrike" kern="100" cap="none" spc="0" normalizeH="0" baseline="0" noProof="0" dirty="0">
              <a:ln>
                <a:noFill/>
              </a:ln>
              <a:solidFill>
                <a:prstClr val="black"/>
              </a:solidFill>
              <a:effectLst/>
              <a:uLnTx/>
              <a:uFillTx/>
              <a:latin typeface="Cambria"/>
              <a:ea typeface="Aptos" panose="020B0004020202020204" pitchFamily="34" charset="0"/>
              <a:cs typeface="Latha" panose="020B0604020202020204" pitchFamily="34" charset="0"/>
            </a:endParaRPr>
          </a:p>
        </p:txBody>
      </p:sp>
      <p:pic>
        <p:nvPicPr>
          <p:cNvPr id="10" name="Graphic 9" descr="Programmer female with solid fill">
            <a:extLst>
              <a:ext uri="{FF2B5EF4-FFF2-40B4-BE49-F238E27FC236}">
                <a16:creationId xmlns:a16="http://schemas.microsoft.com/office/drawing/2014/main" id="{D03E18A5-B365-C3D4-B26F-797E9D89E9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0675" y="2305809"/>
            <a:ext cx="2092960" cy="2092960"/>
          </a:xfrm>
          <a:prstGeom prst="rect">
            <a:avLst/>
          </a:prstGeom>
        </p:spPr>
      </p:pic>
    </p:spTree>
    <p:extLst>
      <p:ext uri="{BB962C8B-B14F-4D97-AF65-F5344CB8AC3E}">
        <p14:creationId xmlns:p14="http://schemas.microsoft.com/office/powerpoint/2010/main" val="11577734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Question</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7" name="Rectangle: Rounded Corners 6">
            <a:extLst>
              <a:ext uri="{FF2B5EF4-FFF2-40B4-BE49-F238E27FC236}">
                <a16:creationId xmlns:a16="http://schemas.microsoft.com/office/drawing/2014/main" id="{B1074D01-6634-4D61-F522-D00FAA47E108}"/>
              </a:ext>
            </a:extLst>
          </p:cNvPr>
          <p:cNvSpPr/>
          <p:nvPr/>
        </p:nvSpPr>
        <p:spPr>
          <a:xfrm>
            <a:off x="3143794" y="1422277"/>
            <a:ext cx="8453120" cy="4694238"/>
          </a:xfrm>
          <a:prstGeom prst="roundRect">
            <a:avLst/>
          </a:prstGeom>
          <a:ln w="41275"/>
        </p:spPr>
        <p:style>
          <a:lnRef idx="2">
            <a:schemeClr val="dk1"/>
          </a:lnRef>
          <a:fillRef idx="1">
            <a:schemeClr val="lt1"/>
          </a:fillRef>
          <a:effectRef idx="0">
            <a:schemeClr val="dk1"/>
          </a:effectRef>
          <a:fontRef idx="minor">
            <a:schemeClr val="dk1"/>
          </a:fontRef>
        </p:style>
        <p:txBody>
          <a:bodyPr rtlCol="0" anchor="t"/>
          <a:lstStyle/>
          <a:p>
            <a:endParaRPr lang="en-US" sz="3200" dirty="0"/>
          </a:p>
          <a:p>
            <a:pPr marL="457200" indent="-457200">
              <a:buFont typeface="Arial" panose="020B0604020202020204" pitchFamily="34" charset="0"/>
              <a:buChar char="•"/>
            </a:pPr>
            <a:r>
              <a:rPr lang="en-US" sz="3200" dirty="0">
                <a:latin typeface="+mj-lt"/>
              </a:rPr>
              <a:t>How to attack a disease prediction Model with Tabular data using </a:t>
            </a:r>
            <a:r>
              <a:rPr lang="en-US" sz="3200" dirty="0">
                <a:latin typeface="+mj-lt"/>
                <a:cs typeface="Lao UI" panose="020B0502040204020203" pitchFamily="34" charset="0"/>
              </a:rPr>
              <a:t>Brendel &amp; </a:t>
            </a:r>
            <a:r>
              <a:rPr lang="en-US" sz="3200" dirty="0" err="1">
                <a:latin typeface="+mj-lt"/>
                <a:cs typeface="Lao UI" panose="020B0502040204020203" pitchFamily="34" charset="0"/>
              </a:rPr>
              <a:t>Bethge</a:t>
            </a:r>
            <a:r>
              <a:rPr lang="en-US" sz="3200" dirty="0">
                <a:latin typeface="+mj-lt"/>
                <a:cs typeface="Lao UI" panose="020B0502040204020203" pitchFamily="34" charset="0"/>
              </a:rPr>
              <a:t> </a:t>
            </a:r>
            <a:r>
              <a:rPr lang="en-US" sz="3200" dirty="0">
                <a:latin typeface="+mj-lt"/>
              </a:rPr>
              <a:t>Attack?</a:t>
            </a:r>
          </a:p>
          <a:p>
            <a:pPr marL="457200" indent="-457200">
              <a:buFont typeface="Arial" panose="020B0604020202020204" pitchFamily="34" charset="0"/>
              <a:buChar char="•"/>
            </a:pPr>
            <a:r>
              <a:rPr lang="en-US" sz="3200" dirty="0">
                <a:latin typeface="+mj-lt"/>
              </a:rPr>
              <a:t>How to make the Model robust against </a:t>
            </a:r>
            <a:r>
              <a:rPr lang="en-US" sz="3200" dirty="0">
                <a:latin typeface="+mj-lt"/>
                <a:cs typeface="Lao UI" panose="020B0502040204020203" pitchFamily="34" charset="0"/>
              </a:rPr>
              <a:t>Brendel &amp; </a:t>
            </a:r>
            <a:r>
              <a:rPr lang="en-US" sz="3200" dirty="0" err="1">
                <a:latin typeface="+mj-lt"/>
                <a:cs typeface="Lao UI" panose="020B0502040204020203" pitchFamily="34" charset="0"/>
              </a:rPr>
              <a:t>Bethge</a:t>
            </a:r>
            <a:r>
              <a:rPr lang="en-US" sz="3200" dirty="0">
                <a:latin typeface="+mj-lt"/>
                <a:cs typeface="Lao UI" panose="020B0502040204020203" pitchFamily="34" charset="0"/>
              </a:rPr>
              <a:t> </a:t>
            </a:r>
            <a:r>
              <a:rPr lang="en-US" sz="3200" dirty="0">
                <a:latin typeface="+mj-lt"/>
              </a:rPr>
              <a:t>Attack?</a:t>
            </a:r>
          </a:p>
        </p:txBody>
      </p:sp>
      <p:pic>
        <p:nvPicPr>
          <p:cNvPr id="1028" name="Picture 4">
            <a:extLst>
              <a:ext uri="{FF2B5EF4-FFF2-40B4-BE49-F238E27FC236}">
                <a16:creationId xmlns:a16="http://schemas.microsoft.com/office/drawing/2014/main" id="{C6D4BAB2-A181-30F1-6C24-5D0D94B407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397" r="61722" b="-16397"/>
          <a:stretch/>
        </p:blipFill>
        <p:spPr bwMode="auto">
          <a:xfrm>
            <a:off x="391884" y="2107283"/>
            <a:ext cx="2369911" cy="3324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6357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304799" y="685800"/>
            <a:ext cx="11684000" cy="792162"/>
          </a:xfrm>
        </p:spPr>
        <p:txBody>
          <a:bodyPr>
            <a:normAutofit/>
          </a:bodyPr>
          <a:lstStyle/>
          <a:p>
            <a:r>
              <a:rPr lang="en-US" b="1" dirty="0">
                <a:effectLst>
                  <a:outerShdw blurRad="38100" dist="38100" dir="2700000" algn="tl">
                    <a:srgbClr val="000000">
                      <a:alpha val="43137"/>
                    </a:srgbClr>
                  </a:outerShdw>
                </a:effectLst>
                <a:latin typeface="Adobe Devanagari"/>
              </a:rPr>
              <a:t>Main Objective</a:t>
            </a:r>
            <a:endParaRPr lang="en-US" dirty="0">
              <a:effectLst>
                <a:outerShdw blurRad="38100" dist="38100" dir="2700000" algn="tl">
                  <a:srgbClr val="000000">
                    <a:alpha val="43137"/>
                  </a:srgbClr>
                </a:outerShdw>
              </a:effectLst>
            </a:endParaRPr>
          </a:p>
        </p:txBody>
      </p:sp>
      <p:sp>
        <p:nvSpPr>
          <p:cNvPr id="6" name="Content Placeholder 5">
            <a:extLst>
              <a:ext uri="{FF2B5EF4-FFF2-40B4-BE49-F238E27FC236}">
                <a16:creationId xmlns:a16="http://schemas.microsoft.com/office/drawing/2014/main" id="{F7E461F4-E6D8-4801-94AA-9B72FC99FFED}"/>
              </a:ext>
            </a:extLst>
          </p:cNvPr>
          <p:cNvSpPr>
            <a:spLocks noGrp="1"/>
          </p:cNvSpPr>
          <p:nvPr>
            <p:ph idx="1"/>
          </p:nvPr>
        </p:nvSpPr>
        <p:spPr>
          <a:xfrm>
            <a:off x="0" y="2057400"/>
            <a:ext cx="11942583" cy="2590800"/>
          </a:xfrm>
        </p:spPr>
        <p:txBody>
          <a:bodyPr>
            <a:noAutofit/>
          </a:bodyPr>
          <a:lstStyle/>
          <a:p>
            <a:pPr marL="457200" lvl="1" indent="0" algn="ctr">
              <a:buNone/>
            </a:pPr>
            <a:r>
              <a:rPr lang="en-US" sz="3200" b="0" i="0" dirty="0">
                <a:solidFill>
                  <a:srgbClr val="0D0D0D"/>
                </a:solidFill>
                <a:effectLst/>
              </a:rPr>
              <a:t>Explore the impact of the Brendel &amp; </a:t>
            </a:r>
            <a:r>
              <a:rPr lang="en-US" sz="3200" b="0" i="0" dirty="0" err="1">
                <a:solidFill>
                  <a:srgbClr val="0D0D0D"/>
                </a:solidFill>
                <a:effectLst/>
              </a:rPr>
              <a:t>Bethge</a:t>
            </a:r>
            <a:r>
              <a:rPr lang="en-US" sz="3200" b="0" i="0" dirty="0">
                <a:solidFill>
                  <a:srgbClr val="0D0D0D"/>
                </a:solidFill>
                <a:effectLst/>
              </a:rPr>
              <a:t> attack on disease risk prediction models. By subjecting these models to adversarial attacks, aim to evaluate their reliability and robustness in accurately predicting disease risks.</a:t>
            </a:r>
            <a:endParaRPr lang="en-US" sz="3200" dirty="0">
              <a:ea typeface="Cambria"/>
            </a:endParaRPr>
          </a:p>
        </p:txBody>
      </p:sp>
      <p:sp>
        <p:nvSpPr>
          <p:cNvPr id="4" name="Rectangle 3">
            <a:extLst>
              <a:ext uri="{FF2B5EF4-FFF2-40B4-BE49-F238E27FC236}">
                <a16:creationId xmlns:a16="http://schemas.microsoft.com/office/drawing/2014/main" id="{68918CEE-3EE9-4768-90C7-A115F59361E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316909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18CEE-3EE9-4768-90C7-A115F59361E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2" name="Title 4">
            <a:extLst>
              <a:ext uri="{FF2B5EF4-FFF2-40B4-BE49-F238E27FC236}">
                <a16:creationId xmlns:a16="http://schemas.microsoft.com/office/drawing/2014/main" id="{02D2B05F-0B32-159E-2554-069EBF005FCD}"/>
              </a:ext>
            </a:extLst>
          </p:cNvPr>
          <p:cNvSpPr txBox="1">
            <a:spLocks/>
          </p:cNvSpPr>
          <p:nvPr/>
        </p:nvSpPr>
        <p:spPr>
          <a:xfrm>
            <a:off x="198617"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latin typeface="Adobe Devanagari"/>
              </a:rPr>
              <a:t>Sub Objectives</a:t>
            </a:r>
            <a:endParaRPr lang="en-US" dirty="0">
              <a:effectLst>
                <a:outerShdw blurRad="38100" dist="38100" dir="2700000" algn="tl">
                  <a:srgbClr val="000000">
                    <a:alpha val="43137"/>
                  </a:srgbClr>
                </a:outerShdw>
              </a:effectLst>
            </a:endParaRPr>
          </a:p>
        </p:txBody>
      </p:sp>
      <p:sp>
        <p:nvSpPr>
          <p:cNvPr id="3" name="Content Placeholder 5">
            <a:extLst>
              <a:ext uri="{FF2B5EF4-FFF2-40B4-BE49-F238E27FC236}">
                <a16:creationId xmlns:a16="http://schemas.microsoft.com/office/drawing/2014/main" id="{69C21732-C8FC-8911-7577-2D90BABEE47F}"/>
              </a:ext>
            </a:extLst>
          </p:cNvPr>
          <p:cNvSpPr txBox="1">
            <a:spLocks/>
          </p:cNvSpPr>
          <p:nvPr/>
        </p:nvSpPr>
        <p:spPr>
          <a:xfrm>
            <a:off x="516194" y="1775696"/>
            <a:ext cx="11421806" cy="416790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buFont typeface="+mj-lt"/>
              <a:buAutoNum type="arabicPeriod"/>
            </a:pPr>
            <a:r>
              <a:rPr lang="en-US" sz="2400" b="0" i="0" dirty="0">
                <a:solidFill>
                  <a:srgbClr val="0D0D0D"/>
                </a:solidFill>
                <a:effectLst/>
              </a:rPr>
              <a:t>Enhance the resilience of the tabular data-based disease prediction model against the Brendel &amp; </a:t>
            </a:r>
            <a:r>
              <a:rPr lang="en-US" sz="2400" b="0" i="0" dirty="0" err="1">
                <a:solidFill>
                  <a:srgbClr val="0D0D0D"/>
                </a:solidFill>
                <a:effectLst/>
              </a:rPr>
              <a:t>Bethge</a:t>
            </a:r>
            <a:r>
              <a:rPr lang="en-US" sz="2400" b="0" i="0" dirty="0">
                <a:solidFill>
                  <a:srgbClr val="0D0D0D"/>
                </a:solidFill>
                <a:effectLst/>
              </a:rPr>
              <a:t> attack.</a:t>
            </a:r>
          </a:p>
          <a:p>
            <a:pPr algn="l">
              <a:buFont typeface="+mj-lt"/>
              <a:buAutoNum type="arabicPeriod"/>
            </a:pPr>
            <a:r>
              <a:rPr lang="en-US" sz="2400" b="0" i="0" dirty="0">
                <a:solidFill>
                  <a:srgbClr val="0D0D0D"/>
                </a:solidFill>
                <a:effectLst/>
              </a:rPr>
              <a:t>Protect Business’s disease prediction Model from Brendel &amp; </a:t>
            </a:r>
            <a:r>
              <a:rPr lang="en-US" sz="2400" b="0" i="0" dirty="0" err="1">
                <a:solidFill>
                  <a:srgbClr val="0D0D0D"/>
                </a:solidFill>
                <a:effectLst/>
              </a:rPr>
              <a:t>Bethge</a:t>
            </a:r>
            <a:r>
              <a:rPr lang="en-US" sz="2400" b="0" i="0" dirty="0">
                <a:solidFill>
                  <a:srgbClr val="0D0D0D"/>
                </a:solidFill>
                <a:effectLst/>
              </a:rPr>
              <a:t> Attack which may result in false predictions and lead to monetary loss.</a:t>
            </a:r>
          </a:p>
          <a:p>
            <a:pPr algn="l">
              <a:buFont typeface="+mj-lt"/>
              <a:buAutoNum type="arabicPeriod"/>
            </a:pPr>
            <a:r>
              <a:rPr lang="en-US" sz="2400" b="0" i="0" dirty="0">
                <a:solidFill>
                  <a:srgbClr val="0D0D0D"/>
                </a:solidFill>
                <a:effectLst/>
              </a:rPr>
              <a:t>Develop a neural network for disease prediction with high accuracy and subject it to the Brendel &amp; </a:t>
            </a:r>
            <a:r>
              <a:rPr lang="en-US" sz="2400" b="0" i="0" dirty="0" err="1">
                <a:solidFill>
                  <a:srgbClr val="0D0D0D"/>
                </a:solidFill>
                <a:effectLst/>
              </a:rPr>
              <a:t>Bethge</a:t>
            </a:r>
            <a:r>
              <a:rPr lang="en-US" sz="2400" b="0" i="0" dirty="0">
                <a:solidFill>
                  <a:srgbClr val="0D0D0D"/>
                </a:solidFill>
                <a:effectLst/>
              </a:rPr>
              <a:t> attack for evaluation.</a:t>
            </a:r>
          </a:p>
          <a:p>
            <a:pPr algn="l">
              <a:buFont typeface="+mj-lt"/>
              <a:buAutoNum type="arabicPeriod"/>
            </a:pPr>
            <a:r>
              <a:rPr lang="en-US" sz="2400" b="0" i="0" dirty="0">
                <a:solidFill>
                  <a:srgbClr val="0D0D0D"/>
                </a:solidFill>
                <a:effectLst/>
              </a:rPr>
              <a:t>Incorporate adversarial training into the model's learning process to discover ways to bolster its defenses.</a:t>
            </a:r>
          </a:p>
          <a:p>
            <a:pPr algn="l">
              <a:buFont typeface="+mj-lt"/>
              <a:buAutoNum type="arabicPeriod"/>
            </a:pPr>
            <a:r>
              <a:rPr lang="en-US" sz="2400" b="0" i="0" dirty="0">
                <a:solidFill>
                  <a:srgbClr val="0D0D0D"/>
                </a:solidFill>
                <a:effectLst/>
              </a:rPr>
              <a:t>Build a system that can analyze a user-provided model for these attacks and recommend strategies to improve its robustness.</a:t>
            </a:r>
          </a:p>
          <a:p>
            <a:pPr marL="457200" lvl="1" indent="0">
              <a:buFont typeface="Wingdings" pitchFamily="2" charset="2"/>
              <a:buNone/>
            </a:pPr>
            <a:endParaRPr lang="en-US" sz="2000" dirty="0">
              <a:ea typeface="Cambria"/>
            </a:endParaRPr>
          </a:p>
        </p:txBody>
      </p:sp>
    </p:spTree>
    <p:extLst>
      <p:ext uri="{BB962C8B-B14F-4D97-AF65-F5344CB8AC3E}">
        <p14:creationId xmlns:p14="http://schemas.microsoft.com/office/powerpoint/2010/main" val="1244261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b="1" dirty="0">
                <a:latin typeface="Adobe Devanagari"/>
              </a:rPr>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9" name="Rectangle: Rounded Corners 8">
            <a:extLst>
              <a:ext uri="{FF2B5EF4-FFF2-40B4-BE49-F238E27FC236}">
                <a16:creationId xmlns:a16="http://schemas.microsoft.com/office/drawing/2014/main" id="{7E3742AE-8CAD-B19B-830F-BE6B3F4CB945}"/>
              </a:ext>
            </a:extLst>
          </p:cNvPr>
          <p:cNvSpPr/>
          <p:nvPr/>
        </p:nvSpPr>
        <p:spPr>
          <a:xfrm>
            <a:off x="1167447" y="1422277"/>
            <a:ext cx="9857105" cy="4812268"/>
          </a:xfrm>
          <a:prstGeom prst="roundRect">
            <a:avLst/>
          </a:prstGeom>
          <a:solidFill>
            <a:schemeClr val="accent6">
              <a:lumMod val="40000"/>
              <a:lumOff val="60000"/>
            </a:schemeClr>
          </a:solidFill>
          <a:ln w="76200">
            <a:solidFill>
              <a:schemeClr val="accent6">
                <a:lumMod val="50000"/>
              </a:schemeClr>
            </a:solidFill>
          </a:ln>
        </p:spPr>
        <p:style>
          <a:lnRef idx="2">
            <a:schemeClr val="dk1"/>
          </a:lnRef>
          <a:fillRef idx="1">
            <a:schemeClr val="lt1"/>
          </a:fillRef>
          <a:effectRef idx="0">
            <a:schemeClr val="dk1"/>
          </a:effectRef>
          <a:fontRef idx="minor">
            <a:schemeClr val="dk1"/>
          </a:fontRef>
        </p:style>
        <p:txBody>
          <a:bodyPr rtlCol="0" anchor="t"/>
          <a:lstStyle/>
          <a:p>
            <a:pPr>
              <a:buFont typeface="Arial" panose="020B0604020202020204" pitchFamily="34" charset="0"/>
              <a:buChar char="•"/>
            </a:pPr>
            <a:r>
              <a:rPr lang="en-US" sz="3200" b="0" i="0" dirty="0">
                <a:solidFill>
                  <a:srgbClr val="0D0D0D"/>
                </a:solidFill>
                <a:effectLst/>
                <a:latin typeface="Söhne"/>
              </a:rPr>
              <a:t> Recent </a:t>
            </a:r>
            <a:r>
              <a:rPr lang="en-US" sz="3200" b="1" dirty="0">
                <a:effectLst/>
                <a:ea typeface="Calibri" panose="020F0502020204030204" pitchFamily="34" charset="0"/>
                <a:cs typeface="Times New Roman" panose="02020603050405020304" pitchFamily="18" charset="0"/>
              </a:rPr>
              <a:t>Brendel &amp; </a:t>
            </a:r>
            <a:r>
              <a:rPr lang="en-US" sz="3200" b="1" dirty="0" err="1">
                <a:effectLst/>
                <a:ea typeface="Calibri" panose="020F0502020204030204" pitchFamily="34" charset="0"/>
                <a:cs typeface="Times New Roman" panose="02020603050405020304" pitchFamily="18" charset="0"/>
              </a:rPr>
              <a:t>Bethge</a:t>
            </a:r>
            <a:r>
              <a:rPr lang="en-US" sz="3200" b="1" dirty="0">
                <a:effectLst/>
                <a:ea typeface="Calibri" panose="020F0502020204030204" pitchFamily="34" charset="0"/>
                <a:cs typeface="Times New Roman" panose="02020603050405020304" pitchFamily="18" charset="0"/>
              </a:rPr>
              <a:t> attack</a:t>
            </a:r>
            <a:r>
              <a:rPr lang="en-US" sz="3200" dirty="0">
                <a:ea typeface="Calibri" panose="020F0502020204030204" pitchFamily="34" charset="0"/>
                <a:cs typeface="Times New Roman" panose="02020603050405020304" pitchFamily="18" charset="0"/>
              </a:rPr>
              <a:t> </a:t>
            </a:r>
            <a:r>
              <a:rPr lang="en-US" sz="3200" b="0" i="0" dirty="0">
                <a:solidFill>
                  <a:srgbClr val="0D0D0D"/>
                </a:solidFill>
                <a:effectLst/>
                <a:latin typeface="Söhne"/>
              </a:rPr>
              <a:t>research primarily targets image classification, neglecting tabular data.</a:t>
            </a:r>
          </a:p>
          <a:p>
            <a:pPr algn="l">
              <a:buFont typeface="Arial" panose="020B0604020202020204" pitchFamily="34" charset="0"/>
              <a:buChar char="•"/>
            </a:pPr>
            <a:endParaRPr lang="en-US" sz="3200" b="0" i="0" dirty="0">
              <a:solidFill>
                <a:srgbClr val="0D0D0D"/>
              </a:solidFill>
              <a:effectLst/>
              <a:latin typeface="Söhne"/>
            </a:endParaRPr>
          </a:p>
          <a:p>
            <a:pPr>
              <a:buFont typeface="Arial" panose="020B0604020202020204" pitchFamily="34" charset="0"/>
              <a:buChar char="•"/>
            </a:pPr>
            <a:r>
              <a:rPr lang="en-US" sz="3200" b="0" i="0" dirty="0">
                <a:solidFill>
                  <a:srgbClr val="0D0D0D"/>
                </a:solidFill>
                <a:effectLst/>
                <a:latin typeface="Söhne"/>
              </a:rPr>
              <a:t>No prior efforts have been directed towards making disease prediction models resilient to </a:t>
            </a:r>
            <a:r>
              <a:rPr lang="en-US" sz="3200" b="1" dirty="0">
                <a:effectLst/>
                <a:ea typeface="Calibri" panose="020F0502020204030204" pitchFamily="34" charset="0"/>
                <a:cs typeface="Times New Roman" panose="02020603050405020304" pitchFamily="18" charset="0"/>
              </a:rPr>
              <a:t>Brendel &amp; </a:t>
            </a:r>
            <a:r>
              <a:rPr lang="en-US" sz="3200" b="1" dirty="0" err="1">
                <a:effectLst/>
                <a:ea typeface="Calibri" panose="020F0502020204030204" pitchFamily="34" charset="0"/>
                <a:cs typeface="Times New Roman" panose="02020603050405020304" pitchFamily="18" charset="0"/>
              </a:rPr>
              <a:t>Bethge</a:t>
            </a:r>
            <a:r>
              <a:rPr lang="en-US" sz="3200" b="1" dirty="0">
                <a:effectLst/>
                <a:ea typeface="Calibri" panose="020F0502020204030204" pitchFamily="34" charset="0"/>
                <a:cs typeface="Times New Roman" panose="02020603050405020304" pitchFamily="18" charset="0"/>
              </a:rPr>
              <a:t> </a:t>
            </a:r>
            <a:r>
              <a:rPr lang="en-US" sz="3200" b="0" i="0" dirty="0">
                <a:solidFill>
                  <a:srgbClr val="0D0D0D"/>
                </a:solidFill>
                <a:effectLst/>
                <a:latin typeface="Söhne"/>
              </a:rPr>
              <a:t>attacks.</a:t>
            </a:r>
          </a:p>
          <a:p>
            <a:pPr algn="l">
              <a:buFont typeface="Arial" panose="020B0604020202020204" pitchFamily="34" charset="0"/>
              <a:buChar char="•"/>
            </a:pPr>
            <a:endParaRPr lang="en-US" sz="3200" b="0" i="0" dirty="0">
              <a:solidFill>
                <a:srgbClr val="0D0D0D"/>
              </a:solidFill>
              <a:effectLst/>
              <a:latin typeface="Söhne"/>
            </a:endParaRPr>
          </a:p>
          <a:p>
            <a:pPr algn="l">
              <a:buFont typeface="Arial" panose="020B0604020202020204" pitchFamily="34" charset="0"/>
              <a:buChar char="•"/>
            </a:pPr>
            <a:r>
              <a:rPr lang="en-US" sz="3200" b="0" i="0" dirty="0">
                <a:solidFill>
                  <a:srgbClr val="0D0D0D"/>
                </a:solidFill>
                <a:effectLst/>
                <a:latin typeface="Söhne"/>
              </a:rPr>
              <a:t>Implementation of defense mechanisms against B&amp;B attacks in disease prediction remains unexplored.</a:t>
            </a:r>
          </a:p>
        </p:txBody>
      </p:sp>
    </p:spTree>
    <p:extLst>
      <p:ext uri="{BB962C8B-B14F-4D97-AF65-F5344CB8AC3E}">
        <p14:creationId xmlns:p14="http://schemas.microsoft.com/office/powerpoint/2010/main" val="39961098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p:txBody>
          <a:bodyPr>
            <a:normAutofit/>
          </a:bodyPr>
          <a:lstStyle/>
          <a:p>
            <a:r>
              <a:rPr lang="en-US"/>
              <a:t>Research Gap</a:t>
            </a:r>
            <a:endParaRPr lang="en-US" dirty="0"/>
          </a:p>
        </p:txBody>
      </p:sp>
      <p:sp>
        <p:nvSpPr>
          <p:cNvPr id="4" name="Rectangle 3">
            <a:extLst>
              <a:ext uri="{FF2B5EF4-FFF2-40B4-BE49-F238E27FC236}">
                <a16:creationId xmlns:a16="http://schemas.microsoft.com/office/drawing/2014/main" id="{3BA87EE8-2430-48CE-B467-8BD3100BC4E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graphicFrame>
        <p:nvGraphicFramePr>
          <p:cNvPr id="10" name="Table 10">
            <a:extLst>
              <a:ext uri="{FF2B5EF4-FFF2-40B4-BE49-F238E27FC236}">
                <a16:creationId xmlns:a16="http://schemas.microsoft.com/office/drawing/2014/main" id="{18AEE851-63A5-A8E1-11A9-EE207702E30F}"/>
              </a:ext>
            </a:extLst>
          </p:cNvPr>
          <p:cNvGraphicFramePr>
            <a:graphicFrameLocks noGrp="1"/>
          </p:cNvGraphicFramePr>
          <p:nvPr>
            <p:ph idx="1"/>
            <p:extLst>
              <p:ext uri="{D42A27DB-BD31-4B8C-83A1-F6EECF244321}">
                <p14:modId xmlns:p14="http://schemas.microsoft.com/office/powerpoint/2010/main" val="1844373239"/>
              </p:ext>
            </p:extLst>
          </p:nvPr>
        </p:nvGraphicFramePr>
        <p:xfrm>
          <a:off x="742123" y="1143000"/>
          <a:ext cx="10866780" cy="4634946"/>
        </p:xfrm>
        <a:graphic>
          <a:graphicData uri="http://schemas.openxmlformats.org/drawingml/2006/table">
            <a:tbl>
              <a:tblPr firstRow="1" bandRow="1">
                <a:tableStyleId>{10A1B5D5-9B99-4C35-A422-299274C87663}</a:tableStyleId>
              </a:tblPr>
              <a:tblGrid>
                <a:gridCol w="1961320">
                  <a:extLst>
                    <a:ext uri="{9D8B030D-6E8A-4147-A177-3AD203B41FA5}">
                      <a16:colId xmlns:a16="http://schemas.microsoft.com/office/drawing/2014/main" val="3246939989"/>
                    </a:ext>
                  </a:extLst>
                </a:gridCol>
                <a:gridCol w="1762540">
                  <a:extLst>
                    <a:ext uri="{9D8B030D-6E8A-4147-A177-3AD203B41FA5}">
                      <a16:colId xmlns:a16="http://schemas.microsoft.com/office/drawing/2014/main" val="1871519772"/>
                    </a:ext>
                  </a:extLst>
                </a:gridCol>
                <a:gridCol w="2345634">
                  <a:extLst>
                    <a:ext uri="{9D8B030D-6E8A-4147-A177-3AD203B41FA5}">
                      <a16:colId xmlns:a16="http://schemas.microsoft.com/office/drawing/2014/main" val="2298175775"/>
                    </a:ext>
                  </a:extLst>
                </a:gridCol>
                <a:gridCol w="2372140">
                  <a:extLst>
                    <a:ext uri="{9D8B030D-6E8A-4147-A177-3AD203B41FA5}">
                      <a16:colId xmlns:a16="http://schemas.microsoft.com/office/drawing/2014/main" val="2026030090"/>
                    </a:ext>
                  </a:extLst>
                </a:gridCol>
                <a:gridCol w="2425146">
                  <a:extLst>
                    <a:ext uri="{9D8B030D-6E8A-4147-A177-3AD203B41FA5}">
                      <a16:colId xmlns:a16="http://schemas.microsoft.com/office/drawing/2014/main" val="3568207001"/>
                    </a:ext>
                  </a:extLst>
                </a:gridCol>
              </a:tblGrid>
              <a:tr h="1397138">
                <a:tc>
                  <a:txBody>
                    <a:bodyPr/>
                    <a:lstStyle/>
                    <a:p>
                      <a:pPr algn="ctr"/>
                      <a:r>
                        <a:rPr lang="en-US" dirty="0">
                          <a:solidFill>
                            <a:schemeClr val="tx1"/>
                          </a:solidFill>
                        </a:rPr>
                        <a:t>Research</a:t>
                      </a:r>
                    </a:p>
                  </a:txBody>
                  <a:tcPr anchor="ctr">
                    <a:solidFill>
                      <a:schemeClr val="accent5">
                        <a:lumMod val="75000"/>
                      </a:schemeClr>
                    </a:solidFill>
                  </a:tcPr>
                </a:tc>
                <a:tc>
                  <a:txBody>
                    <a:bodyPr/>
                    <a:lstStyle/>
                    <a:p>
                      <a:pPr algn="ctr"/>
                      <a:r>
                        <a:rPr lang="en-US" dirty="0">
                          <a:solidFill>
                            <a:schemeClr val="tx1"/>
                          </a:solidFill>
                        </a:rPr>
                        <a:t>Using Tabular Data to Train the Model</a:t>
                      </a:r>
                    </a:p>
                  </a:txBody>
                  <a:tcPr anchor="ctr">
                    <a:solidFill>
                      <a:schemeClr val="accent5">
                        <a:lumMod val="75000"/>
                      </a:schemeClr>
                    </a:solidFill>
                  </a:tcPr>
                </a:tc>
                <a:tc>
                  <a:txBody>
                    <a:bodyPr/>
                    <a:lstStyle/>
                    <a:p>
                      <a:pPr algn="ctr"/>
                      <a:r>
                        <a:rPr lang="en-US" dirty="0">
                          <a:solidFill>
                            <a:schemeClr val="tx1"/>
                          </a:solidFill>
                        </a:rPr>
                        <a:t>Making the Model Robust</a:t>
                      </a:r>
                    </a:p>
                  </a:txBody>
                  <a:tcPr anchor="ctr">
                    <a:solidFill>
                      <a:schemeClr val="accent5">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ea typeface="Calibri" panose="020F0502020204030204" pitchFamily="34" charset="0"/>
                          <a:cs typeface="Times New Roman" panose="02020603050405020304" pitchFamily="18" charset="0"/>
                        </a:rPr>
                        <a:t>Brendel &amp; </a:t>
                      </a:r>
                      <a:r>
                        <a:rPr lang="en-US" sz="1800" b="1" dirty="0" err="1">
                          <a:solidFill>
                            <a:schemeClr val="tx1"/>
                          </a:solidFill>
                          <a:effectLst/>
                          <a:ea typeface="Calibri" panose="020F0502020204030204" pitchFamily="34" charset="0"/>
                          <a:cs typeface="Times New Roman" panose="02020603050405020304" pitchFamily="18" charset="0"/>
                        </a:rPr>
                        <a:t>Bethge</a:t>
                      </a:r>
                      <a:r>
                        <a:rPr lang="en-US" sz="1800" b="1" dirty="0">
                          <a:solidFill>
                            <a:schemeClr val="tx1"/>
                          </a:solidFill>
                          <a:effectLst/>
                          <a:ea typeface="Calibri" panose="020F0502020204030204" pitchFamily="34" charset="0"/>
                          <a:cs typeface="Times New Roman" panose="02020603050405020304" pitchFamily="18" charset="0"/>
                        </a:rPr>
                        <a:t> attack</a:t>
                      </a:r>
                      <a:endParaRPr lang="en-US" sz="1800" dirty="0">
                        <a:solidFill>
                          <a:schemeClr val="tx1"/>
                        </a:solidFill>
                      </a:endParaRPr>
                    </a:p>
                  </a:txBody>
                  <a:tcPr anchor="ctr">
                    <a:solidFill>
                      <a:schemeClr val="accent5">
                        <a:lumMod val="75000"/>
                      </a:schemeClr>
                    </a:solidFill>
                  </a:tcPr>
                </a:tc>
                <a:tc>
                  <a:txBody>
                    <a:bodyPr/>
                    <a:lstStyle/>
                    <a:p>
                      <a:pPr algn="ctr"/>
                      <a:r>
                        <a:rPr lang="en-US" dirty="0">
                          <a:solidFill>
                            <a:schemeClr val="tx1"/>
                          </a:solidFill>
                        </a:rPr>
                        <a:t>Using a Neural Network Model</a:t>
                      </a:r>
                    </a:p>
                  </a:txBody>
                  <a:tcPr anchor="ctr">
                    <a:solidFill>
                      <a:schemeClr val="accent5">
                        <a:lumMod val="75000"/>
                      </a:schemeClr>
                    </a:solidFill>
                  </a:tcPr>
                </a:tc>
                <a:extLst>
                  <a:ext uri="{0D108BD9-81ED-4DB2-BD59-A6C34878D82A}">
                    <a16:rowId xmlns:a16="http://schemas.microsoft.com/office/drawing/2014/main" val="2360152775"/>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A- [1]</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2620148099"/>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B- [2]</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3505392445"/>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C- [3]</a:t>
                      </a:r>
                    </a:p>
                    <a:p>
                      <a:pPr algn="ctr"/>
                      <a:endParaRPr lang="en-US" dirty="0">
                        <a:solidFill>
                          <a:schemeClr val="tx1"/>
                        </a:solidFill>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40000"/>
                        <a:lumOff val="60000"/>
                      </a:schemeClr>
                    </a:solidFill>
                  </a:tcPr>
                </a:tc>
                <a:extLst>
                  <a:ext uri="{0D108BD9-81ED-4DB2-BD59-A6C34878D82A}">
                    <a16:rowId xmlns:a16="http://schemas.microsoft.com/office/drawing/2014/main" val="762759740"/>
                  </a:ext>
                </a:extLst>
              </a:tr>
              <a:tr h="809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Research D- [4]</a:t>
                      </a:r>
                    </a:p>
                    <a:p>
                      <a:pPr algn="ctr"/>
                      <a:endParaRPr lang="en-US" dirty="0">
                        <a:solidFill>
                          <a:schemeClr val="tx1"/>
                        </a:solidFill>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effectLst/>
                          <a:sym typeface="Wingdings" panose="05000000000000000000" pitchFamily="2" charset="2"/>
                        </a:rPr>
                        <a:t></a:t>
                      </a:r>
                      <a:endParaRPr lang="en-US" dirty="0">
                        <a:effectLst/>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tc>
                  <a:txBody>
                    <a:bodyPr/>
                    <a:lstStyle/>
                    <a:p>
                      <a:pPr algn="ctr"/>
                      <a:r>
                        <a:rPr lang="en-US" dirty="0">
                          <a:effectLst/>
                          <a:sym typeface="Wingdings" panose="05000000000000000000" pitchFamily="2" charset="2"/>
                        </a:rPr>
                        <a:t></a:t>
                      </a:r>
                      <a:endParaRPr lang="en-US"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628487673"/>
                  </a:ext>
                </a:extLst>
              </a:tr>
            </a:tbl>
          </a:graphicData>
        </a:graphic>
      </p:graphicFrame>
    </p:spTree>
    <p:extLst>
      <p:ext uri="{BB962C8B-B14F-4D97-AF65-F5344CB8AC3E}">
        <p14:creationId xmlns:p14="http://schemas.microsoft.com/office/powerpoint/2010/main" val="7248087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9F080-0780-4554-8055-A289E0D4EDA8}"/>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9" name="Title 4">
            <a:extLst>
              <a:ext uri="{FF2B5EF4-FFF2-40B4-BE49-F238E27FC236}">
                <a16:creationId xmlns:a16="http://schemas.microsoft.com/office/drawing/2014/main" id="{D2FBF845-7A65-278F-0CE3-6E249177FA97}"/>
              </a:ext>
            </a:extLst>
          </p:cNvPr>
          <p:cNvSpPr>
            <a:spLocks noGrp="1"/>
          </p:cNvSpPr>
          <p:nvPr>
            <p:ph type="title"/>
          </p:nvPr>
        </p:nvSpPr>
        <p:spPr>
          <a:xfrm>
            <a:off x="3458965" y="304800"/>
            <a:ext cx="10854336" cy="2008240"/>
          </a:xfrm>
        </p:spPr>
        <p:txBody>
          <a:bodyPr>
            <a:normAutofit/>
          </a:bodyPr>
          <a:lstStyle/>
          <a:p>
            <a:pPr algn="l"/>
            <a:r>
              <a:rPr lang="en-US" b="1" dirty="0"/>
              <a:t>Research Methodology</a:t>
            </a:r>
            <a:br>
              <a:rPr lang="en-US" dirty="0"/>
            </a:br>
            <a:endParaRPr lang="en-US" dirty="0"/>
          </a:p>
        </p:txBody>
      </p:sp>
      <p:sp>
        <p:nvSpPr>
          <p:cNvPr id="10" name="Text Placeholder 5">
            <a:extLst>
              <a:ext uri="{FF2B5EF4-FFF2-40B4-BE49-F238E27FC236}">
                <a16:creationId xmlns:a16="http://schemas.microsoft.com/office/drawing/2014/main" id="{14F6E303-D5CB-4976-4E7B-32E366FCC90F}"/>
              </a:ext>
            </a:extLst>
          </p:cNvPr>
          <p:cNvSpPr txBox="1">
            <a:spLocks/>
          </p:cNvSpPr>
          <p:nvPr/>
        </p:nvSpPr>
        <p:spPr>
          <a:xfrm>
            <a:off x="722671" y="2020529"/>
            <a:ext cx="10603613" cy="41442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solidFill>
                  <a:schemeClr val="tx1">
                    <a:lumMod val="95000"/>
                    <a:lumOff val="5000"/>
                  </a:schemeClr>
                </a:solidFill>
              </a:rPr>
              <a:t>System Diagram</a:t>
            </a:r>
          </a:p>
          <a:p>
            <a:pPr marL="342900" indent="-342900">
              <a:buFont typeface="Arial" panose="020B0604020202020204" pitchFamily="34" charset="0"/>
              <a:buChar char="•"/>
            </a:pPr>
            <a:r>
              <a:rPr lang="en-US" sz="2400" dirty="0">
                <a:solidFill>
                  <a:schemeClr val="tx1">
                    <a:lumMod val="95000"/>
                    <a:lumOff val="5000"/>
                  </a:schemeClr>
                </a:solidFill>
              </a:rPr>
              <a:t>Technologies</a:t>
            </a:r>
          </a:p>
          <a:p>
            <a:pPr marL="342900" indent="-342900">
              <a:buFont typeface="Arial" panose="020B0604020202020204" pitchFamily="34" charset="0"/>
              <a:buChar char="•"/>
            </a:pPr>
            <a:r>
              <a:rPr lang="en-US" sz="2400" dirty="0">
                <a:solidFill>
                  <a:schemeClr val="tx1">
                    <a:lumMod val="95000"/>
                    <a:lumOff val="5000"/>
                  </a:schemeClr>
                </a:solidFill>
              </a:rPr>
              <a:t>Techniques</a:t>
            </a:r>
          </a:p>
          <a:p>
            <a:pPr marL="342900" indent="-342900">
              <a:buFont typeface="Arial" panose="020B0604020202020204" pitchFamily="34" charset="0"/>
              <a:buChar char="•"/>
            </a:pPr>
            <a:r>
              <a:rPr lang="en-US" sz="2400" dirty="0">
                <a:solidFill>
                  <a:schemeClr val="tx1">
                    <a:lumMod val="95000"/>
                    <a:lumOff val="5000"/>
                  </a:schemeClr>
                </a:solidFill>
              </a:rPr>
              <a:t>Requirements</a:t>
            </a:r>
          </a:p>
          <a:p>
            <a:pPr marL="342900" indent="-342900">
              <a:buFont typeface="Arial" panose="020B0604020202020204" pitchFamily="34" charset="0"/>
              <a:buChar char="•"/>
            </a:pPr>
            <a:r>
              <a:rPr lang="en-US" sz="2400" dirty="0">
                <a:solidFill>
                  <a:schemeClr val="tx1">
                    <a:lumMod val="95000"/>
                    <a:lumOff val="5000"/>
                  </a:schemeClr>
                </a:solidFill>
              </a:rPr>
              <a:t>Work Breakdown Structure / Gantt Chart</a:t>
            </a:r>
          </a:p>
        </p:txBody>
      </p:sp>
      <p:pic>
        <p:nvPicPr>
          <p:cNvPr id="3" name="Picture 2" descr="A light bulb with colorful arrows around it&#10;&#10;Description automatically generated">
            <a:extLst>
              <a:ext uri="{FF2B5EF4-FFF2-40B4-BE49-F238E27FC236}">
                <a16:creationId xmlns:a16="http://schemas.microsoft.com/office/drawing/2014/main" id="{6E751BA4-BC43-EBB6-1CF2-ED57D4EA4BF5}"/>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44000" y="2020529"/>
            <a:ext cx="1607111" cy="2389239"/>
          </a:xfrm>
          <a:prstGeom prst="rect">
            <a:avLst/>
          </a:prstGeom>
        </p:spPr>
      </p:pic>
    </p:spTree>
    <p:extLst>
      <p:ext uri="{BB962C8B-B14F-4D97-AF65-F5344CB8AC3E}">
        <p14:creationId xmlns:p14="http://schemas.microsoft.com/office/powerpoint/2010/main" val="29201969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055F-6C86-97A1-5449-3EFD5FD21F65}"/>
              </a:ext>
            </a:extLst>
          </p:cNvPr>
          <p:cNvSpPr>
            <a:spLocks noGrp="1"/>
          </p:cNvSpPr>
          <p:nvPr>
            <p:ph type="title"/>
          </p:nvPr>
        </p:nvSpPr>
        <p:spPr>
          <a:xfrm>
            <a:off x="138545" y="639136"/>
            <a:ext cx="11850255" cy="457826"/>
          </a:xfrm>
        </p:spPr>
        <p:txBody>
          <a:bodyPr>
            <a:normAutofit fontScale="90000"/>
          </a:bodyPr>
          <a:lstStyle/>
          <a:p>
            <a:r>
              <a:rPr lang="en-US" b="1" dirty="0">
                <a:latin typeface="Adobe Devanagari"/>
              </a:rPr>
              <a:t>System Diagram</a:t>
            </a:r>
            <a:br>
              <a:rPr lang="en-US" dirty="0"/>
            </a:br>
            <a:endParaRPr lang="en-US" dirty="0"/>
          </a:p>
        </p:txBody>
      </p:sp>
      <p:sp>
        <p:nvSpPr>
          <p:cNvPr id="8" name="TextBox 7">
            <a:extLst>
              <a:ext uri="{FF2B5EF4-FFF2-40B4-BE49-F238E27FC236}">
                <a16:creationId xmlns:a16="http://schemas.microsoft.com/office/drawing/2014/main" id="{E39EA242-1F56-455D-01C5-42DB17666C39}"/>
              </a:ext>
            </a:extLst>
          </p:cNvPr>
          <p:cNvSpPr txBox="1"/>
          <p:nvPr/>
        </p:nvSpPr>
        <p:spPr>
          <a:xfrm>
            <a:off x="3098800" y="6488668"/>
            <a:ext cx="6096000" cy="369332"/>
          </a:xfrm>
          <a:prstGeom prst="rect">
            <a:avLst/>
          </a:prstGeom>
          <a:noFill/>
        </p:spPr>
        <p:txBody>
          <a:bodyPr wrap="square">
            <a:spAutoFit/>
          </a:bodyP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7" name="Content Placeholder 6" descr="A screenshot of a computer&#10;&#10;Description automatically generated">
            <a:extLst>
              <a:ext uri="{FF2B5EF4-FFF2-40B4-BE49-F238E27FC236}">
                <a16:creationId xmlns:a16="http://schemas.microsoft.com/office/drawing/2014/main" id="{96C9471C-5AEB-4C37-EE04-279D32BB28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178504"/>
            <a:ext cx="11684000" cy="5110592"/>
          </a:xfrm>
        </p:spPr>
      </p:pic>
    </p:spTree>
    <p:extLst>
      <p:ext uri="{BB962C8B-B14F-4D97-AF65-F5344CB8AC3E}">
        <p14:creationId xmlns:p14="http://schemas.microsoft.com/office/powerpoint/2010/main" val="4063576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18CEE-3EE9-4768-90C7-A115F59361E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2" name="Title 4">
            <a:extLst>
              <a:ext uri="{FF2B5EF4-FFF2-40B4-BE49-F238E27FC236}">
                <a16:creationId xmlns:a16="http://schemas.microsoft.com/office/drawing/2014/main" id="{02D2B05F-0B32-159E-2554-069EBF005FCD}"/>
              </a:ext>
            </a:extLst>
          </p:cNvPr>
          <p:cNvSpPr txBox="1">
            <a:spLocks/>
          </p:cNvSpPr>
          <p:nvPr/>
        </p:nvSpPr>
        <p:spPr>
          <a:xfrm>
            <a:off x="198617"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latin typeface="Adobe Devanagari"/>
              </a:rPr>
              <a:t>Tools, Technologies and Algorithms </a:t>
            </a:r>
            <a:endParaRPr lang="en-US" dirty="0"/>
          </a:p>
        </p:txBody>
      </p:sp>
      <p:sp>
        <p:nvSpPr>
          <p:cNvPr id="7" name="Content Placeholder 2">
            <a:extLst>
              <a:ext uri="{FF2B5EF4-FFF2-40B4-BE49-F238E27FC236}">
                <a16:creationId xmlns:a16="http://schemas.microsoft.com/office/drawing/2014/main" id="{3371BC43-DF08-35CE-91AC-8BFD2358CE16}"/>
              </a:ext>
            </a:extLst>
          </p:cNvPr>
          <p:cNvSpPr>
            <a:spLocks noGrp="1"/>
          </p:cNvSpPr>
          <p:nvPr>
            <p:ph idx="1"/>
          </p:nvPr>
        </p:nvSpPr>
        <p:spPr>
          <a:xfrm>
            <a:off x="838200" y="1690688"/>
            <a:ext cx="10515600" cy="4351338"/>
          </a:xfrm>
        </p:spPr>
        <p:txBody>
          <a:bodyPr vert="horz" lIns="91440" tIns="45720" rIns="91440" bIns="45720" rtlCol="0" anchor="t">
            <a:normAutofit fontScale="92500" lnSpcReduction="10000"/>
          </a:bodyPr>
          <a:lstStyle/>
          <a:p>
            <a:r>
              <a:rPr lang="en-US" sz="2000" b="1" dirty="0"/>
              <a:t>Tools And Technologies</a:t>
            </a:r>
          </a:p>
          <a:p>
            <a:pPr marL="457200" lvl="1" indent="0">
              <a:buNone/>
            </a:pPr>
            <a:r>
              <a:rPr lang="en-US" sz="2000" dirty="0"/>
              <a:t>Development- Python</a:t>
            </a:r>
          </a:p>
          <a:p>
            <a:pPr marL="457200" lvl="1" indent="0">
              <a:buNone/>
            </a:pPr>
            <a:r>
              <a:rPr lang="en-US" sz="2000" dirty="0"/>
              <a:t>Building Model- </a:t>
            </a:r>
            <a:r>
              <a:rPr lang="en-US" sz="2000"/>
              <a:t>Conda </a:t>
            </a:r>
            <a:r>
              <a:rPr lang="en-US" sz="2000" dirty="0"/>
              <a:t>Notebook, Google </a:t>
            </a:r>
            <a:r>
              <a:rPr lang="en-US" sz="2000" dirty="0" err="1"/>
              <a:t>Colab</a:t>
            </a:r>
            <a:endParaRPr lang="en-US" sz="2000" dirty="0"/>
          </a:p>
          <a:p>
            <a:pPr marL="457200" lvl="1" indent="0">
              <a:buNone/>
            </a:pPr>
            <a:r>
              <a:rPr lang="en-US" sz="2000" dirty="0"/>
              <a:t>Version Controlling- </a:t>
            </a:r>
            <a:r>
              <a:rPr lang="en-US" sz="2000" dirty="0" err="1"/>
              <a:t>Github</a:t>
            </a:r>
            <a:endParaRPr lang="en-US" sz="2000" b="1" dirty="0"/>
          </a:p>
          <a:p>
            <a:r>
              <a:rPr lang="en-US" sz="2000" b="1" dirty="0"/>
              <a:t>Algorithm</a:t>
            </a:r>
          </a:p>
          <a:p>
            <a:pPr marL="457200" lvl="1" indent="0">
              <a:buNone/>
            </a:pPr>
            <a:r>
              <a:rPr lang="en-US" sz="2000" dirty="0"/>
              <a:t>Feed-Forward Algorithm</a:t>
            </a:r>
          </a:p>
          <a:p>
            <a:pPr marL="457200" lvl="1" indent="0">
              <a:buNone/>
            </a:pPr>
            <a:r>
              <a:rPr lang="en-US" sz="2000" dirty="0"/>
              <a:t>CNN</a:t>
            </a:r>
          </a:p>
          <a:p>
            <a:r>
              <a:rPr lang="en-US" sz="2000" b="1" dirty="0"/>
              <a:t>Libraries</a:t>
            </a:r>
          </a:p>
          <a:p>
            <a:pPr marL="457200" lvl="1" indent="0">
              <a:buNone/>
            </a:pPr>
            <a:r>
              <a:rPr lang="en-US" sz="2000" dirty="0"/>
              <a:t>Scikit-learn</a:t>
            </a:r>
          </a:p>
          <a:p>
            <a:pPr marL="457200" lvl="1" indent="0">
              <a:buNone/>
            </a:pPr>
            <a:r>
              <a:rPr lang="en-US" sz="2000" dirty="0"/>
              <a:t>Tensor flow, </a:t>
            </a:r>
            <a:r>
              <a:rPr lang="en-US" sz="2000" dirty="0" err="1"/>
              <a:t>Keras</a:t>
            </a:r>
            <a:endParaRPr lang="en-US" sz="2000" dirty="0"/>
          </a:p>
          <a:p>
            <a:pPr marL="457200" lvl="1" indent="0">
              <a:buNone/>
            </a:pPr>
            <a:r>
              <a:rPr lang="en-US" sz="2000" dirty="0"/>
              <a:t>Art</a:t>
            </a:r>
          </a:p>
          <a:p>
            <a:pPr marL="457200" lvl="1" indent="0">
              <a:buNone/>
            </a:pPr>
            <a:r>
              <a:rPr lang="en-US" sz="2000" dirty="0"/>
              <a:t>Matplotlib, </a:t>
            </a:r>
            <a:r>
              <a:rPr lang="en-US" sz="2000" dirty="0" err="1"/>
              <a:t>Numpy</a:t>
            </a:r>
            <a:r>
              <a:rPr lang="en-US" sz="2000" dirty="0"/>
              <a:t>, Pandas</a:t>
            </a:r>
          </a:p>
          <a:p>
            <a:pPr marL="457200" lvl="1" indent="0">
              <a:buNone/>
            </a:pPr>
            <a:r>
              <a:rPr lang="en-US" sz="2000" dirty="0" err="1"/>
              <a:t>Streamlit</a:t>
            </a:r>
            <a:endParaRPr lang="en-US" sz="2000" dirty="0"/>
          </a:p>
          <a:p>
            <a:pPr marL="0" indent="0">
              <a:buNone/>
            </a:pPr>
            <a:endParaRPr lang="en-US" sz="2000" b="1" dirty="0"/>
          </a:p>
          <a:p>
            <a:pPr marL="0" indent="0">
              <a:buNone/>
            </a:pPr>
            <a:endParaRPr lang="en-US" dirty="0"/>
          </a:p>
        </p:txBody>
      </p:sp>
      <p:pic>
        <p:nvPicPr>
          <p:cNvPr id="8" name="Picture 6" descr="Icon&#10;&#10;Description automatically generated">
            <a:extLst>
              <a:ext uri="{FF2B5EF4-FFF2-40B4-BE49-F238E27FC236}">
                <a16:creationId xmlns:a16="http://schemas.microsoft.com/office/drawing/2014/main" id="{DC58654F-DA06-C546-5256-E9EB406B0EAA}"/>
              </a:ext>
            </a:extLst>
          </p:cNvPr>
          <p:cNvPicPr>
            <a:picLocks noChangeAspect="1"/>
          </p:cNvPicPr>
          <p:nvPr/>
        </p:nvPicPr>
        <p:blipFill>
          <a:blip r:embed="rId2"/>
          <a:stretch>
            <a:fillRect/>
          </a:stretch>
        </p:blipFill>
        <p:spPr>
          <a:xfrm>
            <a:off x="7427901" y="2547067"/>
            <a:ext cx="876300" cy="914400"/>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B9022FFC-7A3F-5D9A-F64B-E5E1597C0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7073" y="2397074"/>
            <a:ext cx="1939019" cy="904876"/>
          </a:xfrm>
          <a:prstGeom prst="rect">
            <a:avLst/>
          </a:prstGeom>
        </p:spPr>
      </p:pic>
      <p:pic>
        <p:nvPicPr>
          <p:cNvPr id="3" name="Picture 2">
            <a:extLst>
              <a:ext uri="{FF2B5EF4-FFF2-40B4-BE49-F238E27FC236}">
                <a16:creationId xmlns:a16="http://schemas.microsoft.com/office/drawing/2014/main" id="{584466E7-3411-C1A6-B656-DE130717F94D}"/>
              </a:ext>
            </a:extLst>
          </p:cNvPr>
          <p:cNvPicPr>
            <a:picLocks noChangeAspect="1"/>
          </p:cNvPicPr>
          <p:nvPr/>
        </p:nvPicPr>
        <p:blipFill>
          <a:blip r:embed="rId4"/>
          <a:stretch>
            <a:fillRect/>
          </a:stretch>
        </p:blipFill>
        <p:spPr>
          <a:xfrm>
            <a:off x="7866051" y="1705663"/>
            <a:ext cx="2448267" cy="600159"/>
          </a:xfrm>
          <a:prstGeom prst="rect">
            <a:avLst/>
          </a:prstGeom>
        </p:spPr>
      </p:pic>
      <p:pic>
        <p:nvPicPr>
          <p:cNvPr id="5" name="Picture 4">
            <a:extLst>
              <a:ext uri="{FF2B5EF4-FFF2-40B4-BE49-F238E27FC236}">
                <a16:creationId xmlns:a16="http://schemas.microsoft.com/office/drawing/2014/main" id="{AF162263-B963-CC31-B384-EE266E00C9B2}"/>
              </a:ext>
            </a:extLst>
          </p:cNvPr>
          <p:cNvPicPr>
            <a:picLocks noChangeAspect="1"/>
          </p:cNvPicPr>
          <p:nvPr/>
        </p:nvPicPr>
        <p:blipFill rotWithShape="1">
          <a:blip r:embed="rId5"/>
          <a:srcRect t="4292"/>
          <a:stretch/>
        </p:blipFill>
        <p:spPr>
          <a:xfrm>
            <a:off x="6873214" y="3469874"/>
            <a:ext cx="3548197" cy="1038050"/>
          </a:xfrm>
          <a:prstGeom prst="rect">
            <a:avLst/>
          </a:prstGeom>
        </p:spPr>
      </p:pic>
      <p:pic>
        <p:nvPicPr>
          <p:cNvPr id="6" name="Picture 5">
            <a:extLst>
              <a:ext uri="{FF2B5EF4-FFF2-40B4-BE49-F238E27FC236}">
                <a16:creationId xmlns:a16="http://schemas.microsoft.com/office/drawing/2014/main" id="{682FD2FD-F731-2FB7-97C4-78B76264194F}"/>
              </a:ext>
            </a:extLst>
          </p:cNvPr>
          <p:cNvPicPr>
            <a:picLocks noChangeAspect="1"/>
          </p:cNvPicPr>
          <p:nvPr/>
        </p:nvPicPr>
        <p:blipFill rotWithShape="1">
          <a:blip r:embed="rId6"/>
          <a:srcRect l="4454" t="2120"/>
          <a:stretch/>
        </p:blipFill>
        <p:spPr>
          <a:xfrm>
            <a:off x="9702251" y="4968503"/>
            <a:ext cx="898806" cy="930606"/>
          </a:xfrm>
          <a:prstGeom prst="rect">
            <a:avLst/>
          </a:prstGeom>
        </p:spPr>
      </p:pic>
      <p:pic>
        <p:nvPicPr>
          <p:cNvPr id="2050" name="Picture 2" descr="Logo&#10;&#10;Description automatically generated">
            <a:extLst>
              <a:ext uri="{FF2B5EF4-FFF2-40B4-BE49-F238E27FC236}">
                <a16:creationId xmlns:a16="http://schemas.microsoft.com/office/drawing/2014/main" id="{5B7871E9-72D0-2319-08B6-8788178E0A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5568" y="4699700"/>
            <a:ext cx="1828800" cy="145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3850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EDB3C-C21B-B21B-3006-E56939882E3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E242A5FA-DC06-056F-139B-709DD79A18B0}"/>
              </a:ext>
            </a:extLst>
          </p:cNvPr>
          <p:cNvSpPr txBox="1">
            <a:spLocks/>
          </p:cNvSpPr>
          <p:nvPr/>
        </p:nvSpPr>
        <p:spPr>
          <a:xfrm>
            <a:off x="-2362200" y="381159"/>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Functional Requirements </a:t>
            </a:r>
          </a:p>
        </p:txBody>
      </p:sp>
      <p:sp>
        <p:nvSpPr>
          <p:cNvPr id="7" name="Content Placeholder 4">
            <a:extLst>
              <a:ext uri="{FF2B5EF4-FFF2-40B4-BE49-F238E27FC236}">
                <a16:creationId xmlns:a16="http://schemas.microsoft.com/office/drawing/2014/main" id="{B8C2E995-EA5B-3A0D-99C1-59E1A39D71C8}"/>
              </a:ext>
            </a:extLst>
          </p:cNvPr>
          <p:cNvSpPr>
            <a:spLocks noGrp="1"/>
          </p:cNvSpPr>
          <p:nvPr>
            <p:ph idx="1"/>
          </p:nvPr>
        </p:nvSpPr>
        <p:spPr>
          <a:xfrm>
            <a:off x="781024" y="1336378"/>
            <a:ext cx="10896600" cy="2103279"/>
          </a:xfrm>
        </p:spPr>
        <p:txBody>
          <a:bodyPr>
            <a:normAutofit/>
          </a:bodyPr>
          <a:lstStyle/>
          <a:p>
            <a:pPr>
              <a:buFont typeface="Wingdings" panose="05000000000000000000" pitchFamily="2" charset="2"/>
              <a:buChar char="q"/>
            </a:pPr>
            <a:r>
              <a:rPr lang="en-US" sz="2400" dirty="0"/>
              <a:t>Accurately detecting whether the disease prediction Model is being attacked.</a:t>
            </a:r>
          </a:p>
          <a:p>
            <a:pPr>
              <a:buFont typeface="Wingdings" panose="05000000000000000000" pitchFamily="2" charset="2"/>
              <a:buChar char="q"/>
            </a:pPr>
            <a:endParaRPr lang="en-US" sz="2400" dirty="0"/>
          </a:p>
          <a:p>
            <a:pPr>
              <a:buFont typeface="Wingdings" panose="05000000000000000000" pitchFamily="2" charset="2"/>
              <a:buChar char="q"/>
            </a:pPr>
            <a:r>
              <a:rPr lang="en-US" sz="2400" dirty="0"/>
              <a:t>Mechanism to make the Robust.</a:t>
            </a:r>
          </a:p>
        </p:txBody>
      </p:sp>
      <p:sp>
        <p:nvSpPr>
          <p:cNvPr id="3" name="Title 4">
            <a:extLst>
              <a:ext uri="{FF2B5EF4-FFF2-40B4-BE49-F238E27FC236}">
                <a16:creationId xmlns:a16="http://schemas.microsoft.com/office/drawing/2014/main" id="{C47ED3F1-9E2C-7347-71E4-7400AFBFDFB5}"/>
              </a:ext>
            </a:extLst>
          </p:cNvPr>
          <p:cNvSpPr txBox="1">
            <a:spLocks/>
          </p:cNvSpPr>
          <p:nvPr/>
        </p:nvSpPr>
        <p:spPr>
          <a:xfrm>
            <a:off x="-1905000" y="2743647"/>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3600" b="1" dirty="0">
                <a:effectLst>
                  <a:outerShdw blurRad="38100" dist="38100" dir="2700000" algn="tl">
                    <a:srgbClr val="000000">
                      <a:alpha val="43137"/>
                    </a:srgbClr>
                  </a:outerShdw>
                </a:effectLst>
              </a:rPr>
              <a:t>Non Functional Requirements </a:t>
            </a:r>
          </a:p>
        </p:txBody>
      </p:sp>
      <p:sp>
        <p:nvSpPr>
          <p:cNvPr id="6" name="TextBox 5">
            <a:extLst>
              <a:ext uri="{FF2B5EF4-FFF2-40B4-BE49-F238E27FC236}">
                <a16:creationId xmlns:a16="http://schemas.microsoft.com/office/drawing/2014/main" id="{A163F9E7-4E6B-BDF1-E704-52022CB8B5AF}"/>
              </a:ext>
            </a:extLst>
          </p:cNvPr>
          <p:cNvSpPr txBox="1"/>
          <p:nvPr/>
        </p:nvSpPr>
        <p:spPr>
          <a:xfrm>
            <a:off x="781024" y="3426542"/>
            <a:ext cx="2249942" cy="3144643"/>
          </a:xfrm>
          <a:prstGeom prst="rect">
            <a:avLst/>
          </a:prstGeom>
          <a:noFill/>
        </p:spPr>
        <p:txBody>
          <a:bodyPr wrap="square">
            <a:spAutoFit/>
          </a:bodyPr>
          <a:lstStyle/>
          <a:p>
            <a:pPr marL="457200" indent="-457200">
              <a:lnSpc>
                <a:spcPct val="170000"/>
              </a:lnSpc>
              <a:buFont typeface="Wingdings" panose="05000000000000000000" pitchFamily="2" charset="2"/>
              <a:buChar char="q"/>
            </a:pPr>
            <a:r>
              <a:rPr lang="en-US" sz="2400" dirty="0"/>
              <a:t>Security </a:t>
            </a:r>
          </a:p>
          <a:p>
            <a:pPr marL="457200" indent="-457200">
              <a:lnSpc>
                <a:spcPct val="170000"/>
              </a:lnSpc>
              <a:buFont typeface="Wingdings" panose="05000000000000000000" pitchFamily="2" charset="2"/>
              <a:buChar char="q"/>
            </a:pPr>
            <a:r>
              <a:rPr lang="en-US" sz="2400" dirty="0"/>
              <a:t>Reliability </a:t>
            </a:r>
          </a:p>
          <a:p>
            <a:pPr marL="457200" indent="-457200">
              <a:lnSpc>
                <a:spcPct val="170000"/>
              </a:lnSpc>
              <a:buFont typeface="Wingdings" panose="05000000000000000000" pitchFamily="2" charset="2"/>
              <a:buChar char="q"/>
            </a:pPr>
            <a:r>
              <a:rPr lang="en-US" sz="2400" dirty="0"/>
              <a:t>Realtime </a:t>
            </a:r>
          </a:p>
          <a:p>
            <a:pPr marL="457200" indent="-457200">
              <a:lnSpc>
                <a:spcPct val="170000"/>
              </a:lnSpc>
              <a:buFont typeface="Wingdings" panose="05000000000000000000" pitchFamily="2" charset="2"/>
              <a:buChar char="q"/>
            </a:pPr>
            <a:r>
              <a:rPr lang="en-US" sz="2400" dirty="0"/>
              <a:t>Availability </a:t>
            </a:r>
          </a:p>
          <a:p>
            <a:pPr marL="457200" indent="-457200">
              <a:lnSpc>
                <a:spcPct val="170000"/>
              </a:lnSpc>
              <a:buFont typeface="Wingdings" panose="05000000000000000000" pitchFamily="2" charset="2"/>
              <a:buChar char="q"/>
            </a:pPr>
            <a:r>
              <a:rPr lang="en-US" sz="2400" dirty="0"/>
              <a:t>Usability</a:t>
            </a:r>
            <a:endParaRPr lang="en-US" sz="3600" dirty="0"/>
          </a:p>
        </p:txBody>
      </p:sp>
      <p:pic>
        <p:nvPicPr>
          <p:cNvPr id="8" name="Picture 2" descr="What Are Non-functional Requirements? Types and Examples.">
            <a:extLst>
              <a:ext uri="{FF2B5EF4-FFF2-40B4-BE49-F238E27FC236}">
                <a16:creationId xmlns:a16="http://schemas.microsoft.com/office/drawing/2014/main" id="{EFA56372-FFE4-27BB-CEFD-C6777226AB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3791947"/>
            <a:ext cx="3274309" cy="238009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385A271-71C1-159B-536E-6E99CD9431E2}"/>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12119665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B2AE0-941C-DD5E-4D9F-6A1BFF891128}"/>
              </a:ext>
            </a:extLst>
          </p:cNvPr>
          <p:cNvSpPr>
            <a:spLocks noGrp="1"/>
          </p:cNvSpPr>
          <p:nvPr>
            <p:ph type="title"/>
          </p:nvPr>
        </p:nvSpPr>
        <p:spPr/>
        <p:txBody>
          <a:bodyPr/>
          <a:lstStyle/>
          <a:p>
            <a:r>
              <a:rPr lang="en-US" sz="4400" dirty="0">
                <a:effectLst>
                  <a:outerShdw blurRad="38100" dist="38100" dir="2700000" algn="tl">
                    <a:srgbClr val="000000">
                      <a:alpha val="43137"/>
                    </a:srgbClr>
                  </a:outerShdw>
                </a:effectLst>
              </a:rPr>
              <a:t>Work Breakdown Structure</a:t>
            </a:r>
            <a:endParaRPr lang="en-US" dirty="0">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C114104A-96C8-E12C-8A6B-7A26795CAF15}"/>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7" name="Content Placeholder 2" descr="A diagram of a covid-19&#10;&#10;Description automatically generated">
            <a:extLst>
              <a:ext uri="{FF2B5EF4-FFF2-40B4-BE49-F238E27FC236}">
                <a16:creationId xmlns:a16="http://schemas.microsoft.com/office/drawing/2014/main" id="{DDDA98BD-5BC4-3656-BEED-EC78F513A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917" y="1101878"/>
            <a:ext cx="8915400" cy="5181600"/>
          </a:xfrm>
          <a:prstGeom prst="rect">
            <a:avLst/>
          </a:prstGeom>
        </p:spPr>
      </p:pic>
    </p:spTree>
    <p:extLst>
      <p:ext uri="{BB962C8B-B14F-4D97-AF65-F5344CB8AC3E}">
        <p14:creationId xmlns:p14="http://schemas.microsoft.com/office/powerpoint/2010/main" val="10450789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5A088E0-02B6-4287-8103-257A067BFB83}"/>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pic>
        <p:nvPicPr>
          <p:cNvPr id="4" name="Picture 3" descr="A screenshot of a spreadsheet&#10;&#10;Description automatically generated">
            <a:extLst>
              <a:ext uri="{FF2B5EF4-FFF2-40B4-BE49-F238E27FC236}">
                <a16:creationId xmlns:a16="http://schemas.microsoft.com/office/drawing/2014/main" id="{2EAC860A-F1EF-DC98-31D9-7BE150E8D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881" y="1143000"/>
            <a:ext cx="10120237" cy="5029636"/>
          </a:xfrm>
          <a:prstGeom prst="rect">
            <a:avLst/>
          </a:prstGeom>
        </p:spPr>
      </p:pic>
      <p:sp>
        <p:nvSpPr>
          <p:cNvPr id="6" name="Title 4">
            <a:extLst>
              <a:ext uri="{FF2B5EF4-FFF2-40B4-BE49-F238E27FC236}">
                <a16:creationId xmlns:a16="http://schemas.microsoft.com/office/drawing/2014/main" id="{211C7377-748B-DA7B-954D-90B68DE5BB03}"/>
              </a:ext>
            </a:extLst>
          </p:cNvPr>
          <p:cNvSpPr>
            <a:spLocks noGrp="1"/>
          </p:cNvSpPr>
          <p:nvPr>
            <p:ph type="title"/>
          </p:nvPr>
        </p:nvSpPr>
        <p:spPr>
          <a:xfrm>
            <a:off x="253999" y="175652"/>
            <a:ext cx="11684000" cy="792162"/>
          </a:xfrm>
        </p:spPr>
        <p:txBody>
          <a:bodyPr>
            <a:normAutofit/>
          </a:bodyPr>
          <a:lstStyle/>
          <a:p>
            <a:r>
              <a:rPr lang="en-US" sz="4000" b="1" dirty="0">
                <a:effectLst>
                  <a:outerShdw blurRad="38100" dist="38100" dir="2700000" algn="tl">
                    <a:srgbClr val="000000">
                      <a:alpha val="43137"/>
                    </a:srgbClr>
                  </a:outerShdw>
                </a:effectLst>
              </a:rPr>
              <a:t>Gantt Chart</a:t>
            </a:r>
          </a:p>
        </p:txBody>
      </p:sp>
    </p:spTree>
    <p:extLst>
      <p:ext uri="{BB962C8B-B14F-4D97-AF65-F5344CB8AC3E}">
        <p14:creationId xmlns:p14="http://schemas.microsoft.com/office/powerpoint/2010/main" val="22277322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F5A30-BBDC-0CA6-A3FA-BC62D707358C}"/>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EB80CF9-E3A2-E03D-E6E5-C32599B30CC6}"/>
              </a:ext>
            </a:extLst>
          </p:cNvPr>
          <p:cNvGraphicFramePr>
            <a:graphicFrameLocks noGrp="1"/>
          </p:cNvGraphicFramePr>
          <p:nvPr>
            <p:ph idx="1"/>
            <p:extLst>
              <p:ext uri="{D42A27DB-BD31-4B8C-83A1-F6EECF244321}">
                <p14:modId xmlns:p14="http://schemas.microsoft.com/office/powerpoint/2010/main" val="2214700717"/>
              </p:ext>
            </p:extLst>
          </p:nvPr>
        </p:nvGraphicFramePr>
        <p:xfrm>
          <a:off x="1524000" y="1649651"/>
          <a:ext cx="9601200" cy="3440509"/>
        </p:xfrm>
        <a:graphic>
          <a:graphicData uri="http://schemas.openxmlformats.org/drawingml/2006/table">
            <a:tbl>
              <a:tblPr firstRow="1" firstCol="1" bandRow="1">
                <a:tableStyleId>{93296810-A885-4BE3-A3E7-6D5BEEA58F35}</a:tableStyleId>
              </a:tblPr>
              <a:tblGrid>
                <a:gridCol w="4800600">
                  <a:extLst>
                    <a:ext uri="{9D8B030D-6E8A-4147-A177-3AD203B41FA5}">
                      <a16:colId xmlns:a16="http://schemas.microsoft.com/office/drawing/2014/main" val="3495981589"/>
                    </a:ext>
                  </a:extLst>
                </a:gridCol>
                <a:gridCol w="4800600">
                  <a:extLst>
                    <a:ext uri="{9D8B030D-6E8A-4147-A177-3AD203B41FA5}">
                      <a16:colId xmlns:a16="http://schemas.microsoft.com/office/drawing/2014/main" val="191998206"/>
                    </a:ext>
                  </a:extLst>
                </a:gridCol>
              </a:tblGrid>
              <a:tr h="482125">
                <a:tc>
                  <a:txBody>
                    <a:bodyPr/>
                    <a:lstStyle/>
                    <a:p>
                      <a:r>
                        <a:rPr lang="en-US" dirty="0"/>
                        <a:t>Task</a:t>
                      </a:r>
                    </a:p>
                  </a:txBody>
                  <a:tcPr/>
                </a:tc>
                <a:tc>
                  <a:txBody>
                    <a:bodyPr/>
                    <a:lstStyle/>
                    <a:p>
                      <a:r>
                        <a:rPr lang="en-US" dirty="0"/>
                        <a:t>Details</a:t>
                      </a:r>
                    </a:p>
                  </a:txBody>
                  <a:tcPr/>
                </a:tc>
                <a:extLst>
                  <a:ext uri="{0D108BD9-81ED-4DB2-BD59-A6C34878D82A}">
                    <a16:rowId xmlns:a16="http://schemas.microsoft.com/office/drawing/2014/main" val="2447857203"/>
                  </a:ext>
                </a:extLst>
              </a:tr>
              <a:tr h="482125">
                <a:tc>
                  <a:txBody>
                    <a:bodyPr/>
                    <a:lstStyle/>
                    <a:p>
                      <a:r>
                        <a:rPr lang="en-US" dirty="0"/>
                        <a:t>Dataset</a:t>
                      </a:r>
                    </a:p>
                  </a:txBody>
                  <a:tcPr/>
                </a:tc>
                <a:tc>
                  <a:txBody>
                    <a:bodyPr/>
                    <a:lstStyle/>
                    <a:p>
                      <a:r>
                        <a:rPr lang="en-US" dirty="0"/>
                        <a:t>Dataset from </a:t>
                      </a:r>
                      <a:r>
                        <a:rPr lang="en-US" dirty="0" err="1"/>
                        <a:t>kaggle</a:t>
                      </a:r>
                      <a:r>
                        <a:rPr lang="en-US" dirty="0"/>
                        <a:t>(CVD Cleaned )</a:t>
                      </a:r>
                    </a:p>
                  </a:txBody>
                  <a:tcPr/>
                </a:tc>
                <a:extLst>
                  <a:ext uri="{0D108BD9-81ED-4DB2-BD59-A6C34878D82A}">
                    <a16:rowId xmlns:a16="http://schemas.microsoft.com/office/drawing/2014/main" val="1987263376"/>
                  </a:ext>
                </a:extLst>
              </a:tr>
              <a:tr h="482125">
                <a:tc>
                  <a:txBody>
                    <a:bodyPr/>
                    <a:lstStyle/>
                    <a:p>
                      <a:r>
                        <a:rPr lang="en-US" dirty="0"/>
                        <a:t>Algorithm</a:t>
                      </a:r>
                    </a:p>
                  </a:txBody>
                  <a:tcPr/>
                </a:tc>
                <a:tc>
                  <a:txBody>
                    <a:bodyPr/>
                    <a:lstStyle/>
                    <a:p>
                      <a:r>
                        <a:rPr lang="en-US" dirty="0"/>
                        <a:t>CNN</a:t>
                      </a:r>
                    </a:p>
                  </a:txBody>
                  <a:tcPr/>
                </a:tc>
                <a:extLst>
                  <a:ext uri="{0D108BD9-81ED-4DB2-BD59-A6C34878D82A}">
                    <a16:rowId xmlns:a16="http://schemas.microsoft.com/office/drawing/2014/main" val="2715961166"/>
                  </a:ext>
                </a:extLst>
              </a:tr>
              <a:tr h="713974">
                <a:tc>
                  <a:txBody>
                    <a:bodyPr/>
                    <a:lstStyle/>
                    <a:p>
                      <a:r>
                        <a:rPr lang="en-US" dirty="0"/>
                        <a:t>Literature reviews</a:t>
                      </a:r>
                    </a:p>
                  </a:txBody>
                  <a:tcPr/>
                </a:tc>
                <a:tc>
                  <a:txBody>
                    <a:bodyPr/>
                    <a:lstStyle/>
                    <a:p>
                      <a:r>
                        <a:rPr lang="en-US" dirty="0"/>
                        <a:t>Accurate, reliable and fast robustness evaluation.</a:t>
                      </a:r>
                    </a:p>
                  </a:txBody>
                  <a:tcPr/>
                </a:tc>
                <a:extLst>
                  <a:ext uri="{0D108BD9-81ED-4DB2-BD59-A6C34878D82A}">
                    <a16:rowId xmlns:a16="http://schemas.microsoft.com/office/drawing/2014/main" val="1721671203"/>
                  </a:ext>
                </a:extLst>
              </a:tr>
              <a:tr h="482125">
                <a:tc>
                  <a:txBody>
                    <a:bodyPr/>
                    <a:lstStyle/>
                    <a:p>
                      <a:r>
                        <a:rPr lang="en-US" dirty="0"/>
                        <a:t>External support</a:t>
                      </a:r>
                    </a:p>
                  </a:txBody>
                  <a:tcPr/>
                </a:tc>
                <a:tc>
                  <a:txBody>
                    <a:bodyPr/>
                    <a:lstStyle/>
                    <a:p>
                      <a:r>
                        <a:rPr lang="en-US" dirty="0"/>
                        <a:t>Research Rabbit</a:t>
                      </a:r>
                    </a:p>
                    <a:p>
                      <a:r>
                        <a:rPr lang="en-US" dirty="0"/>
                        <a:t>Kaggle</a:t>
                      </a:r>
                    </a:p>
                  </a:txBody>
                  <a:tcPr/>
                </a:tc>
                <a:extLst>
                  <a:ext uri="{0D108BD9-81ED-4DB2-BD59-A6C34878D82A}">
                    <a16:rowId xmlns:a16="http://schemas.microsoft.com/office/drawing/2014/main" val="1889758758"/>
                  </a:ext>
                </a:extLst>
              </a:tr>
              <a:tr h="482125">
                <a:tc>
                  <a:txBody>
                    <a:bodyPr/>
                    <a:lstStyle/>
                    <a:p>
                      <a:r>
                        <a:rPr lang="en-US" dirty="0"/>
                        <a:t>Tools</a:t>
                      </a:r>
                    </a:p>
                  </a:txBody>
                  <a:tcPr/>
                </a:tc>
                <a:tc>
                  <a:txBody>
                    <a:bodyPr/>
                    <a:lstStyle/>
                    <a:p>
                      <a:r>
                        <a:rPr lang="en-US" dirty="0" err="1"/>
                        <a:t>Jupyter</a:t>
                      </a:r>
                      <a:r>
                        <a:rPr lang="en-US" dirty="0"/>
                        <a:t> Notebook</a:t>
                      </a:r>
                    </a:p>
                    <a:p>
                      <a:r>
                        <a:rPr lang="en-US" dirty="0"/>
                        <a:t>Google </a:t>
                      </a:r>
                      <a:r>
                        <a:rPr lang="en-US" dirty="0" err="1"/>
                        <a:t>Colab</a:t>
                      </a:r>
                      <a:endParaRPr lang="en-US" dirty="0"/>
                    </a:p>
                  </a:txBody>
                  <a:tcPr/>
                </a:tc>
                <a:extLst>
                  <a:ext uri="{0D108BD9-81ED-4DB2-BD59-A6C34878D82A}">
                    <a16:rowId xmlns:a16="http://schemas.microsoft.com/office/drawing/2014/main" val="4136821523"/>
                  </a:ext>
                </a:extLst>
              </a:tr>
            </a:tbl>
          </a:graphicData>
        </a:graphic>
      </p:graphicFrame>
      <p:sp>
        <p:nvSpPr>
          <p:cNvPr id="4" name="Title 4">
            <a:extLst>
              <a:ext uri="{FF2B5EF4-FFF2-40B4-BE49-F238E27FC236}">
                <a16:creationId xmlns:a16="http://schemas.microsoft.com/office/drawing/2014/main" id="{EA35A23D-414E-E457-297B-84957100508C}"/>
              </a:ext>
            </a:extLst>
          </p:cNvPr>
          <p:cNvSpPr txBox="1">
            <a:spLocks/>
          </p:cNvSpPr>
          <p:nvPr/>
        </p:nvSpPr>
        <p:spPr>
          <a:xfrm>
            <a:off x="0" y="350838"/>
            <a:ext cx="116840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dirty="0">
                <a:effectLst>
                  <a:outerShdw blurRad="38100" dist="38100" dir="2700000" algn="tl">
                    <a:srgbClr val="000000">
                      <a:alpha val="43137"/>
                    </a:srgbClr>
                  </a:outerShdw>
                </a:effectLst>
              </a:rPr>
              <a:t>Completion of the project</a:t>
            </a:r>
          </a:p>
        </p:txBody>
      </p:sp>
      <p:sp>
        <p:nvSpPr>
          <p:cNvPr id="2" name="Rectangle 1">
            <a:extLst>
              <a:ext uri="{FF2B5EF4-FFF2-40B4-BE49-F238E27FC236}">
                <a16:creationId xmlns:a16="http://schemas.microsoft.com/office/drawing/2014/main" id="{577EACE6-7FDC-520A-838B-AA99B8BCE710}"/>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Tree>
    <p:extLst>
      <p:ext uri="{BB962C8B-B14F-4D97-AF65-F5344CB8AC3E}">
        <p14:creationId xmlns:p14="http://schemas.microsoft.com/office/powerpoint/2010/main" val="1754155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F6FBBB-4C77-4A4B-BE54-96D3B0DF3BB7}"/>
              </a:ext>
            </a:extLst>
          </p:cNvPr>
          <p:cNvSpPr>
            <a:spLocks noGrp="1"/>
          </p:cNvSpPr>
          <p:nvPr>
            <p:ph type="title"/>
          </p:nvPr>
        </p:nvSpPr>
        <p:spPr>
          <a:xfrm>
            <a:off x="0" y="551541"/>
            <a:ext cx="11684000" cy="792162"/>
          </a:xfrm>
        </p:spPr>
        <p:txBody>
          <a:bodyPr>
            <a:normAutofit/>
          </a:bodyPr>
          <a:lstStyle/>
          <a:p>
            <a:r>
              <a:rPr lang="en-US" dirty="0">
                <a:effectLst>
                  <a:outerShdw blurRad="38100" dist="38100" dir="2700000" algn="tl">
                    <a:srgbClr val="000000">
                      <a:alpha val="43137"/>
                    </a:srgbClr>
                  </a:outerShdw>
                </a:effectLst>
              </a:rPr>
              <a:t>References</a:t>
            </a:r>
            <a:endParaRPr lang="en-US" sz="3600"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C5A088E0-02B6-4287-8103-257A067BFB83}"/>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IT21027642</a:t>
            </a:r>
            <a:r>
              <a:rPr lang="en-US" sz="1800" dirty="0">
                <a:solidFill>
                  <a:schemeClr val="tx1"/>
                </a:solidFill>
              </a:rPr>
              <a:t>   |   Bandara W H M T S</a:t>
            </a:r>
            <a:r>
              <a:rPr lang="en-US" dirty="0">
                <a:solidFill>
                  <a:schemeClr val="tx1"/>
                </a:solidFill>
              </a:rPr>
              <a:t> </a:t>
            </a:r>
            <a:r>
              <a:rPr lang="en-US" sz="1800" b="1" dirty="0">
                <a:solidFill>
                  <a:schemeClr val="tx1"/>
                </a:solidFill>
              </a:rPr>
              <a:t> </a:t>
            </a:r>
            <a:r>
              <a:rPr lang="en-US" sz="1800" dirty="0">
                <a:solidFill>
                  <a:schemeClr val="tx1"/>
                </a:solidFill>
              </a:rPr>
              <a:t>|   </a:t>
            </a:r>
            <a:r>
              <a:rPr lang="en-US" dirty="0">
                <a:solidFill>
                  <a:schemeClr val="tx1"/>
                </a:solidFill>
              </a:rPr>
              <a:t> R24-102</a:t>
            </a:r>
            <a:endParaRPr lang="en-US" sz="1800" b="0" dirty="0">
              <a:solidFill>
                <a:schemeClr val="tx1"/>
              </a:solidFill>
            </a:endParaRPr>
          </a:p>
        </p:txBody>
      </p:sp>
      <p:sp>
        <p:nvSpPr>
          <p:cNvPr id="2" name="TextBox 1">
            <a:extLst>
              <a:ext uri="{FF2B5EF4-FFF2-40B4-BE49-F238E27FC236}">
                <a16:creationId xmlns:a16="http://schemas.microsoft.com/office/drawing/2014/main" id="{71953841-6FD4-4861-AA56-05C95FE97490}"/>
              </a:ext>
            </a:extLst>
          </p:cNvPr>
          <p:cNvSpPr txBox="1"/>
          <p:nvPr/>
        </p:nvSpPr>
        <p:spPr>
          <a:xfrm>
            <a:off x="1430517" y="2044880"/>
            <a:ext cx="9220200" cy="2954655"/>
          </a:xfrm>
          <a:prstGeom prst="rect">
            <a:avLst/>
          </a:prstGeom>
          <a:noFill/>
        </p:spPr>
        <p:txBody>
          <a:bodyPr wrap="square" rtlCol="0">
            <a:spAutoFit/>
          </a:bodyPr>
          <a:lstStyle/>
          <a:p>
            <a:r>
              <a:rPr lang="en-US" sz="1400" dirty="0"/>
              <a:t>[1] Brendel, W. (2019, July 1). </a:t>
            </a:r>
            <a:r>
              <a:rPr lang="en-US" sz="1400" i="1" dirty="0"/>
              <a:t>Accurate, reliable and fast robustness evaluation</a:t>
            </a:r>
            <a:r>
              <a:rPr lang="en-US" sz="1400" dirty="0"/>
              <a:t>. arXiv.org. </a:t>
            </a:r>
            <a:r>
              <a:rPr lang="en-US" sz="1400" dirty="0">
                <a:hlinkClick r:id="rId2"/>
              </a:rPr>
              <a:t>https://arxiv.org/abs/1907.01003</a:t>
            </a:r>
            <a:endParaRPr lang="en-US" sz="1400" dirty="0"/>
          </a:p>
          <a:p>
            <a:r>
              <a:rPr lang="en-US" sz="1400" dirty="0"/>
              <a:t> </a:t>
            </a:r>
          </a:p>
          <a:p>
            <a:r>
              <a:rPr lang="en-US" sz="1400" dirty="0"/>
              <a:t>[2]  </a:t>
            </a:r>
            <a:r>
              <a:rPr lang="en-US" sz="1400" dirty="0" err="1"/>
              <a:t>Athalye</a:t>
            </a:r>
            <a:r>
              <a:rPr lang="en-US" sz="1400" dirty="0"/>
              <a:t>, A. (2018, February 1). </a:t>
            </a:r>
            <a:r>
              <a:rPr lang="en-US" sz="1400" i="1" dirty="0"/>
              <a:t>Obfuscated Gradients Give a False Sense of Security: Circumventing Defenses to Adversarial Examples</a:t>
            </a:r>
            <a:r>
              <a:rPr lang="en-US" sz="1400" dirty="0"/>
              <a:t>. arXiv.org. </a:t>
            </a:r>
            <a:r>
              <a:rPr lang="en-US" sz="1400" dirty="0">
                <a:hlinkClick r:id="rId3"/>
              </a:rPr>
              <a:t>https://arxiv.org/abs/1802.00420</a:t>
            </a:r>
            <a:endParaRPr lang="en-US" sz="1400" dirty="0"/>
          </a:p>
          <a:p>
            <a:r>
              <a:rPr lang="en-US" sz="1400" dirty="0"/>
              <a:t> </a:t>
            </a:r>
          </a:p>
          <a:p>
            <a:r>
              <a:rPr lang="en-US" sz="1400" dirty="0"/>
              <a:t>[3] Brendel, W. (2017, December 12). </a:t>
            </a:r>
            <a:r>
              <a:rPr lang="en-US" sz="1400" i="1" dirty="0"/>
              <a:t>Decision-Based Adversarial Attacks: Reliable Attacks Against Black-Box Machine Learning Models</a:t>
            </a:r>
            <a:r>
              <a:rPr lang="en-US" sz="1400" dirty="0"/>
              <a:t>. arXiv.org. </a:t>
            </a:r>
            <a:r>
              <a:rPr lang="en-US" sz="1400" dirty="0">
                <a:hlinkClick r:id="rId4"/>
              </a:rPr>
              <a:t>https://arxiv.org/abs/1712.04248</a:t>
            </a:r>
            <a:endParaRPr lang="en-US" sz="1400" dirty="0"/>
          </a:p>
          <a:p>
            <a:endParaRPr lang="en-US" sz="1400" dirty="0"/>
          </a:p>
          <a:p>
            <a:r>
              <a:rPr lang="en-US" sz="1400" dirty="0"/>
              <a:t>[4]  </a:t>
            </a:r>
            <a:r>
              <a:rPr lang="en-US" sz="1400" dirty="0" err="1"/>
              <a:t>Madry</a:t>
            </a:r>
            <a:r>
              <a:rPr lang="en-US" sz="1400" dirty="0"/>
              <a:t>, A. (2017, June 19). </a:t>
            </a:r>
            <a:r>
              <a:rPr lang="en-US" sz="1400" i="1" dirty="0"/>
              <a:t>Towards Deep Learning Models Resistant to Adversarial Attacks</a:t>
            </a:r>
            <a:r>
              <a:rPr lang="en-US" sz="1400" dirty="0"/>
              <a:t>. arXiv.org. </a:t>
            </a:r>
            <a:r>
              <a:rPr lang="en-US" sz="1400" dirty="0">
                <a:hlinkClick r:id="rId5"/>
              </a:rPr>
              <a:t>https://arxiv.org/abs/1706.06083</a:t>
            </a:r>
            <a:endParaRPr lang="en-US" sz="1400" dirty="0"/>
          </a:p>
          <a:p>
            <a:endParaRPr lang="en-US" sz="1400" dirty="0"/>
          </a:p>
          <a:p>
            <a:endParaRPr lang="en-US" dirty="0"/>
          </a:p>
        </p:txBody>
      </p:sp>
    </p:spTree>
    <p:extLst>
      <p:ext uri="{BB962C8B-B14F-4D97-AF65-F5344CB8AC3E}">
        <p14:creationId xmlns:p14="http://schemas.microsoft.com/office/powerpoint/2010/main" val="5155911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1236-57D2-465F-AEBF-4EBE058505D4}"/>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rPr>
              <a:t>Commercialization</a:t>
            </a:r>
          </a:p>
        </p:txBody>
      </p:sp>
      <p:sp>
        <p:nvSpPr>
          <p:cNvPr id="3" name="Content Placeholder 2">
            <a:extLst>
              <a:ext uri="{FF2B5EF4-FFF2-40B4-BE49-F238E27FC236}">
                <a16:creationId xmlns:a16="http://schemas.microsoft.com/office/drawing/2014/main" id="{27D08465-3A18-4BAD-8D7D-2739C60C8291}"/>
              </a:ext>
            </a:extLst>
          </p:cNvPr>
          <p:cNvSpPr>
            <a:spLocks noGrp="1"/>
          </p:cNvSpPr>
          <p:nvPr>
            <p:ph idx="1"/>
          </p:nvPr>
        </p:nvSpPr>
        <p:spPr>
          <a:xfrm>
            <a:off x="304800" y="1310322"/>
            <a:ext cx="11582400" cy="4633278"/>
          </a:xfrm>
        </p:spPr>
        <p:txBody>
          <a:bodyPr>
            <a:normAutofit/>
          </a:bodyPr>
          <a:lstStyle/>
          <a:p>
            <a:pPr>
              <a:buFont typeface="Wingdings" panose="05000000000000000000" pitchFamily="2" charset="2"/>
              <a:buChar char="ü"/>
            </a:pPr>
            <a:r>
              <a:rPr lang="en-US" sz="1800" dirty="0"/>
              <a:t>Our proposed system will allow healthcare organizations to test their Heart disease prediction models against the PGD, </a:t>
            </a:r>
            <a:r>
              <a:rPr lang="en-US" sz="1800" dirty="0" err="1"/>
              <a:t>Carlini</a:t>
            </a:r>
            <a:r>
              <a:rPr lang="en-US" sz="1800" dirty="0"/>
              <a:t>, Brendel, and Boundary attacks.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This system will allow organizations with various domains to check their models robustness against these attacks.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Quick assessment of whether the model can resist these attacks.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Provide suggestions to healthcare organizations to build safe and strong disease prediction models.</a:t>
            </a:r>
          </a:p>
          <a:p>
            <a:pPr>
              <a:buFont typeface="Wingdings" panose="05000000000000000000" pitchFamily="2" charset="2"/>
              <a:buChar char="ü"/>
            </a:pPr>
            <a:endParaRPr lang="en-US" sz="1800" dirty="0"/>
          </a:p>
          <a:p>
            <a:pPr>
              <a:buFont typeface="Wingdings" panose="05000000000000000000" pitchFamily="2" charset="2"/>
              <a:buChar char="ü"/>
            </a:pPr>
            <a:r>
              <a:rPr lang="en-US" sz="1800" dirty="0"/>
              <a:t>Identifying if attacks can harm users’ models before those attacks happen will help to ensure cost-effectiveness and increase the efficiency of the model.</a:t>
            </a:r>
          </a:p>
        </p:txBody>
      </p:sp>
      <p:pic>
        <p:nvPicPr>
          <p:cNvPr id="5" name="Picture 4">
            <a:extLst>
              <a:ext uri="{FF2B5EF4-FFF2-40B4-BE49-F238E27FC236}">
                <a16:creationId xmlns:a16="http://schemas.microsoft.com/office/drawing/2014/main" id="{195ECABB-CF32-0470-55B3-B70AB6B27F78}"/>
              </a:ext>
            </a:extLst>
          </p:cNvPr>
          <p:cNvPicPr>
            <a:picLocks noChangeAspect="1"/>
          </p:cNvPicPr>
          <p:nvPr/>
        </p:nvPicPr>
        <p:blipFill>
          <a:blip r:embed="rId2"/>
          <a:stretch>
            <a:fillRect/>
          </a:stretch>
        </p:blipFill>
        <p:spPr>
          <a:xfrm>
            <a:off x="10287000" y="4875828"/>
            <a:ext cx="1701800" cy="1690961"/>
          </a:xfrm>
          <a:prstGeom prst="rect">
            <a:avLst/>
          </a:prstGeom>
        </p:spPr>
      </p:pic>
    </p:spTree>
    <p:extLst>
      <p:ext uri="{BB962C8B-B14F-4D97-AF65-F5344CB8AC3E}">
        <p14:creationId xmlns:p14="http://schemas.microsoft.com/office/powerpoint/2010/main" val="19613255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078239-15F8-42C0-92FF-6E52D1818D59}"/>
              </a:ext>
            </a:extLst>
          </p:cNvPr>
          <p:cNvSpPr txBox="1"/>
          <p:nvPr/>
        </p:nvSpPr>
        <p:spPr>
          <a:xfrm>
            <a:off x="3200400" y="838200"/>
            <a:ext cx="8305800" cy="1446550"/>
          </a:xfrm>
          <a:prstGeom prst="rect">
            <a:avLst/>
          </a:prstGeom>
          <a:noFill/>
        </p:spPr>
        <p:txBody>
          <a:bodyPr wrap="square" rtlCol="0">
            <a:spAutoFit/>
          </a:bodyPr>
          <a:lstStyle/>
          <a:p>
            <a:r>
              <a:rPr lang="en-US" sz="8800" dirty="0">
                <a:solidFill>
                  <a:srgbClr val="00B050"/>
                </a:solidFill>
              </a:rPr>
              <a:t>Questions?</a:t>
            </a:r>
          </a:p>
        </p:txBody>
      </p:sp>
      <p:pic>
        <p:nvPicPr>
          <p:cNvPr id="3074" name="Picture 2" descr="The Art of Asking Questions">
            <a:extLst>
              <a:ext uri="{FF2B5EF4-FFF2-40B4-BE49-F238E27FC236}">
                <a16:creationId xmlns:a16="http://schemas.microsoft.com/office/drawing/2014/main" id="{53DB8D12-0487-8437-3927-942335359C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0" y="2895600"/>
            <a:ext cx="4612481" cy="2693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9236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BC7899-9AB5-4E19-81FB-744168840155}"/>
              </a:ext>
            </a:extLst>
          </p:cNvPr>
          <p:cNvSpPr txBox="1"/>
          <p:nvPr/>
        </p:nvSpPr>
        <p:spPr>
          <a:xfrm>
            <a:off x="3124200" y="2286000"/>
            <a:ext cx="5943600" cy="1200329"/>
          </a:xfrm>
          <a:prstGeom prst="rect">
            <a:avLst/>
          </a:prstGeom>
          <a:noFill/>
        </p:spPr>
        <p:txBody>
          <a:bodyPr wrap="square" rtlCol="0">
            <a:spAutoFit/>
          </a:bodyPr>
          <a:lstStyle/>
          <a:p>
            <a:r>
              <a:rPr lang="en-US" sz="7200" b="1" dirty="0">
                <a:solidFill>
                  <a:srgbClr val="00B050"/>
                </a:solidFill>
              </a:rPr>
              <a:t>THANK YOU!</a:t>
            </a:r>
          </a:p>
        </p:txBody>
      </p:sp>
    </p:spTree>
    <p:extLst>
      <p:ext uri="{BB962C8B-B14F-4D97-AF65-F5344CB8AC3E}">
        <p14:creationId xmlns:p14="http://schemas.microsoft.com/office/powerpoint/2010/main" val="2992992198"/>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D08376A6-FCE2-4A8E-BFFF-11B69BD93976}" vid="{0A5F165D-9E14-4628-BA29-A51D7051FD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faef53a-d342-4d90-a56c-b993878449d2">
      <Terms xmlns="http://schemas.microsoft.com/office/infopath/2007/PartnerControls"/>
    </lcf76f155ced4ddcb4097134ff3c332f>
    <TaxCatchAll xmlns="db72c12f-87a4-44ab-bbc5-4cc8306b158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5D4FF63888C64439862580733F918E7" ma:contentTypeVersion="12" ma:contentTypeDescription="Create a new document." ma:contentTypeScope="" ma:versionID="a8650cbb42b5c2ae3006ebb315a1e3cd">
  <xsd:schema xmlns:xsd="http://www.w3.org/2001/XMLSchema" xmlns:xs="http://www.w3.org/2001/XMLSchema" xmlns:p="http://schemas.microsoft.com/office/2006/metadata/properties" xmlns:ns2="8faef53a-d342-4d90-a56c-b993878449d2" xmlns:ns3="db72c12f-87a4-44ab-bbc5-4cc8306b158a" targetNamespace="http://schemas.microsoft.com/office/2006/metadata/properties" ma:root="true" ma:fieldsID="027f246ca1d5adc790003f5310fc5b42" ns2:_="" ns3:_="">
    <xsd:import namespace="8faef53a-d342-4d90-a56c-b993878449d2"/>
    <xsd:import namespace="db72c12f-87a4-44ab-bbc5-4cc8306b158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aef53a-d342-4d90-a56c-b993878449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c8a686f-bba2-44f2-819b-edf0b3003fb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b72c12f-87a4-44ab-bbc5-4cc8306b15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a90b710-f748-4220-b362-4102ae550bf9}" ma:internalName="TaxCatchAll" ma:showField="CatchAllData" ma:web="db72c12f-87a4-44ab-bbc5-4cc8306b1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279DC1-1F54-4FF9-8272-45C5F4157A32}">
  <ds:schemaRefs>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http://purl.org/dc/elements/1.1/"/>
    <ds:schemaRef ds:uri="db72c12f-87a4-44ab-bbc5-4cc8306b158a"/>
    <ds:schemaRef ds:uri="http://schemas.microsoft.com/office/2006/documentManagement/types"/>
    <ds:schemaRef ds:uri="http://purl.org/dc/dcmitype/"/>
    <ds:schemaRef ds:uri="http://purl.org/dc/terms/"/>
    <ds:schemaRef ds:uri="8faef53a-d342-4d90-a56c-b993878449d2"/>
  </ds:schemaRefs>
</ds:datastoreItem>
</file>

<file path=customXml/itemProps2.xml><?xml version="1.0" encoding="utf-8"?>
<ds:datastoreItem xmlns:ds="http://schemas.openxmlformats.org/officeDocument/2006/customXml" ds:itemID="{C74DEEA3-440A-46C1-ABDC-C13A068FD9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aef53a-d342-4d90-a56c-b993878449d2"/>
    <ds:schemaRef ds:uri="db72c12f-87a4-44ab-bbc5-4cc8306b1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8FA3AC-848D-4C0E-BF04-97964F10F9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4093</TotalTime>
  <Words>5203</Words>
  <Application>Microsoft Office PowerPoint</Application>
  <PresentationFormat>Widescreen</PresentationFormat>
  <Paragraphs>739</Paragraphs>
  <Slides>77</Slides>
  <Notes>18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77</vt:i4>
      </vt:variant>
    </vt:vector>
  </HeadingPairs>
  <TitlesOfParts>
    <vt:vector size="92" baseType="lpstr">
      <vt:lpstr>Adobe Devanagari</vt:lpstr>
      <vt:lpstr>-apple-system</vt:lpstr>
      <vt:lpstr>Aptos</vt:lpstr>
      <vt:lpstr>Arial</vt:lpstr>
      <vt:lpstr>Calibri</vt:lpstr>
      <vt:lpstr>Cambria</vt:lpstr>
      <vt:lpstr>Courier New</vt:lpstr>
      <vt:lpstr>Google Sans</vt:lpstr>
      <vt:lpstr>Lao UI</vt:lpstr>
      <vt:lpstr>Söhne</vt:lpstr>
      <vt:lpstr>Symbol</vt:lpstr>
      <vt:lpstr>Times New Roman</vt:lpstr>
      <vt:lpstr>Wingdings</vt:lpstr>
      <vt:lpstr>Wingdings 2</vt:lpstr>
      <vt:lpstr>Office Theme</vt:lpstr>
      <vt:lpstr>Strengthening Heart Disease Prediction with CNN: Adversarial Robustness against Multiple Attacks</vt:lpstr>
      <vt:lpstr>Team Members  </vt:lpstr>
      <vt:lpstr>CONTENT</vt:lpstr>
      <vt:lpstr>Introduction</vt:lpstr>
      <vt:lpstr>Introduction</vt:lpstr>
      <vt:lpstr>Research problem</vt:lpstr>
      <vt:lpstr>Main Objective</vt:lpstr>
      <vt:lpstr>Sub Objectives</vt:lpstr>
      <vt:lpstr>System Diagram</vt:lpstr>
      <vt:lpstr>References</vt:lpstr>
      <vt:lpstr>IT21068164 | Weerakoon R. A. D. D. C</vt:lpstr>
      <vt:lpstr>Introduction and Background</vt:lpstr>
      <vt:lpstr>Introduction and Background</vt:lpstr>
      <vt:lpstr>Research Question</vt:lpstr>
      <vt:lpstr>Project objective</vt:lpstr>
      <vt:lpstr>Research Gap</vt:lpstr>
      <vt:lpstr>Research Gap</vt:lpstr>
      <vt:lpstr>Research Gap</vt:lpstr>
      <vt:lpstr>Methodology</vt:lpstr>
      <vt:lpstr>System Architecture</vt:lpstr>
      <vt:lpstr>PowerPoint Presentation</vt:lpstr>
      <vt:lpstr>Functional requirements</vt:lpstr>
      <vt:lpstr>Work Breakdown Structure</vt:lpstr>
      <vt:lpstr>Gantt Chart</vt:lpstr>
      <vt:lpstr>PowerPoint Presentation</vt:lpstr>
      <vt:lpstr>References</vt:lpstr>
      <vt:lpstr>IT21023514|Karandawala d.n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IT20172282 |YASUTHTHARA B.G.V</vt:lpstr>
      <vt:lpstr>PowerPoint Presentation</vt:lpstr>
      <vt:lpstr>Introduction and Background </vt:lpstr>
      <vt:lpstr>Research Question</vt:lpstr>
      <vt:lpstr>PROJECT OBJECTIVES </vt:lpstr>
      <vt:lpstr>Research Gap</vt:lpstr>
      <vt:lpstr>Research Gap</vt:lpstr>
      <vt:lpstr>Research Gap</vt:lpstr>
      <vt:lpstr>Research Methodology </vt:lpstr>
      <vt:lpstr>System Diagram </vt:lpstr>
      <vt:lpstr>PowerPoint Presentation</vt:lpstr>
      <vt:lpstr>PowerPoint Presentation</vt:lpstr>
      <vt:lpstr>PowerPoint Presentation</vt:lpstr>
      <vt:lpstr>Gantt Chart</vt:lpstr>
      <vt:lpstr>PowerPoint Presentation</vt:lpstr>
      <vt:lpstr>PowerPoint Presentation</vt:lpstr>
      <vt:lpstr>IT21027642|Bandara W H M T S</vt:lpstr>
      <vt:lpstr>PowerPoint Presentation</vt:lpstr>
      <vt:lpstr>Introduction and Background </vt:lpstr>
      <vt:lpstr>Research Question</vt:lpstr>
      <vt:lpstr>Main Objective</vt:lpstr>
      <vt:lpstr>PowerPoint Presentation</vt:lpstr>
      <vt:lpstr>Research Gap</vt:lpstr>
      <vt:lpstr>Research Gap</vt:lpstr>
      <vt:lpstr>Research Methodology </vt:lpstr>
      <vt:lpstr>System Diagram </vt:lpstr>
      <vt:lpstr>PowerPoint Presentation</vt:lpstr>
      <vt:lpstr>PowerPoint Presentation</vt:lpstr>
      <vt:lpstr>Work Breakdown Structure</vt:lpstr>
      <vt:lpstr>Gantt Chart</vt:lpstr>
      <vt:lpstr>PowerPoint Presentation</vt:lpstr>
      <vt:lpstr>References</vt:lpstr>
      <vt:lpstr>Commercialization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and Developing Adversarial Robustness of Diseases Risk Predictors Against Multiple Adversarial Attacks.</dc:title>
  <dc:creator>Karandawala D N it21023514</dc:creator>
  <cp:lastModifiedBy>Karandawala D N it21023514</cp:lastModifiedBy>
  <cp:revision>72</cp:revision>
  <dcterms:created xsi:type="dcterms:W3CDTF">2023-05-08T16:27:06Z</dcterms:created>
  <dcterms:modified xsi:type="dcterms:W3CDTF">2024-02-29T15:13:58Z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0x010100F5D4FF63888C64439862580733F918E7</vt:lpwstr>
  </property>
  <property fmtid="{D5CDD505-2E9C-101B-9397-08002B2CF9AE}" pid="3" name="MediaServiceImageTags">
    <vt:lpwstr/>
  </property>
</Properties>
</file>