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9"/>
  </p:notesMasterIdLst>
  <p:handoutMasterIdLst>
    <p:handoutMasterId r:id="rId40"/>
  </p:handoutMasterIdLst>
  <p:sldIdLst>
    <p:sldId id="277" r:id="rId5"/>
    <p:sldId id="308" r:id="rId6"/>
    <p:sldId id="367" r:id="rId7"/>
    <p:sldId id="316" r:id="rId8"/>
    <p:sldId id="317" r:id="rId9"/>
    <p:sldId id="318" r:id="rId10"/>
    <p:sldId id="311" r:id="rId11"/>
    <p:sldId id="312" r:id="rId12"/>
    <p:sldId id="334" r:id="rId13"/>
    <p:sldId id="370" r:id="rId14"/>
    <p:sldId id="376" r:id="rId15"/>
    <p:sldId id="336" r:id="rId16"/>
    <p:sldId id="371" r:id="rId17"/>
    <p:sldId id="348" r:id="rId18"/>
    <p:sldId id="369" r:id="rId19"/>
    <p:sldId id="353" r:id="rId20"/>
    <p:sldId id="374" r:id="rId21"/>
    <p:sldId id="375" r:id="rId22"/>
    <p:sldId id="377" r:id="rId23"/>
    <p:sldId id="364" r:id="rId24"/>
    <p:sldId id="378" r:id="rId25"/>
    <p:sldId id="380" r:id="rId26"/>
    <p:sldId id="381" r:id="rId27"/>
    <p:sldId id="382" r:id="rId28"/>
    <p:sldId id="383" r:id="rId29"/>
    <p:sldId id="384" r:id="rId30"/>
    <p:sldId id="386" r:id="rId31"/>
    <p:sldId id="387" r:id="rId32"/>
    <p:sldId id="388" r:id="rId33"/>
    <p:sldId id="372" r:id="rId34"/>
    <p:sldId id="307" r:id="rId35"/>
    <p:sldId id="385" r:id="rId36"/>
    <p:sldId id="365" r:id="rId37"/>
    <p:sldId id="36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5226" autoAdjust="0"/>
  </p:normalViewPr>
  <p:slideViewPr>
    <p:cSldViewPr>
      <p:cViewPr varScale="1">
        <p:scale>
          <a:sx n="82" d="100"/>
          <a:sy n="82" d="100"/>
        </p:scale>
        <p:origin x="557" y="48"/>
      </p:cViewPr>
      <p:guideLst>
        <p:guide orient="horz" pos="2160"/>
        <p:guide pos="3840"/>
      </p:guideLst>
    </p:cSldViewPr>
  </p:slideViewPr>
  <p:notesTextViewPr>
    <p:cViewPr>
      <p:scale>
        <a:sx n="1" d="1"/>
        <a:sy n="1" d="1"/>
      </p:scale>
      <p:origin x="0" y="0"/>
    </p:cViewPr>
  </p:notesTextViewPr>
  <p:notesViewPr>
    <p:cSldViewPr>
      <p:cViewPr varScale="1">
        <p:scale>
          <a:sx n="69" d="100"/>
          <a:sy n="69" d="100"/>
        </p:scale>
        <p:origin x="2568" y="3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319427-9626-44C1-8E0D-3A968868C141}" type="doc">
      <dgm:prSet loTypeId="urn:microsoft.com/office/officeart/2018/2/layout/IconVerticalSolidList" loCatId="icon" qsTypeId="urn:microsoft.com/office/officeart/2005/8/quickstyle/simple2" qsCatId="simple" csTypeId="urn:microsoft.com/office/officeart/2005/8/colors/accent6_2" csCatId="accent6" phldr="1"/>
      <dgm:spPr/>
      <dgm:t>
        <a:bodyPr/>
        <a:lstStyle/>
        <a:p>
          <a:endParaRPr lang="en-US"/>
        </a:p>
      </dgm:t>
    </dgm:pt>
    <dgm:pt modelId="{B3F4FF03-E2D2-445A-857A-F7DECDB6D165}">
      <dgm:prSet/>
      <dgm:spPr/>
      <dgm:t>
        <a:bodyPr/>
        <a:lstStyle/>
        <a:p>
          <a:pPr>
            <a:lnSpc>
              <a:spcPct val="100000"/>
            </a:lnSpc>
          </a:pPr>
          <a:r>
            <a:rPr lang="en-US" dirty="0"/>
            <a:t>INTRODUCTION AND BACKGROUND</a:t>
          </a:r>
        </a:p>
      </dgm:t>
    </dgm:pt>
    <dgm:pt modelId="{BA6E24D1-91F0-4E31-82EB-C54D3F75C482}" type="parTrans" cxnId="{6FE037CB-9DD0-4DB5-B750-DEF6E2EBE7E6}">
      <dgm:prSet/>
      <dgm:spPr/>
      <dgm:t>
        <a:bodyPr/>
        <a:lstStyle/>
        <a:p>
          <a:endParaRPr lang="en-US"/>
        </a:p>
      </dgm:t>
    </dgm:pt>
    <dgm:pt modelId="{243AA027-F456-4779-A2FC-36331CCA734E}" type="sibTrans" cxnId="{6FE037CB-9DD0-4DB5-B750-DEF6E2EBE7E6}">
      <dgm:prSet/>
      <dgm:spPr/>
      <dgm:t>
        <a:bodyPr/>
        <a:lstStyle/>
        <a:p>
          <a:endParaRPr lang="en-US"/>
        </a:p>
      </dgm:t>
    </dgm:pt>
    <dgm:pt modelId="{5BA783A8-8DC3-4D00-8B68-11293976ED7A}">
      <dgm:prSet/>
      <dgm:spPr/>
      <dgm:t>
        <a:bodyPr/>
        <a:lstStyle/>
        <a:p>
          <a:pPr>
            <a:lnSpc>
              <a:spcPct val="100000"/>
            </a:lnSpc>
          </a:pPr>
          <a:r>
            <a:rPr lang="en-US" dirty="0"/>
            <a:t>RESEAECH PROBLEM</a:t>
          </a:r>
        </a:p>
      </dgm:t>
    </dgm:pt>
    <dgm:pt modelId="{DFC0B99B-C345-4227-A8C4-3217D4DEF860}" type="parTrans" cxnId="{C46CAEBC-47C6-456E-9E4E-1A8A7D1D9B53}">
      <dgm:prSet/>
      <dgm:spPr/>
      <dgm:t>
        <a:bodyPr/>
        <a:lstStyle/>
        <a:p>
          <a:endParaRPr lang="en-US"/>
        </a:p>
      </dgm:t>
    </dgm:pt>
    <dgm:pt modelId="{3AEA1349-1B24-4B38-8830-2A2CFE317861}" type="sibTrans" cxnId="{C46CAEBC-47C6-456E-9E4E-1A8A7D1D9B53}">
      <dgm:prSet/>
      <dgm:spPr/>
      <dgm:t>
        <a:bodyPr/>
        <a:lstStyle/>
        <a:p>
          <a:endParaRPr lang="en-US"/>
        </a:p>
      </dgm:t>
    </dgm:pt>
    <dgm:pt modelId="{4C20B969-8738-4350-BE9C-606FA2950E06}">
      <dgm:prSet/>
      <dgm:spPr/>
      <dgm:t>
        <a:bodyPr/>
        <a:lstStyle/>
        <a:p>
          <a:pPr>
            <a:lnSpc>
              <a:spcPct val="100000"/>
            </a:lnSpc>
          </a:pPr>
          <a:r>
            <a:rPr lang="en-US" dirty="0"/>
            <a:t>PROJECT OBJECTIVES</a:t>
          </a:r>
        </a:p>
      </dgm:t>
    </dgm:pt>
    <dgm:pt modelId="{85750489-683D-4D19-816F-79F002B6A02E}" type="parTrans" cxnId="{19CFB386-6A2B-43C1-8F89-C917F6940E63}">
      <dgm:prSet/>
      <dgm:spPr/>
      <dgm:t>
        <a:bodyPr/>
        <a:lstStyle/>
        <a:p>
          <a:endParaRPr lang="en-US"/>
        </a:p>
      </dgm:t>
    </dgm:pt>
    <dgm:pt modelId="{FA3D4425-C9F2-4FC7-8AB8-B8B0D137A429}" type="sibTrans" cxnId="{19CFB386-6A2B-43C1-8F89-C917F6940E63}">
      <dgm:prSet/>
      <dgm:spPr/>
      <dgm:t>
        <a:bodyPr/>
        <a:lstStyle/>
        <a:p>
          <a:endParaRPr lang="en-US"/>
        </a:p>
      </dgm:t>
    </dgm:pt>
    <dgm:pt modelId="{1A022F9D-CE33-4FA2-84A4-52EB7E09E72C}">
      <dgm:prSet/>
      <dgm:spPr/>
      <dgm:t>
        <a:bodyPr/>
        <a:lstStyle/>
        <a:p>
          <a:pPr>
            <a:lnSpc>
              <a:spcPct val="100000"/>
            </a:lnSpc>
          </a:pPr>
          <a:r>
            <a:rPr lang="en-US" dirty="0"/>
            <a:t>RESEARCH COMPONENTS AND NOVELTY</a:t>
          </a:r>
        </a:p>
      </dgm:t>
    </dgm:pt>
    <dgm:pt modelId="{78B883A2-85D0-46C4-A7A5-F572B9CC33AE}" type="parTrans" cxnId="{3281DFEE-7A83-492F-8F6B-F6D83168AFF0}">
      <dgm:prSet/>
      <dgm:spPr/>
      <dgm:t>
        <a:bodyPr/>
        <a:lstStyle/>
        <a:p>
          <a:endParaRPr lang="en-US"/>
        </a:p>
      </dgm:t>
    </dgm:pt>
    <dgm:pt modelId="{6C611EF9-6D92-4DB4-B5BB-589A8E62F386}" type="sibTrans" cxnId="{3281DFEE-7A83-492F-8F6B-F6D83168AFF0}">
      <dgm:prSet/>
      <dgm:spPr/>
      <dgm:t>
        <a:bodyPr/>
        <a:lstStyle/>
        <a:p>
          <a:endParaRPr lang="en-US"/>
        </a:p>
      </dgm:t>
    </dgm:pt>
    <dgm:pt modelId="{A7C3BC56-7BC3-4114-AB46-A5E3DD9F2635}">
      <dgm:prSet/>
      <dgm:spPr/>
      <dgm:t>
        <a:bodyPr/>
        <a:lstStyle/>
        <a:p>
          <a:pPr>
            <a:lnSpc>
              <a:spcPct val="100000"/>
            </a:lnSpc>
          </a:pPr>
          <a:r>
            <a:rPr lang="en-US" dirty="0"/>
            <a:t>MEETING STATUS</a:t>
          </a:r>
        </a:p>
      </dgm:t>
    </dgm:pt>
    <dgm:pt modelId="{86FF4959-D522-4D1D-B8B1-38F5C5204524}" type="parTrans" cxnId="{43498C46-E95A-43FD-9739-0441383E947E}">
      <dgm:prSet/>
      <dgm:spPr/>
      <dgm:t>
        <a:bodyPr/>
        <a:lstStyle/>
        <a:p>
          <a:endParaRPr lang="en-US"/>
        </a:p>
      </dgm:t>
    </dgm:pt>
    <dgm:pt modelId="{9D4F1862-6FD5-4168-87B9-B89DE71335F0}" type="sibTrans" cxnId="{43498C46-E95A-43FD-9739-0441383E947E}">
      <dgm:prSet/>
      <dgm:spPr/>
      <dgm:t>
        <a:bodyPr/>
        <a:lstStyle/>
        <a:p>
          <a:endParaRPr lang="en-US"/>
        </a:p>
      </dgm:t>
    </dgm:pt>
    <dgm:pt modelId="{273637FC-4725-4A3C-9ABF-C068BAB09A19}" type="pres">
      <dgm:prSet presAssocID="{21319427-9626-44C1-8E0D-3A968868C141}" presName="root" presStyleCnt="0">
        <dgm:presLayoutVars>
          <dgm:dir/>
          <dgm:resizeHandles val="exact"/>
        </dgm:presLayoutVars>
      </dgm:prSet>
      <dgm:spPr/>
    </dgm:pt>
    <dgm:pt modelId="{BA147DB7-D4AA-4B9E-94C2-DE29474125E5}" type="pres">
      <dgm:prSet presAssocID="{B3F4FF03-E2D2-445A-857A-F7DECDB6D165}" presName="compNode" presStyleCnt="0"/>
      <dgm:spPr/>
    </dgm:pt>
    <dgm:pt modelId="{83B05FDA-6EA5-4E43-BC8D-22821AAA9B99}" type="pres">
      <dgm:prSet presAssocID="{B3F4FF03-E2D2-445A-857A-F7DECDB6D165}" presName="bgRect" presStyleLbl="bgShp" presStyleIdx="0" presStyleCnt="5"/>
      <dgm:spPr/>
    </dgm:pt>
    <dgm:pt modelId="{0B2F926D-2EEA-446D-99B4-BAD084055379}" type="pres">
      <dgm:prSet presAssocID="{B3F4FF03-E2D2-445A-857A-F7DECDB6D16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98F3255B-58BF-47B3-832A-AEEB280E841D}" type="pres">
      <dgm:prSet presAssocID="{B3F4FF03-E2D2-445A-857A-F7DECDB6D165}" presName="spaceRect" presStyleCnt="0"/>
      <dgm:spPr/>
    </dgm:pt>
    <dgm:pt modelId="{AB893824-6635-4A6D-98C6-7A019B4D76F0}" type="pres">
      <dgm:prSet presAssocID="{B3F4FF03-E2D2-445A-857A-F7DECDB6D165}" presName="parTx" presStyleLbl="revTx" presStyleIdx="0" presStyleCnt="5">
        <dgm:presLayoutVars>
          <dgm:chMax val="0"/>
          <dgm:chPref val="0"/>
        </dgm:presLayoutVars>
      </dgm:prSet>
      <dgm:spPr/>
    </dgm:pt>
    <dgm:pt modelId="{C80BDD3C-ACEA-4A1A-9BA6-4C057139D879}" type="pres">
      <dgm:prSet presAssocID="{243AA027-F456-4779-A2FC-36331CCA734E}" presName="sibTrans" presStyleCnt="0"/>
      <dgm:spPr/>
    </dgm:pt>
    <dgm:pt modelId="{3CA38108-22F1-4999-A566-4988AD256F1D}" type="pres">
      <dgm:prSet presAssocID="{5BA783A8-8DC3-4D00-8B68-11293976ED7A}" presName="compNode" presStyleCnt="0"/>
      <dgm:spPr/>
    </dgm:pt>
    <dgm:pt modelId="{D38C962E-F89A-4498-94AF-C4B7A96ED95C}" type="pres">
      <dgm:prSet presAssocID="{5BA783A8-8DC3-4D00-8B68-11293976ED7A}" presName="bgRect" presStyleLbl="bgShp" presStyleIdx="1" presStyleCnt="5"/>
      <dgm:spPr/>
    </dgm:pt>
    <dgm:pt modelId="{16713C72-441E-41BF-BEC8-0BE0FB4608AA}" type="pres">
      <dgm:prSet presAssocID="{5BA783A8-8DC3-4D00-8B68-11293976ED7A}" presName="iconRect" presStyleLbl="node1" presStyleIdx="1" presStyleCnt="5" custLinFactNeighborX="-6796" custLinFactNeighborY="411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lp"/>
        </a:ext>
      </dgm:extLst>
    </dgm:pt>
    <dgm:pt modelId="{614EDE62-3DCA-4B31-A8FB-939D9F3255AD}" type="pres">
      <dgm:prSet presAssocID="{5BA783A8-8DC3-4D00-8B68-11293976ED7A}" presName="spaceRect" presStyleCnt="0"/>
      <dgm:spPr/>
    </dgm:pt>
    <dgm:pt modelId="{D8A0AD51-59C8-4F76-8ED3-1CFF524636FF}" type="pres">
      <dgm:prSet presAssocID="{5BA783A8-8DC3-4D00-8B68-11293976ED7A}" presName="parTx" presStyleLbl="revTx" presStyleIdx="1" presStyleCnt="5">
        <dgm:presLayoutVars>
          <dgm:chMax val="0"/>
          <dgm:chPref val="0"/>
        </dgm:presLayoutVars>
      </dgm:prSet>
      <dgm:spPr/>
    </dgm:pt>
    <dgm:pt modelId="{D9F164D9-C3E7-4FEE-8B72-21D1E4A9906C}" type="pres">
      <dgm:prSet presAssocID="{3AEA1349-1B24-4B38-8830-2A2CFE317861}" presName="sibTrans" presStyleCnt="0"/>
      <dgm:spPr/>
    </dgm:pt>
    <dgm:pt modelId="{E31C1B9F-3D2D-4B5B-B959-9EDB3AC26CE4}" type="pres">
      <dgm:prSet presAssocID="{4C20B969-8738-4350-BE9C-606FA2950E06}" presName="compNode" presStyleCnt="0"/>
      <dgm:spPr/>
    </dgm:pt>
    <dgm:pt modelId="{06711949-8B68-495A-AC38-0844C630DEE4}" type="pres">
      <dgm:prSet presAssocID="{4C20B969-8738-4350-BE9C-606FA2950E06}" presName="bgRect" presStyleLbl="bgShp" presStyleIdx="2" presStyleCnt="5"/>
      <dgm:spPr/>
    </dgm:pt>
    <dgm:pt modelId="{DD19458E-D04F-496D-A950-6F1F4D6F86CB}" type="pres">
      <dgm:prSet presAssocID="{4C20B969-8738-4350-BE9C-606FA2950E06}" presName="iconRect" presStyleLbl="node1" presStyleIdx="2" presStyleCnt="5" custLinFactNeighborX="-6796" custLinFactNeighborY="179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llseye"/>
        </a:ext>
      </dgm:extLst>
    </dgm:pt>
    <dgm:pt modelId="{99954C8F-B7ED-4294-9B3E-87BBB7421AF6}" type="pres">
      <dgm:prSet presAssocID="{4C20B969-8738-4350-BE9C-606FA2950E06}" presName="spaceRect" presStyleCnt="0"/>
      <dgm:spPr/>
    </dgm:pt>
    <dgm:pt modelId="{64425833-E868-418F-9F72-72E834FF2764}" type="pres">
      <dgm:prSet presAssocID="{4C20B969-8738-4350-BE9C-606FA2950E06}" presName="parTx" presStyleLbl="revTx" presStyleIdx="2" presStyleCnt="5">
        <dgm:presLayoutVars>
          <dgm:chMax val="0"/>
          <dgm:chPref val="0"/>
        </dgm:presLayoutVars>
      </dgm:prSet>
      <dgm:spPr/>
    </dgm:pt>
    <dgm:pt modelId="{6C6EE4C6-4430-4ACA-922C-B387BE4993F3}" type="pres">
      <dgm:prSet presAssocID="{FA3D4425-C9F2-4FC7-8AB8-B8B0D137A429}" presName="sibTrans" presStyleCnt="0"/>
      <dgm:spPr/>
    </dgm:pt>
    <dgm:pt modelId="{EC49D52D-9AB2-4F44-A8BB-8D32D792762E}" type="pres">
      <dgm:prSet presAssocID="{1A022F9D-CE33-4FA2-84A4-52EB7E09E72C}" presName="compNode" presStyleCnt="0"/>
      <dgm:spPr/>
    </dgm:pt>
    <dgm:pt modelId="{647C485E-F9B8-4ACB-AA83-B72D453E56E8}" type="pres">
      <dgm:prSet presAssocID="{1A022F9D-CE33-4FA2-84A4-52EB7E09E72C}" presName="bgRect" presStyleLbl="bgShp" presStyleIdx="3" presStyleCnt="5"/>
      <dgm:spPr/>
    </dgm:pt>
    <dgm:pt modelId="{BDF1993B-B97E-45A0-90EC-CFCE4454AD0C}" type="pres">
      <dgm:prSet presAssocID="{1A022F9D-CE33-4FA2-84A4-52EB7E09E72C}"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nventory with solid fill"/>
        </a:ext>
      </dgm:extLst>
    </dgm:pt>
    <dgm:pt modelId="{E7941114-A163-4A21-BDC3-25B1AA68558F}" type="pres">
      <dgm:prSet presAssocID="{1A022F9D-CE33-4FA2-84A4-52EB7E09E72C}" presName="spaceRect" presStyleCnt="0"/>
      <dgm:spPr/>
    </dgm:pt>
    <dgm:pt modelId="{6BEE9318-4538-4440-BD3A-6549BE2458C2}" type="pres">
      <dgm:prSet presAssocID="{1A022F9D-CE33-4FA2-84A4-52EB7E09E72C}" presName="parTx" presStyleLbl="revTx" presStyleIdx="3" presStyleCnt="5">
        <dgm:presLayoutVars>
          <dgm:chMax val="0"/>
          <dgm:chPref val="0"/>
        </dgm:presLayoutVars>
      </dgm:prSet>
      <dgm:spPr/>
    </dgm:pt>
    <dgm:pt modelId="{BCE88430-6E16-491C-A56D-2D0F5E1B16F2}" type="pres">
      <dgm:prSet presAssocID="{6C611EF9-6D92-4DB4-B5BB-589A8E62F386}" presName="sibTrans" presStyleCnt="0"/>
      <dgm:spPr/>
    </dgm:pt>
    <dgm:pt modelId="{013C7217-9C83-46FC-B5A2-D58F65FF317C}" type="pres">
      <dgm:prSet presAssocID="{A7C3BC56-7BC3-4114-AB46-A5E3DD9F2635}" presName="compNode" presStyleCnt="0"/>
      <dgm:spPr/>
    </dgm:pt>
    <dgm:pt modelId="{76A3738A-CB5F-479B-BDAF-038E6F3CC6B6}" type="pres">
      <dgm:prSet presAssocID="{A7C3BC56-7BC3-4114-AB46-A5E3DD9F2635}" presName="bgRect" presStyleLbl="bgShp" presStyleIdx="4" presStyleCnt="5"/>
      <dgm:spPr/>
    </dgm:pt>
    <dgm:pt modelId="{FBFBFEF1-255B-49F1-B283-887ED341CB9B}" type="pres">
      <dgm:prSet presAssocID="{A7C3BC56-7BC3-4114-AB46-A5E3DD9F263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Online meeting with solid fill"/>
        </a:ext>
      </dgm:extLst>
    </dgm:pt>
    <dgm:pt modelId="{61EB3EC0-AE56-448B-A1C9-81E6A1ED70C4}" type="pres">
      <dgm:prSet presAssocID="{A7C3BC56-7BC3-4114-AB46-A5E3DD9F2635}" presName="spaceRect" presStyleCnt="0"/>
      <dgm:spPr/>
    </dgm:pt>
    <dgm:pt modelId="{A0B383A7-A76F-4D53-9316-6A5B65D7AD3F}" type="pres">
      <dgm:prSet presAssocID="{A7C3BC56-7BC3-4114-AB46-A5E3DD9F2635}" presName="parTx" presStyleLbl="revTx" presStyleIdx="4" presStyleCnt="5">
        <dgm:presLayoutVars>
          <dgm:chMax val="0"/>
          <dgm:chPref val="0"/>
        </dgm:presLayoutVars>
      </dgm:prSet>
      <dgm:spPr/>
    </dgm:pt>
  </dgm:ptLst>
  <dgm:cxnLst>
    <dgm:cxn modelId="{A4236610-EC8B-4549-A041-4929AD8D5D3F}" type="presOf" srcId="{5BA783A8-8DC3-4D00-8B68-11293976ED7A}" destId="{D8A0AD51-59C8-4F76-8ED3-1CFF524636FF}" srcOrd="0" destOrd="0" presId="urn:microsoft.com/office/officeart/2018/2/layout/IconVerticalSolidList"/>
    <dgm:cxn modelId="{7449A234-4B2D-4A87-B642-2DCC571CA92C}" type="presOf" srcId="{A7C3BC56-7BC3-4114-AB46-A5E3DD9F2635}" destId="{A0B383A7-A76F-4D53-9316-6A5B65D7AD3F}" srcOrd="0" destOrd="0" presId="urn:microsoft.com/office/officeart/2018/2/layout/IconVerticalSolidList"/>
    <dgm:cxn modelId="{09C8F437-618A-4B41-BCE0-AB992EDFE603}" type="presOf" srcId="{B3F4FF03-E2D2-445A-857A-F7DECDB6D165}" destId="{AB893824-6635-4A6D-98C6-7A019B4D76F0}" srcOrd="0" destOrd="0" presId="urn:microsoft.com/office/officeart/2018/2/layout/IconVerticalSolidList"/>
    <dgm:cxn modelId="{43498C46-E95A-43FD-9739-0441383E947E}" srcId="{21319427-9626-44C1-8E0D-3A968868C141}" destId="{A7C3BC56-7BC3-4114-AB46-A5E3DD9F2635}" srcOrd="4" destOrd="0" parTransId="{86FF4959-D522-4D1D-B8B1-38F5C5204524}" sibTransId="{9D4F1862-6FD5-4168-87B9-B89DE71335F0}"/>
    <dgm:cxn modelId="{5E33B84C-EACB-42AA-9EE1-F1BDF5FAA677}" type="presOf" srcId="{1A022F9D-CE33-4FA2-84A4-52EB7E09E72C}" destId="{6BEE9318-4538-4440-BD3A-6549BE2458C2}" srcOrd="0" destOrd="0" presId="urn:microsoft.com/office/officeart/2018/2/layout/IconVerticalSolidList"/>
    <dgm:cxn modelId="{19CFB386-6A2B-43C1-8F89-C917F6940E63}" srcId="{21319427-9626-44C1-8E0D-3A968868C141}" destId="{4C20B969-8738-4350-BE9C-606FA2950E06}" srcOrd="2" destOrd="0" parTransId="{85750489-683D-4D19-816F-79F002B6A02E}" sibTransId="{FA3D4425-C9F2-4FC7-8AB8-B8B0D137A429}"/>
    <dgm:cxn modelId="{C46CAEBC-47C6-456E-9E4E-1A8A7D1D9B53}" srcId="{21319427-9626-44C1-8E0D-3A968868C141}" destId="{5BA783A8-8DC3-4D00-8B68-11293976ED7A}" srcOrd="1" destOrd="0" parTransId="{DFC0B99B-C345-4227-A8C4-3217D4DEF860}" sibTransId="{3AEA1349-1B24-4B38-8830-2A2CFE317861}"/>
    <dgm:cxn modelId="{6FE037CB-9DD0-4DB5-B750-DEF6E2EBE7E6}" srcId="{21319427-9626-44C1-8E0D-3A968868C141}" destId="{B3F4FF03-E2D2-445A-857A-F7DECDB6D165}" srcOrd="0" destOrd="0" parTransId="{BA6E24D1-91F0-4E31-82EB-C54D3F75C482}" sibTransId="{243AA027-F456-4779-A2FC-36331CCA734E}"/>
    <dgm:cxn modelId="{7B0B19CF-D1FC-4F9D-A5FE-E841FFDD5743}" type="presOf" srcId="{21319427-9626-44C1-8E0D-3A968868C141}" destId="{273637FC-4725-4A3C-9ABF-C068BAB09A19}" srcOrd="0" destOrd="0" presId="urn:microsoft.com/office/officeart/2018/2/layout/IconVerticalSolidList"/>
    <dgm:cxn modelId="{3281DFEE-7A83-492F-8F6B-F6D83168AFF0}" srcId="{21319427-9626-44C1-8E0D-3A968868C141}" destId="{1A022F9D-CE33-4FA2-84A4-52EB7E09E72C}" srcOrd="3" destOrd="0" parTransId="{78B883A2-85D0-46C4-A7A5-F572B9CC33AE}" sibTransId="{6C611EF9-6D92-4DB4-B5BB-589A8E62F386}"/>
    <dgm:cxn modelId="{B9F67BFF-6C1F-424D-AB8C-BAE5C27146DC}" type="presOf" srcId="{4C20B969-8738-4350-BE9C-606FA2950E06}" destId="{64425833-E868-418F-9F72-72E834FF2764}" srcOrd="0" destOrd="0" presId="urn:microsoft.com/office/officeart/2018/2/layout/IconVerticalSolidList"/>
    <dgm:cxn modelId="{B4118253-43EB-4D23-B9D4-FB53D515FAC5}" type="presParOf" srcId="{273637FC-4725-4A3C-9ABF-C068BAB09A19}" destId="{BA147DB7-D4AA-4B9E-94C2-DE29474125E5}" srcOrd="0" destOrd="0" presId="urn:microsoft.com/office/officeart/2018/2/layout/IconVerticalSolidList"/>
    <dgm:cxn modelId="{DA6B78B0-9887-40B5-862B-068DAD18C15D}" type="presParOf" srcId="{BA147DB7-D4AA-4B9E-94C2-DE29474125E5}" destId="{83B05FDA-6EA5-4E43-BC8D-22821AAA9B99}" srcOrd="0" destOrd="0" presId="urn:microsoft.com/office/officeart/2018/2/layout/IconVerticalSolidList"/>
    <dgm:cxn modelId="{F12D61B0-C12F-47EC-AEB7-BF4E0B74D2C9}" type="presParOf" srcId="{BA147DB7-D4AA-4B9E-94C2-DE29474125E5}" destId="{0B2F926D-2EEA-446D-99B4-BAD084055379}" srcOrd="1" destOrd="0" presId="urn:microsoft.com/office/officeart/2018/2/layout/IconVerticalSolidList"/>
    <dgm:cxn modelId="{F1488FD5-7E6E-4FC5-84BE-06938A208AFB}" type="presParOf" srcId="{BA147DB7-D4AA-4B9E-94C2-DE29474125E5}" destId="{98F3255B-58BF-47B3-832A-AEEB280E841D}" srcOrd="2" destOrd="0" presId="urn:microsoft.com/office/officeart/2018/2/layout/IconVerticalSolidList"/>
    <dgm:cxn modelId="{17E524EE-46C2-4D9F-8B08-583E3602CF4E}" type="presParOf" srcId="{BA147DB7-D4AA-4B9E-94C2-DE29474125E5}" destId="{AB893824-6635-4A6D-98C6-7A019B4D76F0}" srcOrd="3" destOrd="0" presId="urn:microsoft.com/office/officeart/2018/2/layout/IconVerticalSolidList"/>
    <dgm:cxn modelId="{394A48F0-3672-4750-A235-CC731F959B4A}" type="presParOf" srcId="{273637FC-4725-4A3C-9ABF-C068BAB09A19}" destId="{C80BDD3C-ACEA-4A1A-9BA6-4C057139D879}" srcOrd="1" destOrd="0" presId="urn:microsoft.com/office/officeart/2018/2/layout/IconVerticalSolidList"/>
    <dgm:cxn modelId="{E85FB795-CF5B-4627-B54F-513ED75F1615}" type="presParOf" srcId="{273637FC-4725-4A3C-9ABF-C068BAB09A19}" destId="{3CA38108-22F1-4999-A566-4988AD256F1D}" srcOrd="2" destOrd="0" presId="urn:microsoft.com/office/officeart/2018/2/layout/IconVerticalSolidList"/>
    <dgm:cxn modelId="{A22EB5E8-4E2F-4498-B93E-C88D438F99D0}" type="presParOf" srcId="{3CA38108-22F1-4999-A566-4988AD256F1D}" destId="{D38C962E-F89A-4498-94AF-C4B7A96ED95C}" srcOrd="0" destOrd="0" presId="urn:microsoft.com/office/officeart/2018/2/layout/IconVerticalSolidList"/>
    <dgm:cxn modelId="{0EB8B7B9-A221-4EE5-8A7C-66D440176531}" type="presParOf" srcId="{3CA38108-22F1-4999-A566-4988AD256F1D}" destId="{16713C72-441E-41BF-BEC8-0BE0FB4608AA}" srcOrd="1" destOrd="0" presId="urn:microsoft.com/office/officeart/2018/2/layout/IconVerticalSolidList"/>
    <dgm:cxn modelId="{58008EC5-B2EB-4B4C-98BC-13F597400139}" type="presParOf" srcId="{3CA38108-22F1-4999-A566-4988AD256F1D}" destId="{614EDE62-3DCA-4B31-A8FB-939D9F3255AD}" srcOrd="2" destOrd="0" presId="urn:microsoft.com/office/officeart/2018/2/layout/IconVerticalSolidList"/>
    <dgm:cxn modelId="{E6A80133-90C9-4302-8D89-01B204841F70}" type="presParOf" srcId="{3CA38108-22F1-4999-A566-4988AD256F1D}" destId="{D8A0AD51-59C8-4F76-8ED3-1CFF524636FF}" srcOrd="3" destOrd="0" presId="urn:microsoft.com/office/officeart/2018/2/layout/IconVerticalSolidList"/>
    <dgm:cxn modelId="{2AC4C849-D688-4F0C-8A8F-63DC5DD71967}" type="presParOf" srcId="{273637FC-4725-4A3C-9ABF-C068BAB09A19}" destId="{D9F164D9-C3E7-4FEE-8B72-21D1E4A9906C}" srcOrd="3" destOrd="0" presId="urn:microsoft.com/office/officeart/2018/2/layout/IconVerticalSolidList"/>
    <dgm:cxn modelId="{EFD02AB6-FF7A-4E2B-858D-E140CE619F1C}" type="presParOf" srcId="{273637FC-4725-4A3C-9ABF-C068BAB09A19}" destId="{E31C1B9F-3D2D-4B5B-B959-9EDB3AC26CE4}" srcOrd="4" destOrd="0" presId="urn:microsoft.com/office/officeart/2018/2/layout/IconVerticalSolidList"/>
    <dgm:cxn modelId="{55D94CB8-9371-4980-9214-DDB79E1AE38C}" type="presParOf" srcId="{E31C1B9F-3D2D-4B5B-B959-9EDB3AC26CE4}" destId="{06711949-8B68-495A-AC38-0844C630DEE4}" srcOrd="0" destOrd="0" presId="urn:microsoft.com/office/officeart/2018/2/layout/IconVerticalSolidList"/>
    <dgm:cxn modelId="{DD3ED20A-ACF3-4E24-A687-F326BC5F35F0}" type="presParOf" srcId="{E31C1B9F-3D2D-4B5B-B959-9EDB3AC26CE4}" destId="{DD19458E-D04F-496D-A950-6F1F4D6F86CB}" srcOrd="1" destOrd="0" presId="urn:microsoft.com/office/officeart/2018/2/layout/IconVerticalSolidList"/>
    <dgm:cxn modelId="{F4AD1A00-1801-4034-854E-6E436B1B55AD}" type="presParOf" srcId="{E31C1B9F-3D2D-4B5B-B959-9EDB3AC26CE4}" destId="{99954C8F-B7ED-4294-9B3E-87BBB7421AF6}" srcOrd="2" destOrd="0" presId="urn:microsoft.com/office/officeart/2018/2/layout/IconVerticalSolidList"/>
    <dgm:cxn modelId="{31C4D677-5F3E-47A6-891D-23D046B070DC}" type="presParOf" srcId="{E31C1B9F-3D2D-4B5B-B959-9EDB3AC26CE4}" destId="{64425833-E868-418F-9F72-72E834FF2764}" srcOrd="3" destOrd="0" presId="urn:microsoft.com/office/officeart/2018/2/layout/IconVerticalSolidList"/>
    <dgm:cxn modelId="{9E360E69-AE2B-4C1D-90C0-568259FA5D4A}" type="presParOf" srcId="{273637FC-4725-4A3C-9ABF-C068BAB09A19}" destId="{6C6EE4C6-4430-4ACA-922C-B387BE4993F3}" srcOrd="5" destOrd="0" presId="urn:microsoft.com/office/officeart/2018/2/layout/IconVerticalSolidList"/>
    <dgm:cxn modelId="{50E416B3-81CE-41C0-A616-F147BE059583}" type="presParOf" srcId="{273637FC-4725-4A3C-9ABF-C068BAB09A19}" destId="{EC49D52D-9AB2-4F44-A8BB-8D32D792762E}" srcOrd="6" destOrd="0" presId="urn:microsoft.com/office/officeart/2018/2/layout/IconVerticalSolidList"/>
    <dgm:cxn modelId="{9E29CB89-08E7-41F6-9E97-31DC50832597}" type="presParOf" srcId="{EC49D52D-9AB2-4F44-A8BB-8D32D792762E}" destId="{647C485E-F9B8-4ACB-AA83-B72D453E56E8}" srcOrd="0" destOrd="0" presId="urn:microsoft.com/office/officeart/2018/2/layout/IconVerticalSolidList"/>
    <dgm:cxn modelId="{E6E2C7D7-3216-42BD-908B-539B94AC649B}" type="presParOf" srcId="{EC49D52D-9AB2-4F44-A8BB-8D32D792762E}" destId="{BDF1993B-B97E-45A0-90EC-CFCE4454AD0C}" srcOrd="1" destOrd="0" presId="urn:microsoft.com/office/officeart/2018/2/layout/IconVerticalSolidList"/>
    <dgm:cxn modelId="{07F3E3F2-69C6-4F0F-9E9D-701C555E7CFB}" type="presParOf" srcId="{EC49D52D-9AB2-4F44-A8BB-8D32D792762E}" destId="{E7941114-A163-4A21-BDC3-25B1AA68558F}" srcOrd="2" destOrd="0" presId="urn:microsoft.com/office/officeart/2018/2/layout/IconVerticalSolidList"/>
    <dgm:cxn modelId="{773A24AC-E467-45C9-BA59-40B2BA897344}" type="presParOf" srcId="{EC49D52D-9AB2-4F44-A8BB-8D32D792762E}" destId="{6BEE9318-4538-4440-BD3A-6549BE2458C2}" srcOrd="3" destOrd="0" presId="urn:microsoft.com/office/officeart/2018/2/layout/IconVerticalSolidList"/>
    <dgm:cxn modelId="{E9EC7F4A-0D2F-4640-BC8C-DFEB5F49EEB8}" type="presParOf" srcId="{273637FC-4725-4A3C-9ABF-C068BAB09A19}" destId="{BCE88430-6E16-491C-A56D-2D0F5E1B16F2}" srcOrd="7" destOrd="0" presId="urn:microsoft.com/office/officeart/2018/2/layout/IconVerticalSolidList"/>
    <dgm:cxn modelId="{C71E15AE-B718-4404-AA33-2A07B1FFF91F}" type="presParOf" srcId="{273637FC-4725-4A3C-9ABF-C068BAB09A19}" destId="{013C7217-9C83-46FC-B5A2-D58F65FF317C}" srcOrd="8" destOrd="0" presId="urn:microsoft.com/office/officeart/2018/2/layout/IconVerticalSolidList"/>
    <dgm:cxn modelId="{3AD0AFF7-13C2-4CA9-9E6D-E148E71B05B3}" type="presParOf" srcId="{013C7217-9C83-46FC-B5A2-D58F65FF317C}" destId="{76A3738A-CB5F-479B-BDAF-038E6F3CC6B6}" srcOrd="0" destOrd="0" presId="urn:microsoft.com/office/officeart/2018/2/layout/IconVerticalSolidList"/>
    <dgm:cxn modelId="{1FA561B1-D96E-47C4-B7E9-977060B668A0}" type="presParOf" srcId="{013C7217-9C83-46FC-B5A2-D58F65FF317C}" destId="{FBFBFEF1-255B-49F1-B283-887ED341CB9B}" srcOrd="1" destOrd="0" presId="urn:microsoft.com/office/officeart/2018/2/layout/IconVerticalSolidList"/>
    <dgm:cxn modelId="{52DA485B-56F0-4E99-B0A1-B9499F4CD150}" type="presParOf" srcId="{013C7217-9C83-46FC-B5A2-D58F65FF317C}" destId="{61EB3EC0-AE56-448B-A1C9-81E6A1ED70C4}" srcOrd="2" destOrd="0" presId="urn:microsoft.com/office/officeart/2018/2/layout/IconVerticalSolidList"/>
    <dgm:cxn modelId="{F427AE09-33D3-49C3-89B9-AA0EEFB95204}" type="presParOf" srcId="{013C7217-9C83-46FC-B5A2-D58F65FF317C}" destId="{A0B383A7-A76F-4D53-9316-6A5B65D7AD3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05FDA-6EA5-4E43-BC8D-22821AAA9B99}">
      <dsp:nvSpPr>
        <dsp:cNvPr id="0" name=""/>
        <dsp:cNvSpPr/>
      </dsp:nvSpPr>
      <dsp:spPr>
        <a:xfrm>
          <a:off x="0" y="4048"/>
          <a:ext cx="11684000" cy="86225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F926D-2EEA-446D-99B4-BAD084055379}">
      <dsp:nvSpPr>
        <dsp:cNvPr id="0" name=""/>
        <dsp:cNvSpPr/>
      </dsp:nvSpPr>
      <dsp:spPr>
        <a:xfrm>
          <a:off x="260830" y="198054"/>
          <a:ext cx="474237" cy="4742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B893824-6635-4A6D-98C6-7A019B4D76F0}">
      <dsp:nvSpPr>
        <dsp:cNvPr id="0" name=""/>
        <dsp:cNvSpPr/>
      </dsp:nvSpPr>
      <dsp:spPr>
        <a:xfrm>
          <a:off x="995899" y="4048"/>
          <a:ext cx="10688100" cy="862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55" tIns="91255" rIns="91255" bIns="91255" numCol="1" spcCol="1270" anchor="ctr" anchorCtr="0">
          <a:noAutofit/>
        </a:bodyPr>
        <a:lstStyle/>
        <a:p>
          <a:pPr marL="0" lvl="0" indent="0" algn="l" defTabSz="844550">
            <a:lnSpc>
              <a:spcPct val="100000"/>
            </a:lnSpc>
            <a:spcBef>
              <a:spcPct val="0"/>
            </a:spcBef>
            <a:spcAft>
              <a:spcPct val="35000"/>
            </a:spcAft>
            <a:buNone/>
          </a:pPr>
          <a:r>
            <a:rPr lang="en-US" sz="1900" kern="1200" dirty="0"/>
            <a:t>INTRODUCTION AND BACKGROUND</a:t>
          </a:r>
        </a:p>
      </dsp:txBody>
      <dsp:txXfrm>
        <a:off x="995899" y="4048"/>
        <a:ext cx="10688100" cy="862250"/>
      </dsp:txXfrm>
    </dsp:sp>
    <dsp:sp modelId="{D38C962E-F89A-4498-94AF-C4B7A96ED95C}">
      <dsp:nvSpPr>
        <dsp:cNvPr id="0" name=""/>
        <dsp:cNvSpPr/>
      </dsp:nvSpPr>
      <dsp:spPr>
        <a:xfrm>
          <a:off x="0" y="1081861"/>
          <a:ext cx="11684000" cy="86225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713C72-441E-41BF-BEC8-0BE0FB4608AA}">
      <dsp:nvSpPr>
        <dsp:cNvPr id="0" name=""/>
        <dsp:cNvSpPr/>
      </dsp:nvSpPr>
      <dsp:spPr>
        <a:xfrm>
          <a:off x="228601" y="1295401"/>
          <a:ext cx="474237" cy="4742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D8A0AD51-59C8-4F76-8ED3-1CFF524636FF}">
      <dsp:nvSpPr>
        <dsp:cNvPr id="0" name=""/>
        <dsp:cNvSpPr/>
      </dsp:nvSpPr>
      <dsp:spPr>
        <a:xfrm>
          <a:off x="995899" y="1081861"/>
          <a:ext cx="10688100" cy="862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55" tIns="91255" rIns="91255" bIns="91255" numCol="1" spcCol="1270" anchor="ctr" anchorCtr="0">
          <a:noAutofit/>
        </a:bodyPr>
        <a:lstStyle/>
        <a:p>
          <a:pPr marL="0" lvl="0" indent="0" algn="l" defTabSz="844550">
            <a:lnSpc>
              <a:spcPct val="100000"/>
            </a:lnSpc>
            <a:spcBef>
              <a:spcPct val="0"/>
            </a:spcBef>
            <a:spcAft>
              <a:spcPct val="35000"/>
            </a:spcAft>
            <a:buNone/>
          </a:pPr>
          <a:r>
            <a:rPr lang="en-US" sz="1900" kern="1200" dirty="0"/>
            <a:t>RESEAECH PROBLEM</a:t>
          </a:r>
        </a:p>
      </dsp:txBody>
      <dsp:txXfrm>
        <a:off x="995899" y="1081861"/>
        <a:ext cx="10688100" cy="862250"/>
      </dsp:txXfrm>
    </dsp:sp>
    <dsp:sp modelId="{06711949-8B68-495A-AC38-0844C630DEE4}">
      <dsp:nvSpPr>
        <dsp:cNvPr id="0" name=""/>
        <dsp:cNvSpPr/>
      </dsp:nvSpPr>
      <dsp:spPr>
        <a:xfrm>
          <a:off x="0" y="2159674"/>
          <a:ext cx="11684000" cy="86225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19458E-D04F-496D-A950-6F1F4D6F86CB}">
      <dsp:nvSpPr>
        <dsp:cNvPr id="0" name=""/>
        <dsp:cNvSpPr/>
      </dsp:nvSpPr>
      <dsp:spPr>
        <a:xfrm>
          <a:off x="228601" y="2362198"/>
          <a:ext cx="474237" cy="4742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4425833-E868-418F-9F72-72E834FF2764}">
      <dsp:nvSpPr>
        <dsp:cNvPr id="0" name=""/>
        <dsp:cNvSpPr/>
      </dsp:nvSpPr>
      <dsp:spPr>
        <a:xfrm>
          <a:off x="995899" y="2159674"/>
          <a:ext cx="10688100" cy="862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55" tIns="91255" rIns="91255" bIns="91255" numCol="1" spcCol="1270" anchor="ctr" anchorCtr="0">
          <a:noAutofit/>
        </a:bodyPr>
        <a:lstStyle/>
        <a:p>
          <a:pPr marL="0" lvl="0" indent="0" algn="l" defTabSz="844550">
            <a:lnSpc>
              <a:spcPct val="100000"/>
            </a:lnSpc>
            <a:spcBef>
              <a:spcPct val="0"/>
            </a:spcBef>
            <a:spcAft>
              <a:spcPct val="35000"/>
            </a:spcAft>
            <a:buNone/>
          </a:pPr>
          <a:r>
            <a:rPr lang="en-US" sz="1900" kern="1200" dirty="0"/>
            <a:t>PROJECT OBJECTIVES</a:t>
          </a:r>
        </a:p>
      </dsp:txBody>
      <dsp:txXfrm>
        <a:off x="995899" y="2159674"/>
        <a:ext cx="10688100" cy="862250"/>
      </dsp:txXfrm>
    </dsp:sp>
    <dsp:sp modelId="{647C485E-F9B8-4ACB-AA83-B72D453E56E8}">
      <dsp:nvSpPr>
        <dsp:cNvPr id="0" name=""/>
        <dsp:cNvSpPr/>
      </dsp:nvSpPr>
      <dsp:spPr>
        <a:xfrm>
          <a:off x="0" y="3237487"/>
          <a:ext cx="11684000" cy="86225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F1993B-B97E-45A0-90EC-CFCE4454AD0C}">
      <dsp:nvSpPr>
        <dsp:cNvPr id="0" name=""/>
        <dsp:cNvSpPr/>
      </dsp:nvSpPr>
      <dsp:spPr>
        <a:xfrm>
          <a:off x="260830" y="3431494"/>
          <a:ext cx="474237" cy="474237"/>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BEE9318-4538-4440-BD3A-6549BE2458C2}">
      <dsp:nvSpPr>
        <dsp:cNvPr id="0" name=""/>
        <dsp:cNvSpPr/>
      </dsp:nvSpPr>
      <dsp:spPr>
        <a:xfrm>
          <a:off x="995899" y="3237487"/>
          <a:ext cx="10688100" cy="862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55" tIns="91255" rIns="91255" bIns="91255" numCol="1" spcCol="1270" anchor="ctr" anchorCtr="0">
          <a:noAutofit/>
        </a:bodyPr>
        <a:lstStyle/>
        <a:p>
          <a:pPr marL="0" lvl="0" indent="0" algn="l" defTabSz="844550">
            <a:lnSpc>
              <a:spcPct val="100000"/>
            </a:lnSpc>
            <a:spcBef>
              <a:spcPct val="0"/>
            </a:spcBef>
            <a:spcAft>
              <a:spcPct val="35000"/>
            </a:spcAft>
            <a:buNone/>
          </a:pPr>
          <a:r>
            <a:rPr lang="en-US" sz="1900" kern="1200" dirty="0"/>
            <a:t>RESEARCH COMPONENTS AND NOVELTY</a:t>
          </a:r>
        </a:p>
      </dsp:txBody>
      <dsp:txXfrm>
        <a:off x="995899" y="3237487"/>
        <a:ext cx="10688100" cy="862250"/>
      </dsp:txXfrm>
    </dsp:sp>
    <dsp:sp modelId="{76A3738A-CB5F-479B-BDAF-038E6F3CC6B6}">
      <dsp:nvSpPr>
        <dsp:cNvPr id="0" name=""/>
        <dsp:cNvSpPr/>
      </dsp:nvSpPr>
      <dsp:spPr>
        <a:xfrm>
          <a:off x="0" y="4315301"/>
          <a:ext cx="11684000" cy="86225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FBFEF1-255B-49F1-B283-887ED341CB9B}">
      <dsp:nvSpPr>
        <dsp:cNvPr id="0" name=""/>
        <dsp:cNvSpPr/>
      </dsp:nvSpPr>
      <dsp:spPr>
        <a:xfrm>
          <a:off x="260830" y="4509307"/>
          <a:ext cx="474237" cy="47423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0B383A7-A76F-4D53-9316-6A5B65D7AD3F}">
      <dsp:nvSpPr>
        <dsp:cNvPr id="0" name=""/>
        <dsp:cNvSpPr/>
      </dsp:nvSpPr>
      <dsp:spPr>
        <a:xfrm>
          <a:off x="995899" y="4315301"/>
          <a:ext cx="10688100" cy="862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55" tIns="91255" rIns="91255" bIns="91255" numCol="1" spcCol="1270" anchor="ctr" anchorCtr="0">
          <a:noAutofit/>
        </a:bodyPr>
        <a:lstStyle/>
        <a:p>
          <a:pPr marL="0" lvl="0" indent="0" algn="l" defTabSz="844550">
            <a:lnSpc>
              <a:spcPct val="100000"/>
            </a:lnSpc>
            <a:spcBef>
              <a:spcPct val="0"/>
            </a:spcBef>
            <a:spcAft>
              <a:spcPct val="35000"/>
            </a:spcAft>
            <a:buNone/>
          </a:pPr>
          <a:r>
            <a:rPr lang="en-US" sz="1900" kern="1200" dirty="0"/>
            <a:t>MEETING STATUS</a:t>
          </a:r>
        </a:p>
      </dsp:txBody>
      <dsp:txXfrm>
        <a:off x="995899" y="4315301"/>
        <a:ext cx="10688100" cy="86225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BAAE38-79BE-4082-9A4D-2BEC47341C04}" type="datetimeFigureOut">
              <a:rPr lang="en-US" smtClean="0"/>
              <a:t>1/17/2024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F15613-D24F-46B4-9010-BD7B318E3C30}" type="slidenum">
              <a:rPr lang="en-US" smtClean="0"/>
              <a:t>‹#›</a:t>
            </a:fld>
            <a:endParaRPr lang="en-US"/>
          </a:p>
        </p:txBody>
      </p:sp>
    </p:spTree>
    <p:extLst>
      <p:ext uri="{BB962C8B-B14F-4D97-AF65-F5344CB8AC3E}">
        <p14:creationId xmlns:p14="http://schemas.microsoft.com/office/powerpoint/2010/main" val="2864050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BCF22-2D75-4779-9C8B-6270AA3FA919}"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B8AC8-E212-48B2-9917-7448FC83DD17}" type="slidenum">
              <a:rPr lang="en-US" smtClean="0"/>
              <a:t>‹#›</a:t>
            </a:fld>
            <a:endParaRPr lang="en-US"/>
          </a:p>
        </p:txBody>
      </p:sp>
    </p:spTree>
    <p:extLst>
      <p:ext uri="{BB962C8B-B14F-4D97-AF65-F5344CB8AC3E}">
        <p14:creationId xmlns:p14="http://schemas.microsoft.com/office/powerpoint/2010/main" val="1786590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BDC1C6"/>
                </a:solidFill>
                <a:effectLst/>
                <a:latin typeface="Google Sans"/>
              </a:rPr>
              <a:t>Attributes like :</a:t>
            </a:r>
          </a:p>
          <a:p>
            <a:r>
              <a:rPr lang="en-US" b="0" i="0" dirty="0">
                <a:solidFill>
                  <a:srgbClr val="BDC1C6"/>
                </a:solidFill>
                <a:effectLst/>
                <a:latin typeface="Google Sans"/>
              </a:rPr>
              <a:t>Chest pain, cholesterol level, age of the person, and some other attributes.</a:t>
            </a:r>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5</a:t>
            </a:fld>
            <a:endParaRPr lang="en-US"/>
          </a:p>
        </p:txBody>
      </p:sp>
    </p:spTree>
    <p:extLst>
      <p:ext uri="{BB962C8B-B14F-4D97-AF65-F5344CB8AC3E}">
        <p14:creationId xmlns:p14="http://schemas.microsoft.com/office/powerpoint/2010/main" val="2548637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12</a:t>
            </a:fld>
            <a:endParaRPr lang="en-US"/>
          </a:p>
        </p:txBody>
      </p:sp>
    </p:spTree>
    <p:extLst>
      <p:ext uri="{BB962C8B-B14F-4D97-AF65-F5344CB8AC3E}">
        <p14:creationId xmlns:p14="http://schemas.microsoft.com/office/powerpoint/2010/main" val="1232550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13</a:t>
            </a:fld>
            <a:endParaRPr lang="en-US"/>
          </a:p>
        </p:txBody>
      </p:sp>
    </p:spTree>
    <p:extLst>
      <p:ext uri="{BB962C8B-B14F-4D97-AF65-F5344CB8AC3E}">
        <p14:creationId xmlns:p14="http://schemas.microsoft.com/office/powerpoint/2010/main" val="3569329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18</a:t>
            </a:fld>
            <a:endParaRPr lang="en-US"/>
          </a:p>
        </p:txBody>
      </p:sp>
    </p:spTree>
    <p:extLst>
      <p:ext uri="{BB962C8B-B14F-4D97-AF65-F5344CB8AC3E}">
        <p14:creationId xmlns:p14="http://schemas.microsoft.com/office/powerpoint/2010/main" val="2464051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19</a:t>
            </a:fld>
            <a:endParaRPr lang="en-US"/>
          </a:p>
        </p:txBody>
      </p:sp>
    </p:spTree>
    <p:extLst>
      <p:ext uri="{BB962C8B-B14F-4D97-AF65-F5344CB8AC3E}">
        <p14:creationId xmlns:p14="http://schemas.microsoft.com/office/powerpoint/2010/main" val="1342693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24</a:t>
            </a:fld>
            <a:endParaRPr lang="en-US"/>
          </a:p>
        </p:txBody>
      </p:sp>
    </p:spTree>
    <p:extLst>
      <p:ext uri="{BB962C8B-B14F-4D97-AF65-F5344CB8AC3E}">
        <p14:creationId xmlns:p14="http://schemas.microsoft.com/office/powerpoint/2010/main" val="1961988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25</a:t>
            </a:fld>
            <a:endParaRPr lang="en-US"/>
          </a:p>
        </p:txBody>
      </p:sp>
    </p:spTree>
    <p:extLst>
      <p:ext uri="{BB962C8B-B14F-4D97-AF65-F5344CB8AC3E}">
        <p14:creationId xmlns:p14="http://schemas.microsoft.com/office/powerpoint/2010/main" val="2355892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30</a:t>
            </a:fld>
            <a:endParaRPr lang="en-US"/>
          </a:p>
        </p:txBody>
      </p:sp>
    </p:spTree>
    <p:extLst>
      <p:ext uri="{BB962C8B-B14F-4D97-AF65-F5344CB8AC3E}">
        <p14:creationId xmlns:p14="http://schemas.microsoft.com/office/powerpoint/2010/main" val="4201526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oject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762000"/>
            <a:ext cx="10363200" cy="1470025"/>
          </a:xfrm>
        </p:spPr>
        <p:txBody>
          <a:bodyPr/>
          <a:lstStyle>
            <a:lvl1pPr>
              <a:defRPr/>
            </a:lvl1pPr>
          </a:lstStyle>
          <a:p>
            <a:r>
              <a:rPr lang="en-US" dirty="0"/>
              <a:t>Add the Project Title</a:t>
            </a:r>
          </a:p>
        </p:txBody>
      </p:sp>
      <p:sp>
        <p:nvSpPr>
          <p:cNvPr id="3" name="Subtitle 2"/>
          <p:cNvSpPr>
            <a:spLocks noGrp="1"/>
          </p:cNvSpPr>
          <p:nvPr>
            <p:ph type="subTitle" idx="1" hasCustomPrompt="1"/>
          </p:nvPr>
        </p:nvSpPr>
        <p:spPr>
          <a:xfrm>
            <a:off x="1828800" y="25146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Project ID</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85644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244708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dividua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18889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al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23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dirty="0"/>
              <a:t>Section Title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Section Sub-Titles</a:t>
            </a:r>
          </a:p>
        </p:txBody>
      </p:sp>
      <p:sp>
        <p:nvSpPr>
          <p:cNvPr id="19" name="Rectangle 18">
            <a:extLst>
              <a:ext uri="{FF2B5EF4-FFF2-40B4-BE49-F238E27FC236}">
                <a16:creationId xmlns:a16="http://schemas.microsoft.com/office/drawing/2014/main" id="{77C29E58-4878-471A-A8CF-FA8607A4052E}"/>
              </a:ext>
            </a:extLst>
          </p:cNvPr>
          <p:cNvSpPr/>
          <p:nvPr userDrawn="1"/>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ITXXXXXXXX</a:t>
            </a:r>
            <a:r>
              <a:rPr lang="en-US" sz="1800" dirty="0">
                <a:solidFill>
                  <a:schemeClr val="tx1"/>
                </a:solidFill>
              </a:rPr>
              <a:t>   |   &lt;</a:t>
            </a:r>
            <a:r>
              <a:rPr lang="en-US" sz="1800" b="1" dirty="0">
                <a:solidFill>
                  <a:schemeClr val="tx1"/>
                </a:solidFill>
              </a:rPr>
              <a:t>&lt;Student Name&gt;&gt;   </a:t>
            </a:r>
            <a:r>
              <a:rPr lang="en-US" sz="1800" dirty="0">
                <a:solidFill>
                  <a:schemeClr val="tx1"/>
                </a:solidFill>
              </a:rPr>
              <a:t>|   </a:t>
            </a:r>
            <a:r>
              <a:rPr lang="en-US" sz="1800" b="0" dirty="0">
                <a:solidFill>
                  <a:schemeClr val="tx1"/>
                </a:solidFill>
              </a:rPr>
              <a:t>&lt;&lt;Project ID&gt;&gt;</a:t>
            </a:r>
          </a:p>
        </p:txBody>
      </p:sp>
    </p:spTree>
    <p:extLst>
      <p:ext uri="{BB962C8B-B14F-4D97-AF65-F5344CB8AC3E}">
        <p14:creationId xmlns:p14="http://schemas.microsoft.com/office/powerpoint/2010/main" val="3293331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tudent Information S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dirty="0"/>
              <a:t>Student IT Number | Student Name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Student’s Specialization</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4" name="Rectangle 3">
            <a:extLst>
              <a:ext uri="{FF2B5EF4-FFF2-40B4-BE49-F238E27FC236}">
                <a16:creationId xmlns:a16="http://schemas.microsoft.com/office/drawing/2014/main" id="{0A8789F7-2DE1-4BD0-98A0-4D627E8C7924}"/>
              </a:ext>
            </a:extLst>
          </p:cNvPr>
          <p:cNvSpPr/>
          <p:nvPr userDrawn="1"/>
        </p:nvSpPr>
        <p:spPr>
          <a:xfrm>
            <a:off x="10134600" y="152400"/>
            <a:ext cx="1981200" cy="2286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Student Must add a professional photo to this cage</a:t>
            </a:r>
          </a:p>
        </p:txBody>
      </p:sp>
    </p:spTree>
    <p:extLst>
      <p:ext uri="{BB962C8B-B14F-4D97-AF65-F5344CB8AC3E}">
        <p14:creationId xmlns:p14="http://schemas.microsoft.com/office/powerpoint/2010/main" val="200859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35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7086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508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Slide Number Placeholder 5">
            <a:extLst>
              <a:ext uri="{FF2B5EF4-FFF2-40B4-BE49-F238E27FC236}">
                <a16:creationId xmlns:a16="http://schemas.microsoft.com/office/drawing/2014/main" id="{A75490AD-C6C9-4021-8C34-1F6444AB48BF}"/>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dirty="0"/>
          </a:p>
        </p:txBody>
      </p:sp>
    </p:spTree>
    <p:extLst>
      <p:ext uri="{BB962C8B-B14F-4D97-AF65-F5344CB8AC3E}">
        <p14:creationId xmlns:p14="http://schemas.microsoft.com/office/powerpoint/2010/main" val="33522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二等辺三角形 11"/>
          <p:cNvSpPr/>
          <p:nvPr userDrawn="1"/>
        </p:nvSpPr>
        <p:spPr>
          <a:xfrm>
            <a:off x="0" y="6406010"/>
            <a:ext cx="12192000" cy="452885"/>
          </a:xfrm>
          <a:prstGeom prst="triangle">
            <a:avLst>
              <a:gd name="adj" fmla="val 85448"/>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55743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75240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612078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31085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304800"/>
            <a:ext cx="11684000" cy="7921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143000"/>
            <a:ext cx="11684000" cy="5181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064364F-1F37-4C7B-B31F-2D4F671B2CB9}"/>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dirty="0"/>
          </a:p>
        </p:txBody>
      </p:sp>
      <p:pic>
        <p:nvPicPr>
          <p:cNvPr id="7" name="Picture 6" descr="A picture containing photo, table, person, monitor&#10;&#10;Description automatically generated">
            <a:extLst>
              <a:ext uri="{FF2B5EF4-FFF2-40B4-BE49-F238E27FC236}">
                <a16:creationId xmlns:a16="http://schemas.microsoft.com/office/drawing/2014/main" id="{0503738D-67F6-4FC8-88E8-C0D768AD3312}"/>
              </a:ext>
            </a:extLst>
          </p:cNvPr>
          <p:cNvPicPr>
            <a:picLocks noChangeAspect="1"/>
          </p:cNvPicPr>
          <p:nvPr userDrawn="1"/>
        </p:nvPicPr>
        <p:blipFill rotWithShape="1">
          <a:blip r:embed="rId16"/>
          <a:srcRect t="90286" r="71976"/>
          <a:stretch/>
        </p:blipFill>
        <p:spPr>
          <a:xfrm>
            <a:off x="0" y="6373302"/>
            <a:ext cx="2514600" cy="490308"/>
          </a:xfrm>
          <a:prstGeom prst="rect">
            <a:avLst/>
          </a:prstGeom>
        </p:spPr>
      </p:pic>
      <p:sp>
        <p:nvSpPr>
          <p:cNvPr id="4" name="TextBox 3">
            <a:extLst>
              <a:ext uri="{FF2B5EF4-FFF2-40B4-BE49-F238E27FC236}">
                <a16:creationId xmlns:a16="http://schemas.microsoft.com/office/drawing/2014/main" id="{A16EC11E-4ADA-413C-92B1-C0871F068AF1}"/>
              </a:ext>
            </a:extLst>
          </p:cNvPr>
          <p:cNvSpPr txBox="1"/>
          <p:nvPr userDrawn="1"/>
        </p:nvSpPr>
        <p:spPr>
          <a:xfrm>
            <a:off x="10287000" y="6536937"/>
            <a:ext cx="1066800" cy="276999"/>
          </a:xfrm>
          <a:prstGeom prst="rect">
            <a:avLst/>
          </a:prstGeom>
          <a:noFill/>
        </p:spPr>
        <p:txBody>
          <a:bodyPr wrap="square" rtlCol="0">
            <a:spAutoFit/>
          </a:bodyPr>
          <a:lstStyle/>
          <a:p>
            <a:fld id="{98C4007C-554A-4B16-A31C-089CB53EF86F}" type="datetime1">
              <a:rPr lang="en-US" sz="1200" b="1" smtClean="0"/>
              <a:t>1/17/2024</a:t>
            </a:fld>
            <a:endParaRPr lang="en-US" sz="1200" b="1" dirty="0"/>
          </a:p>
        </p:txBody>
      </p:sp>
    </p:spTree>
    <p:extLst>
      <p:ext uri="{BB962C8B-B14F-4D97-AF65-F5344CB8AC3E}">
        <p14:creationId xmlns:p14="http://schemas.microsoft.com/office/powerpoint/2010/main" val="413745356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50" r:id="rId3"/>
    <p:sldLayoutId id="2147483662" r:id="rId4"/>
    <p:sldLayoutId id="2147483651" r:id="rId5"/>
    <p:sldLayoutId id="2147483660"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hdr="0" ftr="0"/>
  <p:txStyles>
    <p:title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eb.archive.org/web/20201114140318id_/https:/curve.carleton.ca/system/files/etd/3bec2df2-800c-4a66-a13d-db790c7e68eb/etd_pdf/68d49d09b005b5a0053ca351d103b711/aboukhamis-evaluatingadversariallearningondifferenttypes.pdf" TargetMode="External"/><Relationship Id="rId2" Type="http://schemas.openxmlformats.org/officeDocument/2006/relationships/hyperlink" Target="https://doi.org/10.1109/rbme.2020.3013489.https:/ieeexplore.ieee.org/stamp/stamp.jsp?arnumber=9153891" TargetMode="External"/><Relationship Id="rId1" Type="http://schemas.openxmlformats.org/officeDocument/2006/relationships/slideLayout" Target="../slideLayouts/slideLayout3.xml"/><Relationship Id="rId4" Type="http://schemas.openxmlformats.org/officeDocument/2006/relationships/hyperlink" Target="https://doi.org/10.3390/electronics11081283"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ieeexplore.ieee.org/document/9064510" TargetMode="External"/><Relationship Id="rId2" Type="http://schemas.openxmlformats.org/officeDocument/2006/relationships/hyperlink" Target="https://arxiv.org/abs/2308.15344"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1109/TSP55681.2022.9851334" TargetMode="External"/><Relationship Id="rId2" Type="http://schemas.openxmlformats.org/officeDocument/2006/relationships/hyperlink" Target="https://doi.org/10.1155/2021/6663028" TargetMode="External"/><Relationship Id="rId1" Type="http://schemas.openxmlformats.org/officeDocument/2006/relationships/slideLayout" Target="../slideLayouts/slideLayout3.xml"/><Relationship Id="rId5" Type="http://schemas.openxmlformats.org/officeDocument/2006/relationships/hyperlink" Target="https://ieeexplore.ieee.org/document/9064510" TargetMode="External"/><Relationship Id="rId4" Type="http://schemas.openxmlformats.org/officeDocument/2006/relationships/hyperlink" Target="https://openreview.net/pdf?id=TEt7PsVZux6"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48550/arxiv.2301.01223" TargetMode="External"/><Relationship Id="rId2" Type="http://schemas.openxmlformats.org/officeDocument/2006/relationships/hyperlink" Target="https://doi.org/10.1016/j.neunet.2023.08.048" TargetMode="External"/><Relationship Id="rId1" Type="http://schemas.openxmlformats.org/officeDocument/2006/relationships/slideLayout" Target="../slideLayouts/slideLayout3.xml"/><Relationship Id="rId5" Type="http://schemas.openxmlformats.org/officeDocument/2006/relationships/hyperlink" Target="https://doi.org/10.3390/electronics11081283" TargetMode="External"/><Relationship Id="rId4" Type="http://schemas.openxmlformats.org/officeDocument/2006/relationships/hyperlink" Target="https://ieeexplore.ieee.org/document/906451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75E098-F3D0-453C-BBF5-A7C840F21FD8}"/>
              </a:ext>
            </a:extLst>
          </p:cNvPr>
          <p:cNvSpPr>
            <a:spLocks noGrp="1"/>
          </p:cNvSpPr>
          <p:nvPr>
            <p:ph type="ctrTitle"/>
          </p:nvPr>
        </p:nvSpPr>
        <p:spPr>
          <a:xfrm>
            <a:off x="1013460" y="338048"/>
            <a:ext cx="10363200" cy="1470025"/>
          </a:xfrm>
        </p:spPr>
        <p:txBody>
          <a:bodyPr>
            <a:normAutofit/>
          </a:bodyPr>
          <a:lstStyle/>
          <a:p>
            <a:r>
              <a:rPr lang="en-US" sz="2800" b="1" dirty="0">
                <a:solidFill>
                  <a:srgbClr val="00B050"/>
                </a:solidFill>
              </a:rPr>
              <a:t>Enhancing and Developing Adversarial Robustness of Diseases Risk Predictors Against Multiple Adversarial Attacks.</a:t>
            </a:r>
            <a:endParaRPr lang="en-US" sz="6000" b="1" dirty="0">
              <a:solidFill>
                <a:srgbClr val="00B050"/>
              </a:solidFill>
              <a:latin typeface="Adobe Devanagari"/>
            </a:endParaRPr>
          </a:p>
        </p:txBody>
      </p:sp>
      <p:sp>
        <p:nvSpPr>
          <p:cNvPr id="5" name="Subtitle 4">
            <a:extLst>
              <a:ext uri="{FF2B5EF4-FFF2-40B4-BE49-F238E27FC236}">
                <a16:creationId xmlns:a16="http://schemas.microsoft.com/office/drawing/2014/main" id="{288F3F03-40A0-499D-BDCC-A8E886D9D7C4}"/>
              </a:ext>
            </a:extLst>
          </p:cNvPr>
          <p:cNvSpPr>
            <a:spLocks noGrp="1"/>
          </p:cNvSpPr>
          <p:nvPr>
            <p:ph type="subTitle" idx="1"/>
          </p:nvPr>
        </p:nvSpPr>
        <p:spPr>
          <a:xfrm>
            <a:off x="4061460" y="5521672"/>
            <a:ext cx="4267200" cy="609600"/>
          </a:xfrm>
        </p:spPr>
        <p:txBody>
          <a:bodyPr>
            <a:normAutofit/>
          </a:bodyPr>
          <a:lstStyle/>
          <a:p>
            <a:r>
              <a:rPr lang="en-US" sz="2400" dirty="0"/>
              <a:t>PROJECT ID : R24-102</a:t>
            </a:r>
          </a:p>
        </p:txBody>
      </p:sp>
      <p:pic>
        <p:nvPicPr>
          <p:cNvPr id="8" name="Picture 7">
            <a:extLst>
              <a:ext uri="{FF2B5EF4-FFF2-40B4-BE49-F238E27FC236}">
                <a16:creationId xmlns:a16="http://schemas.microsoft.com/office/drawing/2014/main" id="{9DC317CE-46B2-405B-94AA-B4EACF0F4E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0560" y="2123033"/>
            <a:ext cx="3429000" cy="3083679"/>
          </a:xfrm>
          <a:prstGeom prst="rect">
            <a:avLst/>
          </a:prstGeom>
        </p:spPr>
      </p:pic>
    </p:spTree>
    <p:extLst>
      <p:ext uri="{BB962C8B-B14F-4D97-AF65-F5344CB8AC3E}">
        <p14:creationId xmlns:p14="http://schemas.microsoft.com/office/powerpoint/2010/main" val="3813887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22684-75EA-46FA-8B80-77A9A069A5CF}"/>
              </a:ext>
            </a:extLst>
          </p:cNvPr>
          <p:cNvSpPr>
            <a:spLocks noGrp="1"/>
          </p:cNvSpPr>
          <p:nvPr>
            <p:ph type="ctrTitle"/>
          </p:nvPr>
        </p:nvSpPr>
        <p:spPr>
          <a:xfrm>
            <a:off x="838200" y="1447800"/>
            <a:ext cx="10363200" cy="228600"/>
          </a:xfrm>
        </p:spPr>
        <p:txBody>
          <a:bodyPr>
            <a:normAutofit fontScale="90000"/>
          </a:bodyPr>
          <a:lstStyle/>
          <a:p>
            <a:r>
              <a:rPr lang="en-US" sz="4000" b="1" dirty="0"/>
              <a:t>Team Members</a:t>
            </a:r>
            <a:br>
              <a:rPr lang="en-US" dirty="0"/>
            </a:br>
            <a:br>
              <a:rPr lang="en-US" dirty="0"/>
            </a:br>
            <a:endParaRPr lang="en-US" dirty="0"/>
          </a:p>
        </p:txBody>
      </p:sp>
      <p:sp>
        <p:nvSpPr>
          <p:cNvPr id="3" name="Subtitle 2">
            <a:extLst>
              <a:ext uri="{FF2B5EF4-FFF2-40B4-BE49-F238E27FC236}">
                <a16:creationId xmlns:a16="http://schemas.microsoft.com/office/drawing/2014/main" id="{9FB00451-BA4D-4A30-8800-93C5565D9B8B}"/>
              </a:ext>
            </a:extLst>
          </p:cNvPr>
          <p:cNvSpPr>
            <a:spLocks noGrp="1"/>
          </p:cNvSpPr>
          <p:nvPr>
            <p:ph type="subTitle" idx="1"/>
          </p:nvPr>
        </p:nvSpPr>
        <p:spPr>
          <a:xfrm>
            <a:off x="1828800" y="1981200"/>
            <a:ext cx="8534400" cy="3657600"/>
          </a:xfrm>
        </p:spPr>
        <p:txBody>
          <a:bodyPr/>
          <a:lstStyle/>
          <a:p>
            <a:pPr algn="l"/>
            <a:r>
              <a:rPr lang="en-US" sz="2000" b="1" dirty="0">
                <a:solidFill>
                  <a:schemeClr val="tx1"/>
                </a:solidFill>
              </a:rPr>
              <a:t>Supervisor </a:t>
            </a:r>
            <a:r>
              <a:rPr lang="en-US" sz="2000">
                <a:solidFill>
                  <a:schemeClr val="tx1"/>
                </a:solidFill>
              </a:rPr>
              <a:t>– Ms. </a:t>
            </a:r>
            <a:r>
              <a:rPr lang="en-US" sz="2000" dirty="0">
                <a:solidFill>
                  <a:schemeClr val="tx1"/>
                </a:solidFill>
              </a:rPr>
              <a:t>Chethana </a:t>
            </a:r>
            <a:r>
              <a:rPr lang="en-US" sz="2000" dirty="0" err="1">
                <a:solidFill>
                  <a:schemeClr val="tx1"/>
                </a:solidFill>
              </a:rPr>
              <a:t>Liyanapathirana</a:t>
            </a:r>
            <a:br>
              <a:rPr lang="en-US" sz="2000" dirty="0">
                <a:solidFill>
                  <a:schemeClr val="tx1"/>
                </a:solidFill>
              </a:rPr>
            </a:br>
            <a:r>
              <a:rPr lang="en-US" sz="2000" b="1" dirty="0">
                <a:solidFill>
                  <a:schemeClr val="tx1"/>
                </a:solidFill>
              </a:rPr>
              <a:t>Co-Supervisor</a:t>
            </a:r>
            <a:r>
              <a:rPr lang="en-US" sz="2000" dirty="0">
                <a:solidFill>
                  <a:schemeClr val="tx1"/>
                </a:solidFill>
              </a:rPr>
              <a:t> – Mr. </a:t>
            </a:r>
            <a:r>
              <a:rPr lang="en-US" sz="2000" dirty="0" err="1">
                <a:solidFill>
                  <a:schemeClr val="tx1"/>
                </a:solidFill>
              </a:rPr>
              <a:t>Deemantha</a:t>
            </a:r>
            <a:r>
              <a:rPr lang="en-US" sz="2000" dirty="0">
                <a:solidFill>
                  <a:schemeClr val="tx1"/>
                </a:solidFill>
              </a:rPr>
              <a:t> </a:t>
            </a:r>
            <a:r>
              <a:rPr lang="en-US" sz="2000" dirty="0" err="1">
                <a:solidFill>
                  <a:schemeClr val="tx1"/>
                </a:solidFill>
              </a:rPr>
              <a:t>Siriwardana</a:t>
            </a:r>
            <a:endParaRPr lang="en-US" dirty="0">
              <a:solidFill>
                <a:schemeClr val="tx1"/>
              </a:solidFill>
            </a:endParaRPr>
          </a:p>
          <a:p>
            <a:pPr algn="l"/>
            <a:endParaRPr lang="en-US" dirty="0">
              <a:solidFill>
                <a:schemeClr val="tx1"/>
              </a:solidFill>
            </a:endParaRPr>
          </a:p>
        </p:txBody>
      </p:sp>
      <p:graphicFrame>
        <p:nvGraphicFramePr>
          <p:cNvPr id="4" name="Table 4">
            <a:extLst>
              <a:ext uri="{FF2B5EF4-FFF2-40B4-BE49-F238E27FC236}">
                <a16:creationId xmlns:a16="http://schemas.microsoft.com/office/drawing/2014/main" id="{1026B33E-C799-43D3-8AD1-899CE347B4A9}"/>
              </a:ext>
            </a:extLst>
          </p:cNvPr>
          <p:cNvGraphicFramePr>
            <a:graphicFrameLocks noGrp="1"/>
          </p:cNvGraphicFramePr>
          <p:nvPr>
            <p:extLst>
              <p:ext uri="{D42A27DB-BD31-4B8C-83A1-F6EECF244321}">
                <p14:modId xmlns:p14="http://schemas.microsoft.com/office/powerpoint/2010/main" val="2217007356"/>
              </p:ext>
            </p:extLst>
          </p:nvPr>
        </p:nvGraphicFramePr>
        <p:xfrm>
          <a:off x="1828800" y="3200400"/>
          <a:ext cx="7188200" cy="1849120"/>
        </p:xfrm>
        <a:graphic>
          <a:graphicData uri="http://schemas.openxmlformats.org/drawingml/2006/table">
            <a:tbl>
              <a:tblPr firstRow="1" bandRow="1">
                <a:tableStyleId>{7DF18680-E054-41AD-8BC1-D1AEF772440D}</a:tableStyleId>
              </a:tblPr>
              <a:tblGrid>
                <a:gridCol w="3594100">
                  <a:extLst>
                    <a:ext uri="{9D8B030D-6E8A-4147-A177-3AD203B41FA5}">
                      <a16:colId xmlns:a16="http://schemas.microsoft.com/office/drawing/2014/main" val="3870460887"/>
                    </a:ext>
                  </a:extLst>
                </a:gridCol>
                <a:gridCol w="3594100">
                  <a:extLst>
                    <a:ext uri="{9D8B030D-6E8A-4147-A177-3AD203B41FA5}">
                      <a16:colId xmlns:a16="http://schemas.microsoft.com/office/drawing/2014/main" val="203245908"/>
                    </a:ext>
                  </a:extLst>
                </a:gridCol>
              </a:tblGrid>
              <a:tr h="0">
                <a:tc>
                  <a:txBody>
                    <a:bodyPr/>
                    <a:lstStyle/>
                    <a:p>
                      <a:r>
                        <a:rPr lang="en-US" dirty="0"/>
                        <a:t>Student Name</a:t>
                      </a:r>
                    </a:p>
                  </a:txBody>
                  <a:tcPr/>
                </a:tc>
                <a:tc>
                  <a:txBody>
                    <a:bodyPr/>
                    <a:lstStyle/>
                    <a:p>
                      <a:r>
                        <a:rPr lang="en-US" dirty="0"/>
                        <a:t>Student ID</a:t>
                      </a:r>
                    </a:p>
                  </a:txBody>
                  <a:tcPr/>
                </a:tc>
                <a:extLst>
                  <a:ext uri="{0D108BD9-81ED-4DB2-BD59-A6C34878D82A}">
                    <a16:rowId xmlns:a16="http://schemas.microsoft.com/office/drawing/2014/main" val="533920739"/>
                  </a:ext>
                </a:extLst>
              </a:tr>
              <a:tr h="370840">
                <a:tc>
                  <a:txBody>
                    <a:bodyPr/>
                    <a:lstStyle/>
                    <a:p>
                      <a:r>
                        <a:rPr lang="en-US" dirty="0"/>
                        <a:t>Karandawala D.N</a:t>
                      </a:r>
                    </a:p>
                  </a:txBody>
                  <a:tcPr/>
                </a:tc>
                <a:tc>
                  <a:txBody>
                    <a:bodyPr/>
                    <a:lstStyle/>
                    <a:p>
                      <a:r>
                        <a:rPr lang="en-US" dirty="0"/>
                        <a:t>IT21023514</a:t>
                      </a:r>
                    </a:p>
                  </a:txBody>
                  <a:tcPr/>
                </a:tc>
                <a:extLst>
                  <a:ext uri="{0D108BD9-81ED-4DB2-BD59-A6C34878D82A}">
                    <a16:rowId xmlns:a16="http://schemas.microsoft.com/office/drawing/2014/main" val="3590225763"/>
                  </a:ext>
                </a:extLst>
              </a:tr>
              <a:tr h="370840">
                <a:tc>
                  <a:txBody>
                    <a:bodyPr/>
                    <a:lstStyle/>
                    <a:p>
                      <a:r>
                        <a:rPr lang="en-US" dirty="0" err="1"/>
                        <a:t>Yasuththara</a:t>
                      </a:r>
                      <a:r>
                        <a:rPr lang="en-US" dirty="0"/>
                        <a:t> B.G.V</a:t>
                      </a:r>
                    </a:p>
                  </a:txBody>
                  <a:tcPr/>
                </a:tc>
                <a:tc>
                  <a:txBody>
                    <a:bodyPr/>
                    <a:lstStyle/>
                    <a:p>
                      <a:r>
                        <a:rPr lang="en-US" dirty="0"/>
                        <a:t>IT20172282</a:t>
                      </a:r>
                    </a:p>
                  </a:txBody>
                  <a:tcPr/>
                </a:tc>
                <a:extLst>
                  <a:ext uri="{0D108BD9-81ED-4DB2-BD59-A6C34878D82A}">
                    <a16:rowId xmlns:a16="http://schemas.microsoft.com/office/drawing/2014/main" val="2748448407"/>
                  </a:ext>
                </a:extLst>
              </a:tr>
              <a:tr h="370840">
                <a:tc>
                  <a:txBody>
                    <a:bodyPr/>
                    <a:lstStyle/>
                    <a:p>
                      <a:r>
                        <a:rPr lang="en-US" dirty="0"/>
                        <a:t>Weerakoon R. A. D. D. C</a:t>
                      </a:r>
                    </a:p>
                  </a:txBody>
                  <a:tcPr/>
                </a:tc>
                <a:tc>
                  <a:txBody>
                    <a:bodyPr/>
                    <a:lstStyle/>
                    <a:p>
                      <a:r>
                        <a:rPr lang="en-US" dirty="0"/>
                        <a:t>IT21068164</a:t>
                      </a:r>
                    </a:p>
                  </a:txBody>
                  <a:tcPr/>
                </a:tc>
                <a:extLst>
                  <a:ext uri="{0D108BD9-81ED-4DB2-BD59-A6C34878D82A}">
                    <a16:rowId xmlns:a16="http://schemas.microsoft.com/office/drawing/2014/main" val="4144915110"/>
                  </a:ext>
                </a:extLst>
              </a:tr>
              <a:tr h="370840">
                <a:tc>
                  <a:txBody>
                    <a:bodyPr/>
                    <a:lstStyle/>
                    <a:p>
                      <a:r>
                        <a:rPr lang="en-US" dirty="0"/>
                        <a:t>Bandara </a:t>
                      </a:r>
                      <a:r>
                        <a:rPr lang="pl-PL" dirty="0"/>
                        <a:t>W H M T S</a:t>
                      </a:r>
                      <a:endParaRPr lang="en-US" dirty="0"/>
                    </a:p>
                  </a:txBody>
                  <a:tcPr/>
                </a:tc>
                <a:tc>
                  <a:txBody>
                    <a:bodyPr/>
                    <a:lstStyle/>
                    <a:p>
                      <a:r>
                        <a:rPr lang="en-US" dirty="0"/>
                        <a:t>IT21027642</a:t>
                      </a:r>
                    </a:p>
                  </a:txBody>
                  <a:tcPr/>
                </a:tc>
                <a:extLst>
                  <a:ext uri="{0D108BD9-81ED-4DB2-BD59-A6C34878D82A}">
                    <a16:rowId xmlns:a16="http://schemas.microsoft.com/office/drawing/2014/main" val="1414600416"/>
                  </a:ext>
                </a:extLst>
              </a:tr>
            </a:tbl>
          </a:graphicData>
        </a:graphic>
      </p:graphicFrame>
      <p:pic>
        <p:nvPicPr>
          <p:cNvPr id="6" name="Picture 5">
            <a:extLst>
              <a:ext uri="{FF2B5EF4-FFF2-40B4-BE49-F238E27FC236}">
                <a16:creationId xmlns:a16="http://schemas.microsoft.com/office/drawing/2014/main" id="{F577938E-9291-4BE4-BCFA-393A73077BD5}"/>
              </a:ext>
            </a:extLst>
          </p:cNvPr>
          <p:cNvPicPr>
            <a:picLocks noChangeAspect="1"/>
          </p:cNvPicPr>
          <p:nvPr/>
        </p:nvPicPr>
        <p:blipFill>
          <a:blip r:embed="rId2"/>
          <a:stretch>
            <a:fillRect/>
          </a:stretch>
        </p:blipFill>
        <p:spPr>
          <a:xfrm>
            <a:off x="9958310" y="4053840"/>
            <a:ext cx="2155980" cy="2209799"/>
          </a:xfrm>
          <a:prstGeom prst="rect">
            <a:avLst/>
          </a:prstGeom>
        </p:spPr>
      </p:pic>
    </p:spTree>
    <p:extLst>
      <p:ext uri="{BB962C8B-B14F-4D97-AF65-F5344CB8AC3E}">
        <p14:creationId xmlns:p14="http://schemas.microsoft.com/office/powerpoint/2010/main" val="250206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E8883F-180F-41FF-B53F-EF49BD9568CA}"/>
              </a:ext>
            </a:extLst>
          </p:cNvPr>
          <p:cNvSpPr>
            <a:spLocks noGrp="1"/>
          </p:cNvSpPr>
          <p:nvPr>
            <p:ph type="title"/>
          </p:nvPr>
        </p:nvSpPr>
        <p:spPr>
          <a:xfrm>
            <a:off x="304800" y="304800"/>
            <a:ext cx="11684000" cy="792162"/>
          </a:xfrm>
        </p:spPr>
        <p:txBody>
          <a:bodyPr anchor="ctr">
            <a:normAutofit/>
          </a:bodyPr>
          <a:lstStyle/>
          <a:p>
            <a:r>
              <a:rPr lang="en-US" dirty="0"/>
              <a:t>CONTENT</a:t>
            </a:r>
          </a:p>
        </p:txBody>
      </p:sp>
      <p:graphicFrame>
        <p:nvGraphicFramePr>
          <p:cNvPr id="8" name="Text Placeholder 5">
            <a:extLst>
              <a:ext uri="{FF2B5EF4-FFF2-40B4-BE49-F238E27FC236}">
                <a16:creationId xmlns:a16="http://schemas.microsoft.com/office/drawing/2014/main" id="{DF7BDEF0-AB0E-F1C8-DE10-61096F4B7647}"/>
              </a:ext>
            </a:extLst>
          </p:cNvPr>
          <p:cNvGraphicFramePr/>
          <p:nvPr>
            <p:extLst>
              <p:ext uri="{D42A27DB-BD31-4B8C-83A1-F6EECF244321}">
                <p14:modId xmlns:p14="http://schemas.microsoft.com/office/powerpoint/2010/main" val="2224075145"/>
              </p:ext>
            </p:extLst>
          </p:nvPr>
        </p:nvGraphicFramePr>
        <p:xfrm>
          <a:off x="304800" y="1143000"/>
          <a:ext cx="11684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28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4B565-10C4-47A3-ADDE-E9CFC777AB15}"/>
              </a:ext>
            </a:extLst>
          </p:cNvPr>
          <p:cNvSpPr>
            <a:spLocks noGrp="1"/>
          </p:cNvSpPr>
          <p:nvPr>
            <p:ph type="title"/>
          </p:nvPr>
        </p:nvSpPr>
        <p:spPr>
          <a:xfrm>
            <a:off x="304800" y="304800"/>
            <a:ext cx="11684000" cy="792162"/>
          </a:xfrm>
        </p:spPr>
        <p:txBody>
          <a:bodyPr anchor="ctr">
            <a:normAutofit/>
          </a:bodyPr>
          <a:lstStyle/>
          <a:p>
            <a:r>
              <a:rPr lang="en-US" dirty="0"/>
              <a:t>Introduction</a:t>
            </a:r>
          </a:p>
        </p:txBody>
      </p:sp>
      <p:sp>
        <p:nvSpPr>
          <p:cNvPr id="3" name="Content Placeholder 2">
            <a:extLst>
              <a:ext uri="{FF2B5EF4-FFF2-40B4-BE49-F238E27FC236}">
                <a16:creationId xmlns:a16="http://schemas.microsoft.com/office/drawing/2014/main" id="{CE1EEC17-8EE8-4BF9-ADA0-D9344A39AC63}"/>
              </a:ext>
            </a:extLst>
          </p:cNvPr>
          <p:cNvSpPr>
            <a:spLocks noGrp="1"/>
          </p:cNvSpPr>
          <p:nvPr>
            <p:ph sz="half" idx="1"/>
          </p:nvPr>
        </p:nvSpPr>
        <p:spPr>
          <a:xfrm>
            <a:off x="609600" y="1600201"/>
            <a:ext cx="6397006" cy="4525963"/>
          </a:xfrm>
        </p:spPr>
        <p:txBody>
          <a:bodyPr>
            <a:normAutofit/>
          </a:bodyPr>
          <a:lstStyle/>
          <a:p>
            <a:pPr algn="l">
              <a:buFont typeface="+mj-lt"/>
              <a:buAutoNum type="arabicPeriod"/>
            </a:pPr>
            <a:r>
              <a:rPr lang="en-US" sz="1800" b="0" i="0" dirty="0">
                <a:solidFill>
                  <a:srgbClr val="29261B"/>
                </a:solidFill>
                <a:effectLst/>
                <a:latin typeface="-apple-system"/>
              </a:rPr>
              <a:t>Disease risk prediction models are vulnerable to adversarial attacks that add perturbations, inject noise, or manipulate features.</a:t>
            </a:r>
          </a:p>
          <a:p>
            <a:pPr algn="l">
              <a:buFont typeface="+mj-lt"/>
              <a:buAutoNum type="arabicPeriod"/>
            </a:pPr>
            <a:r>
              <a:rPr lang="en-US" sz="1800" b="0" i="0" dirty="0">
                <a:solidFill>
                  <a:srgbClr val="29261B"/>
                </a:solidFill>
                <a:effectLst/>
                <a:latin typeface="-apple-system"/>
              </a:rPr>
              <a:t>Developing defenses against a wide range of adversarial techniques is crucial for reliability and effectiveness in real-world settings.</a:t>
            </a:r>
          </a:p>
          <a:p>
            <a:pPr algn="l">
              <a:buFont typeface="+mj-lt"/>
              <a:buAutoNum type="arabicPeriod"/>
            </a:pPr>
            <a:r>
              <a:rPr lang="en-US" sz="1800" b="0" i="0" dirty="0">
                <a:solidFill>
                  <a:srgbClr val="29261B"/>
                </a:solidFill>
                <a:effectLst/>
                <a:latin typeface="-apple-system"/>
              </a:rPr>
              <a:t>Strategies like adversarial training, improved feature selection, and advanced anomaly detection can enhance model resilience.</a:t>
            </a:r>
          </a:p>
          <a:p>
            <a:pPr algn="l">
              <a:buFont typeface="+mj-lt"/>
              <a:buAutoNum type="arabicPeriod"/>
            </a:pPr>
            <a:r>
              <a:rPr lang="en-US" sz="1800" b="0" i="0" dirty="0">
                <a:solidFill>
                  <a:srgbClr val="29261B"/>
                </a:solidFill>
                <a:effectLst/>
                <a:latin typeface="-apple-system"/>
              </a:rPr>
              <a:t>Assessing impact of attacks on different disease types provides insights into vulnerabilities.</a:t>
            </a:r>
          </a:p>
          <a:p>
            <a:pPr algn="l">
              <a:buFont typeface="+mj-lt"/>
              <a:buAutoNum type="arabicPeriod"/>
            </a:pPr>
            <a:r>
              <a:rPr lang="en-US" sz="1800" b="0" i="0" dirty="0">
                <a:solidFill>
                  <a:srgbClr val="29261B"/>
                </a:solidFill>
                <a:effectLst/>
                <a:latin typeface="-apple-system"/>
              </a:rPr>
              <a:t>Evaluating generalizability of defenses across healthcare datasets is important to ensure robustness.</a:t>
            </a:r>
            <a:endParaRPr lang="en-US" sz="1800" dirty="0"/>
          </a:p>
        </p:txBody>
      </p:sp>
      <p:pic>
        <p:nvPicPr>
          <p:cNvPr id="4" name="Picture 3">
            <a:extLst>
              <a:ext uri="{FF2B5EF4-FFF2-40B4-BE49-F238E27FC236}">
                <a16:creationId xmlns:a16="http://schemas.microsoft.com/office/drawing/2014/main" id="{362B0C14-B33E-4BB5-B986-7B1BA4ACC7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6606" y="1166018"/>
            <a:ext cx="4594844" cy="4525963"/>
          </a:xfrm>
          <a:prstGeom prst="rect">
            <a:avLst/>
          </a:prstGeom>
          <a:noFill/>
        </p:spPr>
      </p:pic>
    </p:spTree>
    <p:extLst>
      <p:ext uri="{BB962C8B-B14F-4D97-AF65-F5344CB8AC3E}">
        <p14:creationId xmlns:p14="http://schemas.microsoft.com/office/powerpoint/2010/main" val="1325368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24E4C-923B-4060-A7BB-E6AC3574D4B3}"/>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7404D1E5-B9B9-464B-9726-0A3F839485EC}"/>
              </a:ext>
            </a:extLst>
          </p:cNvPr>
          <p:cNvSpPr>
            <a:spLocks noGrp="1"/>
          </p:cNvSpPr>
          <p:nvPr>
            <p:ph idx="1"/>
          </p:nvPr>
        </p:nvSpPr>
        <p:spPr/>
        <p:txBody>
          <a:bodyPr/>
          <a:lstStyle/>
          <a:p>
            <a:r>
              <a:rPr lang="en-US" dirty="0"/>
              <a:t>In this context, we are attempting to demonstrate the effects of four kinds of adversarial attacks namely Boundary Attack, Project Gradient Descent Attack, </a:t>
            </a:r>
            <a:r>
              <a:rPr lang="en-US" dirty="0" err="1"/>
              <a:t>Carlini</a:t>
            </a:r>
            <a:r>
              <a:rPr lang="en-US" dirty="0"/>
              <a:t> Attack, and Brendel-</a:t>
            </a:r>
            <a:r>
              <a:rPr lang="en-US" dirty="0" err="1"/>
              <a:t>Bethge</a:t>
            </a:r>
            <a:r>
              <a:rPr lang="en-US" dirty="0"/>
              <a:t> attack on a disease prediction model. i.e. Cardiovascular disease prediction(CVD).</a:t>
            </a:r>
          </a:p>
          <a:p>
            <a:r>
              <a:rPr lang="en-US" dirty="0"/>
              <a:t>CVD Prediction: To detect whether a person is suffering from a cardiovascular disease by considering certain attributes.</a:t>
            </a:r>
          </a:p>
        </p:txBody>
      </p:sp>
    </p:spTree>
    <p:extLst>
      <p:ext uri="{BB962C8B-B14F-4D97-AF65-F5344CB8AC3E}">
        <p14:creationId xmlns:p14="http://schemas.microsoft.com/office/powerpoint/2010/main" val="2642216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title"/>
          </p:nvPr>
        </p:nvSpPr>
        <p:spPr>
          <a:xfrm>
            <a:off x="304800" y="304800"/>
            <a:ext cx="11684000" cy="792162"/>
          </a:xfrm>
        </p:spPr>
        <p:txBody>
          <a:bodyPr anchor="ctr">
            <a:normAutofit/>
          </a:bodyPr>
          <a:lstStyle/>
          <a:p>
            <a:r>
              <a:rPr lang="en-US"/>
              <a:t>Research problem</a:t>
            </a:r>
            <a:endParaRPr lang="en-US" dirty="0"/>
          </a:p>
        </p:txBody>
      </p:sp>
      <p:sp>
        <p:nvSpPr>
          <p:cNvPr id="3" name="Subtitle 2">
            <a:extLst>
              <a:ext uri="{FF2B5EF4-FFF2-40B4-BE49-F238E27FC236}">
                <a16:creationId xmlns:a16="http://schemas.microsoft.com/office/drawing/2014/main" id="{7B585484-97E5-4317-86E4-426B68DB8574}"/>
              </a:ext>
            </a:extLst>
          </p:cNvPr>
          <p:cNvSpPr>
            <a:spLocks noGrp="1"/>
          </p:cNvSpPr>
          <p:nvPr>
            <p:ph sz="half" idx="1"/>
          </p:nvPr>
        </p:nvSpPr>
        <p:spPr>
          <a:xfrm>
            <a:off x="609600" y="1600201"/>
            <a:ext cx="5384800" cy="4525963"/>
          </a:xfrm>
        </p:spPr>
        <p:txBody>
          <a:bodyPr>
            <a:normAutofit/>
          </a:bodyPr>
          <a:lstStyle/>
          <a:p>
            <a:pPr algn="l">
              <a:buFont typeface="+mj-lt"/>
              <a:buAutoNum type="arabicPeriod"/>
            </a:pPr>
            <a:r>
              <a:rPr lang="en-US" b="0" i="0" dirty="0">
                <a:solidFill>
                  <a:srgbClr val="29261B"/>
                </a:solidFill>
                <a:effectLst/>
                <a:latin typeface="-apple-system"/>
              </a:rPr>
              <a:t>How can we </a:t>
            </a:r>
            <a:r>
              <a:rPr lang="en-US" dirty="0">
                <a:solidFill>
                  <a:srgbClr val="29261B"/>
                </a:solidFill>
                <a:latin typeface="-apple-system"/>
              </a:rPr>
              <a:t>make our model robust against these adversarial attacks?</a:t>
            </a:r>
          </a:p>
          <a:p>
            <a:pPr algn="l">
              <a:buFont typeface="+mj-lt"/>
              <a:buAutoNum type="arabicPeriod"/>
            </a:pPr>
            <a:r>
              <a:rPr lang="en-US" b="0" i="0" dirty="0">
                <a:solidFill>
                  <a:srgbClr val="29261B"/>
                </a:solidFill>
                <a:effectLst/>
                <a:latin typeface="-apple-system"/>
              </a:rPr>
              <a:t>What </a:t>
            </a:r>
            <a:r>
              <a:rPr lang="en-US" dirty="0">
                <a:solidFill>
                  <a:srgbClr val="29261B"/>
                </a:solidFill>
                <a:latin typeface="-apple-system"/>
              </a:rPr>
              <a:t>are the </a:t>
            </a:r>
            <a:r>
              <a:rPr lang="en-US" b="0" i="0" dirty="0">
                <a:solidFill>
                  <a:srgbClr val="29261B"/>
                </a:solidFill>
                <a:effectLst/>
                <a:latin typeface="-apple-system"/>
              </a:rPr>
              <a:t>defense mechanisms that can we apply to make the model robust?</a:t>
            </a:r>
          </a:p>
        </p:txBody>
      </p:sp>
      <p:pic>
        <p:nvPicPr>
          <p:cNvPr id="4" name="Picture 3">
            <a:extLst>
              <a:ext uri="{FF2B5EF4-FFF2-40B4-BE49-F238E27FC236}">
                <a16:creationId xmlns:a16="http://schemas.microsoft.com/office/drawing/2014/main" id="{F48A70A6-92EA-4F95-86E0-B759ECF1E61D}"/>
              </a:ext>
            </a:extLst>
          </p:cNvPr>
          <p:cNvPicPr>
            <a:picLocks noChangeAspect="1"/>
          </p:cNvPicPr>
          <p:nvPr/>
        </p:nvPicPr>
        <p:blipFill>
          <a:blip r:embed="rId2"/>
          <a:stretch>
            <a:fillRect/>
          </a:stretch>
        </p:blipFill>
        <p:spPr>
          <a:xfrm>
            <a:off x="6197600" y="1621759"/>
            <a:ext cx="5384800" cy="4482846"/>
          </a:xfrm>
          <a:prstGeom prst="rect">
            <a:avLst/>
          </a:prstGeom>
          <a:noFill/>
        </p:spPr>
      </p:pic>
    </p:spTree>
    <p:extLst>
      <p:ext uri="{BB962C8B-B14F-4D97-AF65-F5344CB8AC3E}">
        <p14:creationId xmlns:p14="http://schemas.microsoft.com/office/powerpoint/2010/main" val="1428592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838200" y="1598613"/>
            <a:ext cx="4953000" cy="612774"/>
          </a:xfrm>
        </p:spPr>
        <p:txBody>
          <a:bodyPr>
            <a:normAutofit fontScale="90000"/>
          </a:bodyPr>
          <a:lstStyle/>
          <a:p>
            <a:r>
              <a:rPr lang="en-US" dirty="0"/>
              <a:t>Main Objective</a:t>
            </a:r>
          </a:p>
        </p:txBody>
      </p:sp>
      <p:sp>
        <p:nvSpPr>
          <p:cNvPr id="3" name="Subtitle 2">
            <a:extLst>
              <a:ext uri="{FF2B5EF4-FFF2-40B4-BE49-F238E27FC236}">
                <a16:creationId xmlns:a16="http://schemas.microsoft.com/office/drawing/2014/main" id="{7B585484-97E5-4317-86E4-426B68DB8574}"/>
              </a:ext>
            </a:extLst>
          </p:cNvPr>
          <p:cNvSpPr>
            <a:spLocks noGrp="1"/>
          </p:cNvSpPr>
          <p:nvPr>
            <p:ph type="subTitle" idx="1"/>
          </p:nvPr>
        </p:nvSpPr>
        <p:spPr>
          <a:xfrm>
            <a:off x="1295400" y="2819400"/>
            <a:ext cx="5461000" cy="2057400"/>
          </a:xfrm>
        </p:spPr>
        <p:txBody>
          <a:bodyPr>
            <a:noAutofit/>
          </a:bodyPr>
          <a:lstStyle/>
          <a:p>
            <a:pPr algn="just"/>
            <a:r>
              <a:rPr lang="en-US" sz="2400" dirty="0">
                <a:solidFill>
                  <a:schemeClr val="tx1"/>
                </a:solidFill>
              </a:rPr>
              <a:t>To assess the effect of the above mentioned adversarial attacks on a disease prediction model and attempt to increase model strength against the given attacks.</a:t>
            </a:r>
          </a:p>
        </p:txBody>
      </p:sp>
      <p:pic>
        <p:nvPicPr>
          <p:cNvPr id="4" name="Picture 3">
            <a:extLst>
              <a:ext uri="{FF2B5EF4-FFF2-40B4-BE49-F238E27FC236}">
                <a16:creationId xmlns:a16="http://schemas.microsoft.com/office/drawing/2014/main" id="{93F3502F-E1F6-420F-A131-A3F4950399FB}"/>
              </a:ext>
            </a:extLst>
          </p:cNvPr>
          <p:cNvPicPr>
            <a:picLocks noChangeAspect="1"/>
          </p:cNvPicPr>
          <p:nvPr/>
        </p:nvPicPr>
        <p:blipFill>
          <a:blip r:embed="rId2"/>
          <a:stretch>
            <a:fillRect/>
          </a:stretch>
        </p:blipFill>
        <p:spPr>
          <a:xfrm>
            <a:off x="7772400" y="1905000"/>
            <a:ext cx="3848637" cy="2819394"/>
          </a:xfrm>
          <a:prstGeom prst="rect">
            <a:avLst/>
          </a:prstGeom>
        </p:spPr>
      </p:pic>
      <p:cxnSp>
        <p:nvCxnSpPr>
          <p:cNvPr id="6" name="Straight Connector 5">
            <a:extLst>
              <a:ext uri="{FF2B5EF4-FFF2-40B4-BE49-F238E27FC236}">
                <a16:creationId xmlns:a16="http://schemas.microsoft.com/office/drawing/2014/main" id="{E77B9A48-005B-43BA-A0A7-C9CE226164DB}"/>
              </a:ext>
            </a:extLst>
          </p:cNvPr>
          <p:cNvCxnSpPr/>
          <p:nvPr/>
        </p:nvCxnSpPr>
        <p:spPr>
          <a:xfrm>
            <a:off x="1676400" y="2438400"/>
            <a:ext cx="3276600" cy="0"/>
          </a:xfrm>
          <a:prstGeom prst="line">
            <a:avLst/>
          </a:prstGeom>
          <a:ln w="762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24899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838200" y="381000"/>
            <a:ext cx="10363200" cy="612774"/>
          </a:xfrm>
        </p:spPr>
        <p:txBody>
          <a:bodyPr>
            <a:normAutofit fontScale="90000"/>
          </a:bodyPr>
          <a:lstStyle/>
          <a:p>
            <a:r>
              <a:rPr lang="en-US" dirty="0"/>
              <a:t>Sub Objective</a:t>
            </a:r>
          </a:p>
        </p:txBody>
      </p:sp>
      <p:sp>
        <p:nvSpPr>
          <p:cNvPr id="3" name="Subtitle 2">
            <a:extLst>
              <a:ext uri="{FF2B5EF4-FFF2-40B4-BE49-F238E27FC236}">
                <a16:creationId xmlns:a16="http://schemas.microsoft.com/office/drawing/2014/main" id="{7B585484-97E5-4317-86E4-426B68DB8574}"/>
              </a:ext>
            </a:extLst>
          </p:cNvPr>
          <p:cNvSpPr>
            <a:spLocks noGrp="1"/>
          </p:cNvSpPr>
          <p:nvPr>
            <p:ph type="subTitle" idx="1"/>
          </p:nvPr>
        </p:nvSpPr>
        <p:spPr>
          <a:xfrm>
            <a:off x="1066800" y="1219200"/>
            <a:ext cx="9525000" cy="1752600"/>
          </a:xfrm>
        </p:spPr>
        <p:txBody>
          <a:bodyPr>
            <a:noAutofit/>
          </a:bodyPr>
          <a:lstStyle/>
          <a:p>
            <a:pPr marL="457200" indent="-457200" algn="l">
              <a:buFont typeface="Wingdings" panose="05000000000000000000" pitchFamily="2" charset="2"/>
              <a:buChar char="Ø"/>
            </a:pPr>
            <a:r>
              <a:rPr lang="en-US" sz="2000" dirty="0">
                <a:solidFill>
                  <a:schemeClr val="tx1"/>
                </a:solidFill>
              </a:rPr>
              <a:t>Build a neural network model with high accuracy for a cardiovascular disease dataset.</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Apply the adversarial attacks against the model and identify accuracy changes.</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Evaluate the extent to which the attack affects the model by comparing the accuracies.</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Identify and test </a:t>
            </a:r>
            <a:r>
              <a:rPr lang="en-US" sz="2000" b="1" dirty="0">
                <a:solidFill>
                  <a:schemeClr val="tx1"/>
                </a:solidFill>
              </a:rPr>
              <a:t>defense mechanisms </a:t>
            </a:r>
            <a:r>
              <a:rPr lang="en-US" sz="2000" dirty="0">
                <a:solidFill>
                  <a:schemeClr val="tx1"/>
                </a:solidFill>
              </a:rPr>
              <a:t>to make the model robust against the said attacks.</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Build a system that allows a user to input a model that will be tested against the attack and suggest methods to make the mold robust if the model is affected.</a:t>
            </a:r>
          </a:p>
        </p:txBody>
      </p:sp>
    </p:spTree>
    <p:extLst>
      <p:ext uri="{BB962C8B-B14F-4D97-AF65-F5344CB8AC3E}">
        <p14:creationId xmlns:p14="http://schemas.microsoft.com/office/powerpoint/2010/main" val="3639155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rPr>
              <a:t>RESEARCH COMPONENT &amp; NOVELTY</a:t>
            </a:r>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spcBef>
                <a:spcPts val="0"/>
              </a:spcBef>
              <a:spcAft>
                <a:spcPts val="1400"/>
              </a:spcAft>
              <a:buFont typeface="Wingdings" pitchFamily="2" charset="2"/>
              <a:buNone/>
            </a:pPr>
            <a:endParaRPr lang="en-US" sz="2400" dirty="0"/>
          </a:p>
          <a:p>
            <a:pPr lvl="1">
              <a:buFont typeface="Courier New" pitchFamily="34" charset="0"/>
              <a:buChar char="o"/>
            </a:pPr>
            <a:endParaRPr lang="en-US" sz="2400" dirty="0"/>
          </a:p>
          <a:p>
            <a:pPr marL="0" indent="0">
              <a:buFont typeface="Arial" pitchFamily="34" charset="0"/>
              <a:buNone/>
            </a:pPr>
            <a:endParaRPr lang="en-US" dirty="0"/>
          </a:p>
        </p:txBody>
      </p:sp>
      <p:pic>
        <p:nvPicPr>
          <p:cNvPr id="8" name="Picture 7" descr="Icon&#10;&#10;Description automatically generated">
            <a:extLst>
              <a:ext uri="{FF2B5EF4-FFF2-40B4-BE49-F238E27FC236}">
                <a16:creationId xmlns:a16="http://schemas.microsoft.com/office/drawing/2014/main" id="{ABB67FAF-2506-1FD7-0B1A-859813008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8981" y="2342515"/>
            <a:ext cx="2172970" cy="2172970"/>
          </a:xfrm>
          <a:prstGeom prst="rect">
            <a:avLst/>
          </a:prstGeom>
        </p:spPr>
      </p:pic>
      <p:sp>
        <p:nvSpPr>
          <p:cNvPr id="2" name="Title 4">
            <a:extLst>
              <a:ext uri="{FF2B5EF4-FFF2-40B4-BE49-F238E27FC236}">
                <a16:creationId xmlns:a16="http://schemas.microsoft.com/office/drawing/2014/main" id="{6AD8E3B6-46CA-4858-19C5-911A3E5C8542}"/>
              </a:ext>
            </a:extLst>
          </p:cNvPr>
          <p:cNvSpPr txBox="1">
            <a:spLocks/>
          </p:cNvSpPr>
          <p:nvPr/>
        </p:nvSpPr>
        <p:spPr>
          <a:xfrm>
            <a:off x="-1447800" y="1264811"/>
            <a:ext cx="9626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latin typeface="Adobe Devanagari"/>
              </a:rPr>
              <a:t>Introduction and Background</a:t>
            </a:r>
            <a:endParaRPr lang="en-US" sz="3600" dirty="0"/>
          </a:p>
        </p:txBody>
      </p:sp>
      <p:sp>
        <p:nvSpPr>
          <p:cNvPr id="9" name="TextBox 8">
            <a:extLst>
              <a:ext uri="{FF2B5EF4-FFF2-40B4-BE49-F238E27FC236}">
                <a16:creationId xmlns:a16="http://schemas.microsoft.com/office/drawing/2014/main" id="{116ACA27-4F10-4C2B-8336-073F6D6EF697}"/>
              </a:ext>
            </a:extLst>
          </p:cNvPr>
          <p:cNvSpPr txBox="1"/>
          <p:nvPr/>
        </p:nvSpPr>
        <p:spPr>
          <a:xfrm>
            <a:off x="838201" y="2224822"/>
            <a:ext cx="4267200" cy="769441"/>
          </a:xfrm>
          <a:prstGeom prst="rect">
            <a:avLst/>
          </a:prstGeom>
          <a:noFill/>
        </p:spPr>
        <p:txBody>
          <a:bodyPr wrap="square">
            <a:spAutoFit/>
          </a:bodyPr>
          <a:lstStyle/>
          <a:p>
            <a:pPr marL="0" indent="0">
              <a:buNone/>
            </a:pPr>
            <a:r>
              <a:rPr lang="en-US" sz="2200" b="1" dirty="0" err="1"/>
              <a:t>Carlini</a:t>
            </a:r>
            <a:r>
              <a:rPr lang="en-US" sz="2200" b="1" dirty="0"/>
              <a:t> - Wagner (C&amp;W) attack.</a:t>
            </a:r>
          </a:p>
          <a:p>
            <a:pPr marL="285750" indent="-285750">
              <a:buFont typeface="Arial" panose="020B0604020202020204" pitchFamily="34" charset="0"/>
              <a:buChar char="•"/>
            </a:pPr>
            <a:endParaRPr lang="en-US" sz="2200" dirty="0"/>
          </a:p>
        </p:txBody>
      </p:sp>
      <p:sp>
        <p:nvSpPr>
          <p:cNvPr id="6" name="TextBox 5">
            <a:extLst>
              <a:ext uri="{FF2B5EF4-FFF2-40B4-BE49-F238E27FC236}">
                <a16:creationId xmlns:a16="http://schemas.microsoft.com/office/drawing/2014/main" id="{97FAB389-E7E0-A984-6986-1EEC6FBD52BB}"/>
              </a:ext>
            </a:extLst>
          </p:cNvPr>
          <p:cNvSpPr txBox="1"/>
          <p:nvPr/>
        </p:nvSpPr>
        <p:spPr>
          <a:xfrm>
            <a:off x="845977" y="2777133"/>
            <a:ext cx="6816365" cy="2805255"/>
          </a:xfrm>
          <a:prstGeom prst="rect">
            <a:avLst/>
          </a:prstGeom>
          <a:noFill/>
        </p:spPr>
        <p:txBody>
          <a:bodyPr wrap="square">
            <a:spAutoFit/>
          </a:bodyPr>
          <a:lstStyle/>
          <a:p>
            <a:pPr marL="342900" marR="0" lvl="0" indent="-342900">
              <a:lnSpc>
                <a:spcPct val="150000"/>
              </a:lnSpc>
              <a:spcBef>
                <a:spcPts val="0"/>
              </a:spcBef>
              <a:spcAft>
                <a:spcPts val="0"/>
              </a:spcAft>
              <a:buFont typeface="Symbol" panose="05050102010706020507" pitchFamily="18" charset="2"/>
              <a:buChar char=""/>
            </a:pPr>
            <a:r>
              <a:rPr lang="en-US" sz="2000" kern="100" dirty="0" err="1">
                <a:effectLst/>
                <a:ea typeface="Aptos" panose="020B0004020202020204" pitchFamily="34" charset="0"/>
                <a:cs typeface="Latha" panose="020B0604020202020204" pitchFamily="34" charset="0"/>
              </a:rPr>
              <a:t>Carlini</a:t>
            </a:r>
            <a:r>
              <a:rPr lang="en-US" sz="2000" kern="100" dirty="0">
                <a:effectLst/>
                <a:ea typeface="Aptos" panose="020B0004020202020204" pitchFamily="34" charset="0"/>
                <a:cs typeface="Latha" panose="020B0604020202020204" pitchFamily="34" charset="0"/>
              </a:rPr>
              <a:t> – </a:t>
            </a:r>
            <a:r>
              <a:rPr lang="en-US" sz="2000" kern="100" dirty="0" err="1">
                <a:effectLst/>
                <a:ea typeface="Aptos" panose="020B0004020202020204" pitchFamily="34" charset="0"/>
                <a:cs typeface="Latha" panose="020B0604020202020204" pitchFamily="34" charset="0"/>
              </a:rPr>
              <a:t>wagner</a:t>
            </a:r>
            <a:r>
              <a:rPr lang="en-US" sz="2000" kern="100" dirty="0">
                <a:effectLst/>
                <a:ea typeface="Aptos" panose="020B0004020202020204" pitchFamily="34" charset="0"/>
                <a:cs typeface="Latha" panose="020B0604020202020204" pitchFamily="34" charset="0"/>
              </a:rPr>
              <a:t> attack is a white-box adversarial attack.</a:t>
            </a:r>
          </a:p>
          <a:p>
            <a:pPr marL="342900" marR="0" lvl="0" indent="-342900">
              <a:lnSpc>
                <a:spcPct val="150000"/>
              </a:lnSpc>
              <a:spcBef>
                <a:spcPts val="0"/>
              </a:spcBef>
              <a:spcAft>
                <a:spcPts val="0"/>
              </a:spcAft>
              <a:buFont typeface="Symbol" panose="05050102010706020507" pitchFamily="18" charset="2"/>
              <a:buChar char=""/>
            </a:pPr>
            <a:r>
              <a:rPr lang="en-US" sz="2000" kern="100" dirty="0">
                <a:effectLst/>
                <a:ea typeface="Aptos" panose="020B0004020202020204" pitchFamily="34" charset="0"/>
                <a:cs typeface="Latha" panose="020B0604020202020204" pitchFamily="34" charset="0"/>
              </a:rPr>
              <a:t>Crafts imperceptible perturbations to fool machine learning models, specifically neural networks.</a:t>
            </a:r>
          </a:p>
          <a:p>
            <a:pPr marL="342900" marR="0" lvl="0" indent="-342900">
              <a:lnSpc>
                <a:spcPct val="150000"/>
              </a:lnSpc>
              <a:spcBef>
                <a:spcPts val="0"/>
              </a:spcBef>
              <a:spcAft>
                <a:spcPts val="800"/>
              </a:spcAft>
              <a:buFont typeface="Symbol" panose="05050102010706020507" pitchFamily="18" charset="2"/>
              <a:buChar char=""/>
            </a:pPr>
            <a:r>
              <a:rPr lang="en-US" sz="2000" kern="100" dirty="0">
                <a:effectLst/>
                <a:ea typeface="Aptos" panose="020B0004020202020204" pitchFamily="34" charset="0"/>
                <a:cs typeface="Latha" panose="020B0604020202020204" pitchFamily="34" charset="0"/>
              </a:rPr>
              <a:t>One of the most effective attacks against defensive distillation, a technique used to make models more robust.</a:t>
            </a:r>
          </a:p>
        </p:txBody>
      </p:sp>
    </p:spTree>
    <p:extLst>
      <p:ext uri="{BB962C8B-B14F-4D97-AF65-F5344CB8AC3E}">
        <p14:creationId xmlns:p14="http://schemas.microsoft.com/office/powerpoint/2010/main" val="2398455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rPr>
              <a:t>RESEARCH COMPONENT &amp; NOVELTY</a:t>
            </a:r>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spcBef>
                <a:spcPts val="0"/>
              </a:spcBef>
              <a:spcAft>
                <a:spcPts val="1400"/>
              </a:spcAft>
              <a:buFont typeface="Wingdings" pitchFamily="2" charset="2"/>
              <a:buNone/>
            </a:pPr>
            <a:endParaRPr lang="en-US" sz="2400" dirty="0"/>
          </a:p>
          <a:p>
            <a:pPr lvl="1">
              <a:buFont typeface="Courier New" pitchFamily="34" charset="0"/>
              <a:buChar char="o"/>
            </a:pPr>
            <a:endParaRPr lang="en-US" sz="2400" dirty="0"/>
          </a:p>
          <a:p>
            <a:pPr marL="0" indent="0">
              <a:buFont typeface="Arial" pitchFamily="34" charset="0"/>
              <a:buNone/>
            </a:pPr>
            <a:endParaRPr lang="en-US" dirty="0"/>
          </a:p>
        </p:txBody>
      </p:sp>
      <p:sp>
        <p:nvSpPr>
          <p:cNvPr id="2" name="Title 4">
            <a:extLst>
              <a:ext uri="{FF2B5EF4-FFF2-40B4-BE49-F238E27FC236}">
                <a16:creationId xmlns:a16="http://schemas.microsoft.com/office/drawing/2014/main" id="{6AD8E3B6-46CA-4858-19C5-911A3E5C8542}"/>
              </a:ext>
            </a:extLst>
          </p:cNvPr>
          <p:cNvSpPr txBox="1">
            <a:spLocks/>
          </p:cNvSpPr>
          <p:nvPr/>
        </p:nvSpPr>
        <p:spPr>
          <a:xfrm>
            <a:off x="-1465107" y="1534478"/>
            <a:ext cx="9626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2800" dirty="0"/>
              <a:t>How the attack works?</a:t>
            </a:r>
          </a:p>
        </p:txBody>
      </p:sp>
      <p:sp>
        <p:nvSpPr>
          <p:cNvPr id="6" name="TextBox 5">
            <a:extLst>
              <a:ext uri="{FF2B5EF4-FFF2-40B4-BE49-F238E27FC236}">
                <a16:creationId xmlns:a16="http://schemas.microsoft.com/office/drawing/2014/main" id="{97FAB389-E7E0-A984-6986-1EEC6FBD52BB}"/>
              </a:ext>
            </a:extLst>
          </p:cNvPr>
          <p:cNvSpPr txBox="1"/>
          <p:nvPr/>
        </p:nvSpPr>
        <p:spPr>
          <a:xfrm>
            <a:off x="1219200" y="2377524"/>
            <a:ext cx="6816365" cy="2958439"/>
          </a:xfrm>
          <a:prstGeom prst="rect">
            <a:avLst/>
          </a:prstGeom>
          <a:noFill/>
        </p:spPr>
        <p:txBody>
          <a:bodyPr wrap="square">
            <a:spAutoFit/>
          </a:bodyPr>
          <a:lstStyle/>
          <a:p>
            <a:pPr marL="342900" marR="0" lvl="0" indent="-342900">
              <a:lnSpc>
                <a:spcPct val="115000"/>
              </a:lnSpc>
              <a:spcBef>
                <a:spcPts val="0"/>
              </a:spcBef>
              <a:spcAft>
                <a:spcPts val="0"/>
              </a:spcAft>
              <a:buFont typeface="Symbol" panose="05050102010706020507" pitchFamily="18" charset="2"/>
              <a:buChar char=""/>
            </a:pPr>
            <a:r>
              <a:rPr lang="en-US" sz="2000" kern="100" dirty="0">
                <a:effectLst/>
                <a:ea typeface="Aptos" panose="020B0004020202020204" pitchFamily="34" charset="0"/>
                <a:cs typeface="Latha" panose="020B0604020202020204" pitchFamily="34" charset="0"/>
              </a:rPr>
              <a:t>It is an optimization-based attack that works by solving an objective function.</a:t>
            </a:r>
          </a:p>
          <a:p>
            <a:pPr marL="342900" marR="0" lvl="0" indent="-342900">
              <a:lnSpc>
                <a:spcPct val="115000"/>
              </a:lnSpc>
              <a:spcBef>
                <a:spcPts val="0"/>
              </a:spcBef>
              <a:spcAft>
                <a:spcPts val="0"/>
              </a:spcAft>
              <a:buFont typeface="Symbol" panose="05050102010706020507" pitchFamily="18" charset="2"/>
              <a:buChar char=""/>
            </a:pPr>
            <a:r>
              <a:rPr lang="en-US" sz="2000" kern="100" dirty="0">
                <a:effectLst/>
                <a:ea typeface="Aptos" panose="020B0004020202020204" pitchFamily="34" charset="0"/>
                <a:cs typeface="Latha" panose="020B0604020202020204" pitchFamily="34" charset="0"/>
              </a:rPr>
              <a:t>The function optimizes perturbation magnitude while maximizing model misclassification confidence.</a:t>
            </a:r>
          </a:p>
          <a:p>
            <a:pPr marL="342900" marR="0" lvl="0" indent="-342900">
              <a:lnSpc>
                <a:spcPct val="115000"/>
              </a:lnSpc>
              <a:spcBef>
                <a:spcPts val="0"/>
              </a:spcBef>
              <a:spcAft>
                <a:spcPts val="0"/>
              </a:spcAft>
              <a:buFont typeface="Symbol" panose="05050102010706020507" pitchFamily="18" charset="2"/>
              <a:buChar char=""/>
            </a:pPr>
            <a:r>
              <a:rPr lang="en-US" sz="2000" kern="100" dirty="0">
                <a:effectLst/>
                <a:ea typeface="Aptos" panose="020B0004020202020204" pitchFamily="34" charset="0"/>
                <a:cs typeface="Latha" panose="020B0604020202020204" pitchFamily="34" charset="0"/>
              </a:rPr>
              <a:t>Uses Adam gradient descent optimization to find minimal perturbations.</a:t>
            </a:r>
          </a:p>
          <a:p>
            <a:pPr marL="342900" marR="0" lvl="0" indent="-342900">
              <a:lnSpc>
                <a:spcPct val="115000"/>
              </a:lnSpc>
              <a:spcBef>
                <a:spcPts val="0"/>
              </a:spcBef>
              <a:spcAft>
                <a:spcPts val="800"/>
              </a:spcAft>
              <a:buFont typeface="Symbol" panose="05050102010706020507" pitchFamily="18" charset="2"/>
              <a:buChar char=""/>
            </a:pPr>
            <a:r>
              <a:rPr lang="en-US" sz="2000" kern="100" dirty="0">
                <a:effectLst/>
                <a:ea typeface="Aptos" panose="020B0004020202020204" pitchFamily="34" charset="0"/>
                <a:cs typeface="Latha" panose="020B0604020202020204" pitchFamily="34" charset="0"/>
              </a:rPr>
              <a:t>Three distance metrics used: L0, L1, and L2 to quantify manipulation</a:t>
            </a:r>
            <a:r>
              <a:rPr lang="en-US" sz="2400" kern="100" dirty="0">
                <a:ea typeface="Aptos" panose="020B0004020202020204" pitchFamily="34" charset="0"/>
                <a:cs typeface="Latha" panose="020B0604020202020204" pitchFamily="34" charset="0"/>
              </a:rPr>
              <a:t>.</a:t>
            </a:r>
            <a:endParaRPr lang="en-US" sz="2000" kern="100" dirty="0">
              <a:effectLst/>
              <a:ea typeface="Aptos" panose="020B0004020202020204" pitchFamily="34" charset="0"/>
              <a:cs typeface="Latha" panose="020B0604020202020204" pitchFamily="34" charset="0"/>
            </a:endParaRPr>
          </a:p>
        </p:txBody>
      </p:sp>
      <p:pic>
        <p:nvPicPr>
          <p:cNvPr id="10" name="Graphic 9" descr="Programmer female with solid fill">
            <a:extLst>
              <a:ext uri="{FF2B5EF4-FFF2-40B4-BE49-F238E27FC236}">
                <a16:creationId xmlns:a16="http://schemas.microsoft.com/office/drawing/2014/main" id="{D03E18A5-B365-C3D4-B26F-797E9D89E9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0675" y="2305809"/>
            <a:ext cx="2092960" cy="2092960"/>
          </a:xfrm>
          <a:prstGeom prst="rect">
            <a:avLst/>
          </a:prstGeom>
        </p:spPr>
      </p:pic>
    </p:spTree>
    <p:extLst>
      <p:ext uri="{BB962C8B-B14F-4D97-AF65-F5344CB8AC3E}">
        <p14:creationId xmlns:p14="http://schemas.microsoft.com/office/powerpoint/2010/main" val="4107655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04800" y="838200"/>
            <a:ext cx="10388600" cy="5181600"/>
          </a:xfrm>
        </p:spPr>
        <p:txBody>
          <a:bodyPr>
            <a:normAutofit/>
          </a:bodyPr>
          <a:lstStyle/>
          <a:p>
            <a:endParaRPr lang="en-US" dirty="0"/>
          </a:p>
          <a:p>
            <a:pPr marL="0" indent="0">
              <a:buNone/>
            </a:pPr>
            <a:r>
              <a:rPr lang="en-US" sz="1800" dirty="0">
                <a:latin typeface="Lao UI" panose="020B0502040204020203" pitchFamily="34" charset="0"/>
                <a:cs typeface="Lao UI" panose="020B0502040204020203" pitchFamily="34" charset="0"/>
              </a:rPr>
              <a:t>Why test </a:t>
            </a:r>
            <a:r>
              <a:rPr lang="en-US" sz="1800" dirty="0" err="1">
                <a:latin typeface="Lao UI" panose="020B0502040204020203" pitchFamily="34" charset="0"/>
                <a:cs typeface="Lao UI" panose="020B0502040204020203" pitchFamily="34" charset="0"/>
              </a:rPr>
              <a:t>Carlini</a:t>
            </a:r>
            <a:r>
              <a:rPr lang="en-US" sz="1800" dirty="0">
                <a:latin typeface="Lao UI" panose="020B0502040204020203" pitchFamily="34" charset="0"/>
                <a:cs typeface="Lao UI" panose="020B0502040204020203" pitchFamily="34" charset="0"/>
              </a:rPr>
              <a:t> - Wagner attack on disease risk prediction models?</a:t>
            </a:r>
          </a:p>
          <a:p>
            <a:pPr marL="0" indent="0">
              <a:buNone/>
            </a:pPr>
            <a:endParaRPr lang="en-US" sz="24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The goal of a </a:t>
            </a:r>
            <a:r>
              <a:rPr lang="en-US" sz="1800" dirty="0" err="1">
                <a:latin typeface="Lao UI" panose="020B0502040204020203" pitchFamily="34" charset="0"/>
                <a:cs typeface="Lao UI" panose="020B0502040204020203" pitchFamily="34" charset="0"/>
              </a:rPr>
              <a:t>Carlini</a:t>
            </a:r>
            <a:r>
              <a:rPr lang="en-US" sz="1800" dirty="0">
                <a:latin typeface="Lao UI" panose="020B0502040204020203" pitchFamily="34" charset="0"/>
                <a:cs typeface="Lao UI" panose="020B0502040204020203" pitchFamily="34" charset="0"/>
              </a:rPr>
              <a:t> attack is to find the smallest perturbation to the input data that can cause the model to </a:t>
            </a:r>
            <a:r>
              <a:rPr lang="en-US" sz="1800" b="1" dirty="0">
                <a:latin typeface="Lao UI" panose="020B0502040204020203" pitchFamily="34" charset="0"/>
                <a:cs typeface="Lao UI" panose="020B0502040204020203" pitchFamily="34" charset="0"/>
              </a:rPr>
              <a:t>misclassify a patient’s disease prediction</a:t>
            </a:r>
            <a:r>
              <a:rPr lang="en-US" sz="1800" dirty="0">
                <a:latin typeface="Lao UI" panose="020B0502040204020203" pitchFamily="34" charset="0"/>
                <a:cs typeface="Lao UI" panose="020B0502040204020203" pitchFamily="34" charset="0"/>
              </a:rPr>
              <a:t>, thereby leading to inaccurate predictions about their disease.</a:t>
            </a:r>
          </a:p>
          <a:p>
            <a:pPr marL="400050" lvl="1" indent="0">
              <a:buNone/>
            </a:pPr>
            <a:endParaRPr lang="en-US" sz="18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This will highly impact the patient’s life with the wrong prediction of the disease if the model is sensitive to </a:t>
            </a:r>
            <a:r>
              <a:rPr lang="en-US" sz="1800" dirty="0" err="1">
                <a:latin typeface="Lao UI" panose="020B0502040204020203" pitchFamily="34" charset="0"/>
                <a:cs typeface="Lao UI" panose="020B0502040204020203" pitchFamily="34" charset="0"/>
              </a:rPr>
              <a:t>Carlini</a:t>
            </a:r>
            <a:r>
              <a:rPr lang="en-US" sz="1800" dirty="0">
                <a:latin typeface="Lao UI" panose="020B0502040204020203" pitchFamily="34" charset="0"/>
                <a:cs typeface="Lao UI" panose="020B0502040204020203" pitchFamily="34" charset="0"/>
              </a:rPr>
              <a:t> attack.</a:t>
            </a:r>
          </a:p>
          <a:p>
            <a:pPr marL="0" indent="0">
              <a:buNone/>
            </a:pPr>
            <a:r>
              <a:rPr lang="en-US" dirty="0">
                <a:latin typeface="Lao UI" panose="020B0502040204020203" pitchFamily="34" charset="0"/>
                <a:cs typeface="Lao UI" panose="020B0502040204020203" pitchFamily="34" charset="0"/>
              </a:rPr>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pic>
        <p:nvPicPr>
          <p:cNvPr id="3" name="Picture 2">
            <a:extLst>
              <a:ext uri="{FF2B5EF4-FFF2-40B4-BE49-F238E27FC236}">
                <a16:creationId xmlns:a16="http://schemas.microsoft.com/office/drawing/2014/main" id="{98F25B6A-4543-489A-AB72-2A3D5EB63F02}"/>
              </a:ext>
            </a:extLst>
          </p:cNvPr>
          <p:cNvPicPr>
            <a:picLocks noChangeAspect="1"/>
          </p:cNvPicPr>
          <p:nvPr/>
        </p:nvPicPr>
        <p:blipFill>
          <a:blip r:embed="rId2"/>
          <a:stretch>
            <a:fillRect/>
          </a:stretch>
        </p:blipFill>
        <p:spPr>
          <a:xfrm>
            <a:off x="8915400" y="4301380"/>
            <a:ext cx="2734057" cy="1548029"/>
          </a:xfrm>
          <a:prstGeom prst="rect">
            <a:avLst/>
          </a:prstGeom>
        </p:spPr>
      </p:pic>
      <p:sp>
        <p:nvSpPr>
          <p:cNvPr id="4" name="Title 4">
            <a:extLst>
              <a:ext uri="{FF2B5EF4-FFF2-40B4-BE49-F238E27FC236}">
                <a16:creationId xmlns:a16="http://schemas.microsoft.com/office/drawing/2014/main" id="{361B0A17-5F54-A769-5C4B-9E8F2F454F6C}"/>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
        <p:nvSpPr>
          <p:cNvPr id="7" name="Rectangle 6">
            <a:extLst>
              <a:ext uri="{FF2B5EF4-FFF2-40B4-BE49-F238E27FC236}">
                <a16:creationId xmlns:a16="http://schemas.microsoft.com/office/drawing/2014/main" id="{85D886BC-969C-63F4-3286-15AB51E3A561}"/>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2668149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t>NOVELTY</a:t>
            </a:r>
          </a:p>
        </p:txBody>
      </p:sp>
      <p:sp>
        <p:nvSpPr>
          <p:cNvPr id="4" name="Rectangle 3">
            <a:extLst>
              <a:ext uri="{FF2B5EF4-FFF2-40B4-BE49-F238E27FC236}">
                <a16:creationId xmlns:a16="http://schemas.microsoft.com/office/drawing/2014/main" id="{3BA87EE8-2430-48CE-B467-8BD3100BC4EF}"/>
              </a:ext>
            </a:extLst>
          </p:cNvPr>
          <p:cNvSpPr/>
          <p:nvPr/>
        </p:nvSpPr>
        <p:spPr>
          <a:xfrm>
            <a:off x="2632435" y="6441830"/>
            <a:ext cx="6816365" cy="4161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dirty="0">
                <a:solidFill>
                  <a:schemeClr val="tx1"/>
                </a:solidFill>
              </a:rPr>
              <a:t>|  </a:t>
            </a:r>
            <a:r>
              <a:rPr lang="en-US" dirty="0">
                <a:solidFill>
                  <a:schemeClr val="tx1"/>
                </a:solidFill>
              </a:rPr>
              <a:t>R24-102</a:t>
            </a:r>
            <a:endParaRPr lang="en-US" sz="1800" b="0" dirty="0">
              <a:solidFill>
                <a:schemeClr val="tx1"/>
              </a:solidFill>
            </a:endParaRP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12064" y="1143000"/>
            <a:ext cx="9857105" cy="4572000"/>
          </a:xfrm>
          <a:prstGeom prst="roundRect">
            <a:avLst/>
          </a:prstGeom>
          <a:ln w="76200"/>
        </p:spPr>
        <p:style>
          <a:lnRef idx="2">
            <a:schemeClr val="dk1"/>
          </a:lnRef>
          <a:fillRef idx="1">
            <a:schemeClr val="lt1"/>
          </a:fillRef>
          <a:effectRef idx="0">
            <a:schemeClr val="dk1"/>
          </a:effectRef>
          <a:fontRef idx="minor">
            <a:schemeClr val="dk1"/>
          </a:fontRef>
        </p:style>
        <p:txBody>
          <a:bodyPr rtlCol="0" anchor="t"/>
          <a:lstStyle/>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800"/>
              </a:spcAft>
            </a:pPr>
            <a:r>
              <a:rPr lang="en-US" sz="2400" kern="100" dirty="0">
                <a:effectLst/>
                <a:latin typeface="Aptos" panose="020B0004020202020204" pitchFamily="34" charset="0"/>
                <a:ea typeface="Aptos" panose="020B0004020202020204" pitchFamily="34" charset="0"/>
                <a:cs typeface="Latha" panose="020B0604020202020204" pitchFamily="34" charset="0"/>
              </a:rPr>
              <a:t>Apply the </a:t>
            </a:r>
            <a:r>
              <a:rPr lang="en-US" sz="2400" b="1" kern="100" dirty="0">
                <a:effectLst/>
                <a:latin typeface="Aptos" panose="020B0004020202020204" pitchFamily="34" charset="0"/>
                <a:ea typeface="Aptos" panose="020B0004020202020204" pitchFamily="34" charset="0"/>
                <a:cs typeface="Latha" panose="020B0604020202020204" pitchFamily="34" charset="0"/>
              </a:rPr>
              <a:t>Defense Distillation </a:t>
            </a:r>
            <a:r>
              <a:rPr lang="en-US" sz="2400" kern="100" dirty="0">
                <a:effectLst/>
                <a:latin typeface="Aptos" panose="020B0004020202020204" pitchFamily="34" charset="0"/>
                <a:ea typeface="Aptos" panose="020B0004020202020204" pitchFamily="34" charset="0"/>
                <a:cs typeface="Latha" panose="020B0604020202020204" pitchFamily="34" charset="0"/>
              </a:rPr>
              <a:t>mechanism to the disease prediction model to reduce its vulnerability to </a:t>
            </a:r>
            <a:r>
              <a:rPr lang="en-US" sz="2400" kern="100" dirty="0" err="1">
                <a:effectLst/>
                <a:latin typeface="Aptos" panose="020B0004020202020204" pitchFamily="34" charset="0"/>
                <a:ea typeface="Aptos" panose="020B0004020202020204" pitchFamily="34" charset="0"/>
                <a:cs typeface="Latha" panose="020B0604020202020204" pitchFamily="34" charset="0"/>
              </a:rPr>
              <a:t>Carlini</a:t>
            </a:r>
            <a:r>
              <a:rPr lang="en-US" sz="2400" kern="100" dirty="0">
                <a:effectLst/>
                <a:latin typeface="Aptos" panose="020B0004020202020204" pitchFamily="34" charset="0"/>
                <a:ea typeface="Aptos" panose="020B0004020202020204" pitchFamily="34" charset="0"/>
                <a:cs typeface="Latha" panose="020B0604020202020204" pitchFamily="34" charset="0"/>
              </a:rPr>
              <a:t> attack.</a:t>
            </a:r>
          </a:p>
          <a:p>
            <a:pPr marL="800100" lvl="1" indent="-342900">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Latha" panose="020B0604020202020204" pitchFamily="34" charset="0"/>
              </a:rPr>
              <a:t>Teacher-student setup with clean data and soft probability labels.</a:t>
            </a:r>
          </a:p>
          <a:p>
            <a:pPr marL="800100" lvl="1" indent="-342900">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Segoe UI" panose="020B0502040204020203" pitchFamily="34" charset="0"/>
              </a:rPr>
              <a:t>Learning from soft probabilities smoothens decision boundaries.</a:t>
            </a:r>
            <a:endParaRPr lang="en-US" sz="2000" kern="100" dirty="0">
              <a:effectLst/>
              <a:latin typeface="Aptos" panose="020B0004020202020204" pitchFamily="34" charset="0"/>
              <a:ea typeface="Aptos" panose="020B0004020202020204" pitchFamily="34" charset="0"/>
              <a:cs typeface="Latha" panose="020B0604020202020204" pitchFamily="34" charset="0"/>
            </a:endParaRPr>
          </a:p>
          <a:p>
            <a:pPr marL="800100" lvl="1" indent="-342900">
              <a:buFont typeface="Symbol" panose="05050102010706020507" pitchFamily="18" charset="2"/>
              <a:buChar char=""/>
            </a:pPr>
            <a:r>
              <a:rPr lang="en-US" sz="2000" kern="0" dirty="0">
                <a:effectLst/>
                <a:latin typeface="Aptos" panose="020B0004020202020204" pitchFamily="34" charset="0"/>
                <a:ea typeface="Times New Roman" panose="02020603050405020304" pitchFamily="18" charset="0"/>
                <a:cs typeface="Segoe UI" panose="020B0502040204020203" pitchFamily="34" charset="0"/>
              </a:rPr>
              <a:t>Evaluation against </a:t>
            </a:r>
            <a:r>
              <a:rPr lang="en-US" sz="2000" kern="0" dirty="0" err="1">
                <a:effectLst/>
                <a:latin typeface="Aptos" panose="020B0004020202020204" pitchFamily="34" charset="0"/>
                <a:ea typeface="Times New Roman" panose="02020603050405020304" pitchFamily="18" charset="0"/>
                <a:cs typeface="Segoe UI" panose="020B0502040204020203" pitchFamily="34" charset="0"/>
              </a:rPr>
              <a:t>Carlini</a:t>
            </a:r>
            <a:r>
              <a:rPr lang="en-US" sz="2000" kern="0" dirty="0">
                <a:effectLst/>
                <a:latin typeface="Aptos" panose="020B0004020202020204" pitchFamily="34" charset="0"/>
                <a:ea typeface="Times New Roman" panose="02020603050405020304" pitchFamily="18" charset="0"/>
                <a:cs typeface="Segoe UI" panose="020B0502040204020203" pitchFamily="34" charset="0"/>
              </a:rPr>
              <a:t> attacks to measure defense effectiveness.</a:t>
            </a:r>
            <a:endParaRPr lang="en-US" sz="2000" kern="100" dirty="0">
              <a:effectLst/>
              <a:latin typeface="Aptos" panose="020B0004020202020204" pitchFamily="34" charset="0"/>
              <a:ea typeface="Aptos" panose="020B0004020202020204" pitchFamily="34" charset="0"/>
              <a:cs typeface="Latha" panose="020B0604020202020204" pitchFamily="34" charset="0"/>
            </a:endParaRPr>
          </a:p>
          <a:p>
            <a:pPr marL="800100" lvl="1" indent="-342900">
              <a:buFont typeface="Symbol" panose="05050102010706020507" pitchFamily="18" charset="2"/>
              <a:buChar char=""/>
            </a:pPr>
            <a:r>
              <a:rPr lang="en-US" sz="2000" kern="0" dirty="0">
                <a:effectLst/>
                <a:latin typeface="Aptos" panose="020B0004020202020204" pitchFamily="34" charset="0"/>
                <a:ea typeface="Times New Roman" panose="02020603050405020304" pitchFamily="18" charset="0"/>
                <a:cs typeface="Segoe UI" panose="020B0502040204020203" pitchFamily="34" charset="0"/>
              </a:rPr>
              <a:t>Focus on improved accuracy against manipulated test data.</a:t>
            </a:r>
            <a:endParaRPr lang="en-US" sz="2000" kern="100" dirty="0">
              <a:effectLst/>
              <a:latin typeface="Aptos" panose="020B0004020202020204" pitchFamily="34" charset="0"/>
              <a:ea typeface="Aptos" panose="020B0004020202020204" pitchFamily="34" charset="0"/>
              <a:cs typeface="Latha" panose="020B0604020202020204" pitchFamily="34" charset="0"/>
            </a:endParaRPr>
          </a:p>
          <a:p>
            <a:pPr marL="800100" lvl="1" indent="-342900">
              <a:buFont typeface="Symbol" panose="05050102010706020507" pitchFamily="18" charset="2"/>
              <a:buChar char=""/>
            </a:pPr>
            <a:r>
              <a:rPr lang="en-US" sz="2000" kern="0" dirty="0">
                <a:effectLst/>
                <a:latin typeface="Aptos" panose="020B0004020202020204" pitchFamily="34" charset="0"/>
                <a:ea typeface="Times New Roman" panose="02020603050405020304" pitchFamily="18" charset="0"/>
                <a:cs typeface="Segoe UI" panose="020B0502040204020203" pitchFamily="34" charset="0"/>
              </a:rPr>
              <a:t>Assessing if distillation leads to a more robust model against adversarial attacks.</a:t>
            </a:r>
            <a:endParaRPr lang="en-US" sz="2000" kern="100" dirty="0">
              <a:effectLst/>
              <a:latin typeface="Aptos" panose="020B0004020202020204" pitchFamily="34" charset="0"/>
              <a:ea typeface="Aptos" panose="020B0004020202020204" pitchFamily="34" charset="0"/>
              <a:cs typeface="Latha" panose="020B0604020202020204" pitchFamily="34" charset="0"/>
            </a:endParaRPr>
          </a:p>
          <a:p>
            <a:pPr marL="800100" lvl="1" indent="-342900">
              <a:buFont typeface="Symbol" panose="05050102010706020507" pitchFamily="18" charset="2"/>
              <a:buChar char=""/>
            </a:pPr>
            <a:r>
              <a:rPr lang="en-US" sz="2000" kern="0" dirty="0">
                <a:effectLst/>
                <a:latin typeface="Aptos" panose="020B0004020202020204" pitchFamily="34" charset="0"/>
                <a:ea typeface="Times New Roman" panose="02020603050405020304" pitchFamily="18" charset="0"/>
                <a:cs typeface="Segoe UI" panose="020B0502040204020203" pitchFamily="34" charset="0"/>
              </a:rPr>
              <a:t>Emphasis on decision boundary resilience and enhanced accuracy.</a:t>
            </a:r>
            <a:endParaRPr lang="en-US" sz="20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p:txBody>
      </p:sp>
    </p:spTree>
    <p:extLst>
      <p:ext uri="{BB962C8B-B14F-4D97-AF65-F5344CB8AC3E}">
        <p14:creationId xmlns:p14="http://schemas.microsoft.com/office/powerpoint/2010/main" val="664525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t>NOVELTY</a:t>
            </a:r>
          </a:p>
        </p:txBody>
      </p:sp>
      <p:sp>
        <p:nvSpPr>
          <p:cNvPr id="4" name="Rectangle 3">
            <a:extLst>
              <a:ext uri="{FF2B5EF4-FFF2-40B4-BE49-F238E27FC236}">
                <a16:creationId xmlns:a16="http://schemas.microsoft.com/office/drawing/2014/main" id="{3BA87EE8-2430-48CE-B467-8BD3100BC4EF}"/>
              </a:ext>
            </a:extLst>
          </p:cNvPr>
          <p:cNvSpPr/>
          <p:nvPr/>
        </p:nvSpPr>
        <p:spPr>
          <a:xfrm>
            <a:off x="2632435" y="6441830"/>
            <a:ext cx="6816365" cy="4161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dirty="0">
                <a:solidFill>
                  <a:schemeClr val="tx1"/>
                </a:solidFill>
              </a:rPr>
              <a:t>|  </a:t>
            </a:r>
            <a:r>
              <a:rPr lang="en-US" dirty="0">
                <a:solidFill>
                  <a:schemeClr val="tx1"/>
                </a:solidFill>
              </a:rPr>
              <a:t>R24-102</a:t>
            </a:r>
            <a:endParaRPr lang="en-US" sz="1800" b="0" dirty="0">
              <a:solidFill>
                <a:schemeClr val="tx1"/>
              </a:solidFill>
            </a:endParaRP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12064" y="1143000"/>
            <a:ext cx="9857105" cy="4572000"/>
          </a:xfrm>
          <a:prstGeom prst="roundRect">
            <a:avLst/>
          </a:prstGeom>
          <a:ln w="76200"/>
        </p:spPr>
        <p:style>
          <a:lnRef idx="2">
            <a:schemeClr val="dk1"/>
          </a:lnRef>
          <a:fillRef idx="1">
            <a:schemeClr val="lt1"/>
          </a:fillRef>
          <a:effectRef idx="0">
            <a:schemeClr val="dk1"/>
          </a:effectRef>
          <a:fontRef idx="minor">
            <a:schemeClr val="dk1"/>
          </a:fontRef>
        </p:style>
        <p:txBody>
          <a:bodyPr rtlCol="0" anchor="t"/>
          <a:lstStyle/>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800"/>
              </a:spcAft>
            </a:pPr>
            <a:r>
              <a:rPr lang="en-US" sz="2400" kern="100" dirty="0">
                <a:effectLst/>
                <a:latin typeface="Aptos" panose="020B0004020202020204" pitchFamily="34" charset="0"/>
                <a:ea typeface="Aptos" panose="020B0004020202020204" pitchFamily="34" charset="0"/>
                <a:cs typeface="Latha" panose="020B0604020202020204" pitchFamily="34" charset="0"/>
              </a:rPr>
              <a:t>Apply an </a:t>
            </a:r>
            <a:r>
              <a:rPr lang="en-US" sz="2400" b="1" kern="100" dirty="0">
                <a:effectLst/>
                <a:latin typeface="Aptos" panose="020B0004020202020204" pitchFamily="34" charset="0"/>
                <a:ea typeface="Aptos" panose="020B0004020202020204" pitchFamily="34" charset="0"/>
                <a:cs typeface="Latha" panose="020B0604020202020204" pitchFamily="34" charset="0"/>
              </a:rPr>
              <a:t>Input randomization and reconstruction </a:t>
            </a:r>
            <a:r>
              <a:rPr lang="en-US" sz="2400" kern="100" dirty="0">
                <a:effectLst/>
                <a:latin typeface="Aptos" panose="020B0004020202020204" pitchFamily="34" charset="0"/>
                <a:ea typeface="Aptos" panose="020B0004020202020204" pitchFamily="34" charset="0"/>
                <a:cs typeface="Latha" panose="020B0604020202020204" pitchFamily="34" charset="0"/>
              </a:rPr>
              <a:t>mechanism to the disease prediction model to reduce its vulnerability to </a:t>
            </a:r>
            <a:r>
              <a:rPr lang="en-US" sz="2400" kern="100" dirty="0" err="1">
                <a:effectLst/>
                <a:latin typeface="Aptos" panose="020B0004020202020204" pitchFamily="34" charset="0"/>
                <a:ea typeface="Aptos" panose="020B0004020202020204" pitchFamily="34" charset="0"/>
                <a:cs typeface="Latha" panose="020B0604020202020204" pitchFamily="34" charset="0"/>
              </a:rPr>
              <a:t>Carlini</a:t>
            </a:r>
            <a:r>
              <a:rPr lang="en-US" sz="2400" kern="100" dirty="0">
                <a:effectLst/>
                <a:latin typeface="Aptos" panose="020B0004020202020204" pitchFamily="34" charset="0"/>
                <a:ea typeface="Aptos" panose="020B0004020202020204" pitchFamily="34" charset="0"/>
                <a:cs typeface="Latha" panose="020B0604020202020204" pitchFamily="34" charset="0"/>
              </a:rPr>
              <a:t> attack.</a:t>
            </a:r>
          </a:p>
          <a:p>
            <a:pPr marL="800100" lvl="1" indent="-342900">
              <a:lnSpc>
                <a:spcPct val="115000"/>
              </a:lnSpc>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Latha" panose="020B0604020202020204" pitchFamily="34" charset="0"/>
              </a:rPr>
              <a:t>Incorporate input randomization during model training.</a:t>
            </a:r>
          </a:p>
          <a:p>
            <a:pPr marL="800100" lvl="1" indent="-342900">
              <a:lnSpc>
                <a:spcPct val="115000"/>
              </a:lnSpc>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Latha" panose="020B0604020202020204" pitchFamily="34" charset="0"/>
              </a:rPr>
              <a:t>Reconstruct original input from internal model representations.</a:t>
            </a:r>
          </a:p>
          <a:p>
            <a:pPr marL="800100" lvl="1" indent="-342900">
              <a:lnSpc>
                <a:spcPct val="115000"/>
              </a:lnSpc>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Latha" panose="020B0604020202020204" pitchFamily="34" charset="0"/>
              </a:rPr>
              <a:t>Compare reconstructed input to actual received input during training.</a:t>
            </a:r>
          </a:p>
          <a:p>
            <a:pPr marL="800100" lvl="1" indent="-342900">
              <a:lnSpc>
                <a:spcPct val="115000"/>
              </a:lnSpc>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Latha" panose="020B0604020202020204" pitchFamily="34" charset="0"/>
              </a:rPr>
              <a:t>Identify significant discrepancies as potential indicators of input manipulation.</a:t>
            </a:r>
          </a:p>
          <a:p>
            <a:pPr marL="800100" lvl="1" indent="-342900">
              <a:lnSpc>
                <a:spcPct val="115000"/>
              </a:lnSpc>
              <a:spcAft>
                <a:spcPts val="800"/>
              </a:spcAft>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Latha" panose="020B0604020202020204" pitchFamily="34" charset="0"/>
              </a:rPr>
              <a:t>Specifically assess resistance to </a:t>
            </a:r>
            <a:r>
              <a:rPr lang="en-US" sz="2000" kern="100" dirty="0" err="1">
                <a:effectLst/>
                <a:latin typeface="Aptos" panose="020B0004020202020204" pitchFamily="34" charset="0"/>
                <a:ea typeface="Aptos" panose="020B0004020202020204" pitchFamily="34" charset="0"/>
                <a:cs typeface="Latha" panose="020B0604020202020204" pitchFamily="34" charset="0"/>
              </a:rPr>
              <a:t>Carlini</a:t>
            </a:r>
            <a:r>
              <a:rPr lang="en-US" sz="2000" kern="100" dirty="0">
                <a:effectLst/>
                <a:latin typeface="Aptos" panose="020B0004020202020204" pitchFamily="34" charset="0"/>
                <a:ea typeface="Aptos" panose="020B0004020202020204" pitchFamily="34" charset="0"/>
                <a:cs typeface="Latha" panose="020B0604020202020204" pitchFamily="34" charset="0"/>
              </a:rPr>
              <a:t> attacks for enhanced model security.</a:t>
            </a:r>
          </a:p>
        </p:txBody>
      </p:sp>
    </p:spTree>
    <p:extLst>
      <p:ext uri="{BB962C8B-B14F-4D97-AF65-F5344CB8AC3E}">
        <p14:creationId xmlns:p14="http://schemas.microsoft.com/office/powerpoint/2010/main" val="146236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18CEE-3EE9-4768-90C7-A115F59361EE}"/>
              </a:ext>
            </a:extLst>
          </p:cNvPr>
          <p:cNvSpPr/>
          <p:nvPr/>
        </p:nvSpPr>
        <p:spPr>
          <a:xfrm>
            <a:off x="2837924" y="6435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a:t>
            </a:r>
            <a:r>
              <a:rPr lang="en-US" sz="1800" dirty="0">
                <a:solidFill>
                  <a:schemeClr val="tx1"/>
                </a:solidFill>
              </a:rPr>
              <a:t>  |   </a:t>
            </a:r>
            <a:r>
              <a:rPr lang="en-US" dirty="0">
                <a:solidFill>
                  <a:schemeClr val="tx1"/>
                </a:solidFill>
              </a:rPr>
              <a:t>R24-102</a:t>
            </a:r>
            <a:endParaRPr lang="en-US" sz="1800" b="0" dirty="0">
              <a:solidFill>
                <a:schemeClr val="tx1"/>
              </a:solidFill>
            </a:endParaRPr>
          </a:p>
        </p:txBody>
      </p:sp>
      <p:sp>
        <p:nvSpPr>
          <p:cNvPr id="2" name="Title 4">
            <a:extLst>
              <a:ext uri="{FF2B5EF4-FFF2-40B4-BE49-F238E27FC236}">
                <a16:creationId xmlns:a16="http://schemas.microsoft.com/office/drawing/2014/main" id="{02D2B05F-0B32-159E-2554-069EBF005FCD}"/>
              </a:ext>
            </a:extLst>
          </p:cNvPr>
          <p:cNvSpPr txBox="1">
            <a:spLocks/>
          </p:cNvSpPr>
          <p:nvPr/>
        </p:nvSpPr>
        <p:spPr>
          <a:xfrm>
            <a:off x="198617"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4400" b="1" dirty="0">
                <a:latin typeface="Adobe Devanagari"/>
              </a:rPr>
              <a:t>REFERENCES</a:t>
            </a:r>
            <a:endParaRPr lang="en-US" sz="4400" dirty="0"/>
          </a:p>
        </p:txBody>
      </p:sp>
      <p:sp>
        <p:nvSpPr>
          <p:cNvPr id="3" name="Content Placeholder 4">
            <a:extLst>
              <a:ext uri="{FF2B5EF4-FFF2-40B4-BE49-F238E27FC236}">
                <a16:creationId xmlns:a16="http://schemas.microsoft.com/office/drawing/2014/main" id="{47A0416D-DEB4-E356-1619-54FB0496064F}"/>
              </a:ext>
            </a:extLst>
          </p:cNvPr>
          <p:cNvSpPr>
            <a:spLocks noGrp="1"/>
          </p:cNvSpPr>
          <p:nvPr>
            <p:ph idx="1"/>
          </p:nvPr>
        </p:nvSpPr>
        <p:spPr>
          <a:xfrm>
            <a:off x="609599" y="1371600"/>
            <a:ext cx="11273017" cy="4495800"/>
          </a:xfrm>
        </p:spPr>
        <p:txBody>
          <a:bodyPr>
            <a:noAutofit/>
          </a:bodyPr>
          <a:lstStyle/>
          <a:p>
            <a:pPr marL="0" indent="0">
              <a:buNone/>
            </a:pPr>
            <a:r>
              <a:rPr lang="en-US" sz="1400" b="0" i="0" dirty="0">
                <a:effectLst/>
                <a:latin typeface="+mj-lt"/>
              </a:rPr>
              <a:t>[1] M. Pujari, B. P. </a:t>
            </a:r>
            <a:r>
              <a:rPr lang="en-US" sz="1400" b="0" i="0" dirty="0" err="1">
                <a:effectLst/>
                <a:latin typeface="+mj-lt"/>
              </a:rPr>
              <a:t>Cherukuri</a:t>
            </a:r>
            <a:r>
              <a:rPr lang="en-US" sz="1400" b="0" i="0" dirty="0">
                <a:effectLst/>
                <a:latin typeface="+mj-lt"/>
              </a:rPr>
              <a:t>, A. Y. Javaid and W. Sun, "An Approach to Improve the Robustness of Machine Learning based Intrusion Detection System Models Against the </a:t>
            </a:r>
            <a:r>
              <a:rPr lang="en-US" sz="1400" b="0" i="0" dirty="0" err="1">
                <a:effectLst/>
                <a:latin typeface="+mj-lt"/>
              </a:rPr>
              <a:t>Carlini</a:t>
            </a:r>
            <a:r>
              <a:rPr lang="en-US" sz="1400" b="0" i="0" dirty="0">
                <a:effectLst/>
                <a:latin typeface="+mj-lt"/>
              </a:rPr>
              <a:t>-Wagner Attack," 2022 IEEE International Conference on Cyber Security and Resilience (CSR), Rhodes, Greece, 2022, pp. 62-67, </a:t>
            </a:r>
            <a:r>
              <a:rPr lang="en-US" sz="1400" b="0" i="0" dirty="0" err="1">
                <a:effectLst/>
                <a:latin typeface="+mj-lt"/>
              </a:rPr>
              <a:t>doi</a:t>
            </a:r>
            <a:r>
              <a:rPr lang="en-US" sz="1400" b="0" i="0" dirty="0">
                <a:effectLst/>
                <a:latin typeface="+mj-lt"/>
              </a:rPr>
              <a:t>: 10.1109/CSR54599.2022.9850306.</a:t>
            </a:r>
          </a:p>
          <a:p>
            <a:pPr marL="0" indent="0">
              <a:buNone/>
            </a:pPr>
            <a:endParaRPr lang="en-US" sz="1400" b="0" i="0" dirty="0">
              <a:effectLst/>
              <a:latin typeface="+mj-lt"/>
            </a:endParaRPr>
          </a:p>
          <a:p>
            <a:pPr marL="0" indent="0">
              <a:buNone/>
            </a:pPr>
            <a:r>
              <a:rPr lang="en-US" sz="1400" dirty="0">
                <a:latin typeface="+mj-lt"/>
              </a:rPr>
              <a:t>[2] A. Qayyum, J. Qadir, M. Bilal, and A. Al-Fuqaha, “Secure and Robust Machine Learning for Healthcare: A Survey,” IEEE Reviews in Biomedical Engineering, vol. 14, pp. 156–180, 2021, </a:t>
            </a:r>
            <a:r>
              <a:rPr lang="en-US" sz="1400" dirty="0" err="1">
                <a:latin typeface="+mj-lt"/>
              </a:rPr>
              <a:t>doi</a:t>
            </a:r>
            <a:r>
              <a:rPr lang="en-US" sz="1400" dirty="0">
                <a:latin typeface="+mj-lt"/>
              </a:rPr>
              <a:t>: </a:t>
            </a:r>
            <a:r>
              <a:rPr lang="en-US" sz="1400" dirty="0">
                <a:latin typeface="+mj-lt"/>
                <a:hlinkClick r:id="rId2"/>
              </a:rPr>
              <a:t>https://doi.org/10.1109/rbme.2020.3013489.https://ieeexplore.ieee.org/stamp/stamp.jsp?arnumber=9153891</a:t>
            </a:r>
            <a:endParaRPr lang="en-US" sz="1400" dirty="0">
              <a:latin typeface="+mj-lt"/>
            </a:endParaRPr>
          </a:p>
          <a:p>
            <a:pPr marL="0" indent="0">
              <a:buNone/>
            </a:pPr>
            <a:endParaRPr lang="en-US" sz="1400" dirty="0">
              <a:latin typeface="+mj-lt"/>
            </a:endParaRPr>
          </a:p>
          <a:p>
            <a:pPr marL="0" indent="0">
              <a:buNone/>
            </a:pPr>
            <a:r>
              <a:rPr lang="en-US" sz="1400" dirty="0">
                <a:latin typeface="+mj-lt"/>
              </a:rPr>
              <a:t>[3] R. Khamis, “Evaluating Adversarial Learning on Different Types of Deep Learning-based Intrusion Detection Systems using min-max Optimization.” Accessed: Jan. 15, 2024. [Online]. Available: </a:t>
            </a:r>
            <a:r>
              <a:rPr lang="en-US" sz="1400" dirty="0">
                <a:latin typeface="+mj-lt"/>
                <a:hlinkClick r:id="rId3"/>
              </a:rPr>
              <a:t>https://web.archive.org/web/20201114140318id_/https://curve.carleton.ca/system/files/etd/3bec2df2-800c-4a66-a13d-db790c7e68eb/etd_pdf/68d49d09b005b5a0053ca351d103b711/aboukhamis-evaluatingadversariallearningondifferenttypes.pdf</a:t>
            </a:r>
            <a:endParaRPr lang="en-US" sz="1400" dirty="0">
              <a:latin typeface="+mj-lt"/>
            </a:endParaRPr>
          </a:p>
          <a:p>
            <a:pPr marL="0" indent="0">
              <a:buNone/>
            </a:pPr>
            <a:endParaRPr lang="en-US" sz="1400" dirty="0">
              <a:latin typeface="+mj-lt"/>
            </a:endParaRPr>
          </a:p>
          <a:p>
            <a:pPr marL="0" indent="0">
              <a:buNone/>
            </a:pPr>
            <a:r>
              <a:rPr lang="en-US" sz="1400" dirty="0">
                <a:latin typeface="+mj-lt"/>
              </a:rPr>
              <a:t>[4] Liang, H.; He, E.; Zhao, Y.; Jia, Z.; Li, H. Adversarial Attack and Defense: A Survey. Electronics 2022, 11, 1283. </a:t>
            </a:r>
            <a:r>
              <a:rPr lang="en-US" sz="1400" dirty="0">
                <a:latin typeface="+mj-lt"/>
                <a:hlinkClick r:id="rId4"/>
              </a:rPr>
              <a:t>https://doi.org/10.3390/electronics11081283</a:t>
            </a:r>
            <a:endParaRPr lang="en-US" sz="1400" dirty="0">
              <a:latin typeface="+mj-lt"/>
            </a:endParaRPr>
          </a:p>
          <a:p>
            <a:pPr marL="0" indent="0">
              <a:buNone/>
            </a:pPr>
            <a:endParaRPr lang="en-US" sz="1400" dirty="0">
              <a:latin typeface="+mj-lt"/>
            </a:endParaRPr>
          </a:p>
          <a:p>
            <a:pPr marL="0" indent="0">
              <a:buNone/>
            </a:pPr>
            <a:r>
              <a:rPr lang="en-US" sz="1400" dirty="0">
                <a:latin typeface="+mj-lt"/>
              </a:rPr>
              <a:t>[5] “Machine Learning Security: Threats, Countermeasures, and Evaluations | IEEE Journals &amp; Magazine | IEEE Xplore.” https://ieeexplore.ieee.org/document/9064510 (accessed Jan. 05, 2024).</a:t>
            </a:r>
          </a:p>
          <a:p>
            <a:pPr marL="0" indent="0">
              <a:buNone/>
            </a:pPr>
            <a:endParaRPr lang="en-US" sz="2000" dirty="0">
              <a:latin typeface="+mj-lt"/>
            </a:endParaRPr>
          </a:p>
        </p:txBody>
      </p:sp>
    </p:spTree>
    <p:extLst>
      <p:ext uri="{BB962C8B-B14F-4D97-AF65-F5344CB8AC3E}">
        <p14:creationId xmlns:p14="http://schemas.microsoft.com/office/powerpoint/2010/main" val="2972854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736600" y="1373282"/>
            <a:ext cx="8305800" cy="868362"/>
          </a:xfrm>
        </p:spPr>
        <p:txBody>
          <a:bodyPr>
            <a:normAutofit/>
          </a:bodyPr>
          <a:lstStyle/>
          <a:p>
            <a:r>
              <a:rPr lang="en-US" sz="3600" b="1" dirty="0"/>
              <a:t>Introduction and Background</a:t>
            </a: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9400" y="2362200"/>
            <a:ext cx="6273800" cy="3276600"/>
          </a:xfrm>
        </p:spPr>
        <p:txBody>
          <a:bodyPr>
            <a:normAutofit/>
          </a:bodyPr>
          <a:lstStyle/>
          <a:p>
            <a:pPr marL="0" indent="0">
              <a:buNone/>
            </a:pPr>
            <a:r>
              <a:rPr lang="en-US" sz="1700" dirty="0"/>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sp>
        <p:nvSpPr>
          <p:cNvPr id="7" name="Content Placeholder 2">
            <a:extLst>
              <a:ext uri="{FF2B5EF4-FFF2-40B4-BE49-F238E27FC236}">
                <a16:creationId xmlns:a16="http://schemas.microsoft.com/office/drawing/2014/main" id="{EA41232C-AA61-B2E5-9146-8CFBF05A611A}"/>
              </a:ext>
            </a:extLst>
          </p:cNvPr>
          <p:cNvSpPr txBox="1">
            <a:spLocks/>
          </p:cNvSpPr>
          <p:nvPr/>
        </p:nvSpPr>
        <p:spPr>
          <a:xfrm>
            <a:off x="819913" y="2362200"/>
            <a:ext cx="4818888" cy="370363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200" dirty="0"/>
              <a:t>Boundary Attack(BA)</a:t>
            </a:r>
          </a:p>
          <a:p>
            <a:r>
              <a:rPr lang="en-US" sz="2200" dirty="0"/>
              <a:t>It is a black box evasion attack.</a:t>
            </a:r>
          </a:p>
          <a:p>
            <a:r>
              <a:rPr lang="en-US" sz="2200" dirty="0"/>
              <a:t>Decision Base Attack- Perturbations are made to the target variable.</a:t>
            </a:r>
          </a:p>
          <a:p>
            <a:r>
              <a:rPr lang="en-US" sz="2200" dirty="0"/>
              <a:t>BA algorithm is initialized at an adversarial example and gradually moves closer to the accurately classified example.</a:t>
            </a:r>
          </a:p>
          <a:p>
            <a:pPr marL="0" indent="0">
              <a:buFont typeface="Arial" pitchFamily="34" charset="0"/>
              <a:buNone/>
            </a:pPr>
            <a:endParaRPr lang="en-US" sz="2200" dirty="0"/>
          </a:p>
          <a:p>
            <a:pPr>
              <a:buFont typeface="Courier New" panose="02070309020205020404" pitchFamily="49" charset="0"/>
              <a:buChar char="o"/>
            </a:pPr>
            <a:endParaRPr lang="en-US" sz="2200" dirty="0"/>
          </a:p>
        </p:txBody>
      </p:sp>
      <p:pic>
        <p:nvPicPr>
          <p:cNvPr id="8" name="Picture 7">
            <a:extLst>
              <a:ext uri="{FF2B5EF4-FFF2-40B4-BE49-F238E27FC236}">
                <a16:creationId xmlns:a16="http://schemas.microsoft.com/office/drawing/2014/main" id="{06A4DF10-6700-AA6A-400B-3B20D57F695D}"/>
              </a:ext>
            </a:extLst>
          </p:cNvPr>
          <p:cNvPicPr>
            <a:picLocks noChangeAspect="1"/>
          </p:cNvPicPr>
          <p:nvPr/>
        </p:nvPicPr>
        <p:blipFill>
          <a:blip r:embed="rId2"/>
          <a:stretch>
            <a:fillRect/>
          </a:stretch>
        </p:blipFill>
        <p:spPr>
          <a:xfrm>
            <a:off x="6553200" y="1096962"/>
            <a:ext cx="5094331" cy="4630209"/>
          </a:xfrm>
          <a:prstGeom prst="rect">
            <a:avLst/>
          </a:prstGeom>
        </p:spPr>
      </p:pic>
      <p:sp>
        <p:nvSpPr>
          <p:cNvPr id="9" name="Rectangle 8">
            <a:extLst>
              <a:ext uri="{FF2B5EF4-FFF2-40B4-BE49-F238E27FC236}">
                <a16:creationId xmlns:a16="http://schemas.microsoft.com/office/drawing/2014/main" id="{539974AF-0804-FDC2-A020-2557A04E931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2" name="Title 4">
            <a:extLst>
              <a:ext uri="{FF2B5EF4-FFF2-40B4-BE49-F238E27FC236}">
                <a16:creationId xmlns:a16="http://schemas.microsoft.com/office/drawing/2014/main" id="{B6F13E18-0002-5224-272F-E483932DF837}"/>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Tree>
    <p:extLst>
      <p:ext uri="{BB962C8B-B14F-4D97-AF65-F5344CB8AC3E}">
        <p14:creationId xmlns:p14="http://schemas.microsoft.com/office/powerpoint/2010/main" val="2681872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D63F68-F24E-4FBB-BC9F-852FC79FF964}"/>
              </a:ext>
            </a:extLst>
          </p:cNvPr>
          <p:cNvSpPr>
            <a:spLocks noGrp="1"/>
          </p:cNvSpPr>
          <p:nvPr>
            <p:ph idx="1"/>
          </p:nvPr>
        </p:nvSpPr>
        <p:spPr/>
        <p:txBody>
          <a:bodyPr/>
          <a:lstStyle/>
          <a:p>
            <a:r>
              <a:rPr lang="en-US" dirty="0"/>
              <a:t>How does the Boundary Attack affect Disease Risk Prediction?</a:t>
            </a:r>
          </a:p>
          <a:p>
            <a:endParaRPr lang="en-US" dirty="0"/>
          </a:p>
          <a:p>
            <a:r>
              <a:rPr lang="en-US" dirty="0"/>
              <a:t>The attack will perturbate the target variable in a way that cannot identified to humans. When the model is built, these perturbations will cause misclassification which will result in wrong patient disease predictions. This will lead to wrong treatments for the patients.</a:t>
            </a:r>
          </a:p>
        </p:txBody>
      </p:sp>
      <p:sp>
        <p:nvSpPr>
          <p:cNvPr id="4" name="Rectangle 3">
            <a:extLst>
              <a:ext uri="{FF2B5EF4-FFF2-40B4-BE49-F238E27FC236}">
                <a16:creationId xmlns:a16="http://schemas.microsoft.com/office/drawing/2014/main" id="{0DE5C15D-06A3-4851-0E60-D055DB3A62B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7" name="Title 4">
            <a:extLst>
              <a:ext uri="{FF2B5EF4-FFF2-40B4-BE49-F238E27FC236}">
                <a16:creationId xmlns:a16="http://schemas.microsoft.com/office/drawing/2014/main" id="{F79488F5-7AEE-074E-8D18-8D11DAE953C6}"/>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Tree>
    <p:extLst>
      <p:ext uri="{BB962C8B-B14F-4D97-AF65-F5344CB8AC3E}">
        <p14:creationId xmlns:p14="http://schemas.microsoft.com/office/powerpoint/2010/main" val="862190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04800" y="838200"/>
            <a:ext cx="10388600" cy="5181600"/>
          </a:xfrm>
        </p:spPr>
        <p:txBody>
          <a:bodyPr>
            <a:normAutofit/>
          </a:bodyPr>
          <a:lstStyle/>
          <a:p>
            <a:endParaRPr lang="en-US" dirty="0"/>
          </a:p>
          <a:p>
            <a:pPr marL="0" indent="0">
              <a:buNone/>
            </a:pPr>
            <a:r>
              <a:rPr lang="en-US" sz="1800" dirty="0">
                <a:latin typeface="Lao UI" panose="020B0502040204020203" pitchFamily="34" charset="0"/>
                <a:cs typeface="Lao UI" panose="020B0502040204020203" pitchFamily="34" charset="0"/>
              </a:rPr>
              <a:t>Why test Boundary attack on disease risk prediction models?</a:t>
            </a:r>
          </a:p>
          <a:p>
            <a:pPr marL="0" indent="0">
              <a:buNone/>
            </a:pPr>
            <a:endParaRPr lang="en-US" sz="24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The goal of a boundary attack is to perturbate the target variable that can cause the model to </a:t>
            </a:r>
            <a:r>
              <a:rPr lang="en-US" sz="1800" b="1" dirty="0">
                <a:latin typeface="Lao UI" panose="020B0502040204020203" pitchFamily="34" charset="0"/>
                <a:cs typeface="Lao UI" panose="020B0502040204020203" pitchFamily="34" charset="0"/>
              </a:rPr>
              <a:t>misclassify a patient’s disease prediction</a:t>
            </a:r>
            <a:r>
              <a:rPr lang="en-US" sz="1800" dirty="0">
                <a:latin typeface="Lao UI" panose="020B0502040204020203" pitchFamily="34" charset="0"/>
                <a:cs typeface="Lao UI" panose="020B0502040204020203" pitchFamily="34" charset="0"/>
              </a:rPr>
              <a:t>, thereby leading to inaccurate predictions about their disease.</a:t>
            </a:r>
          </a:p>
          <a:p>
            <a:pPr marL="400050" lvl="1" indent="0">
              <a:buNone/>
            </a:pPr>
            <a:endParaRPr lang="en-US" sz="18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This will highly impact the patient’s life with the wrong prediction of the disease if the model is sensitive to boundary attack.</a:t>
            </a:r>
          </a:p>
          <a:p>
            <a:pPr marL="0" indent="0">
              <a:buNone/>
            </a:pPr>
            <a:r>
              <a:rPr lang="en-US" dirty="0">
                <a:latin typeface="Lao UI" panose="020B0502040204020203" pitchFamily="34" charset="0"/>
                <a:cs typeface="Lao UI" panose="020B0502040204020203" pitchFamily="34" charset="0"/>
              </a:rPr>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pic>
        <p:nvPicPr>
          <p:cNvPr id="3" name="Picture 2">
            <a:extLst>
              <a:ext uri="{FF2B5EF4-FFF2-40B4-BE49-F238E27FC236}">
                <a16:creationId xmlns:a16="http://schemas.microsoft.com/office/drawing/2014/main" id="{98F25B6A-4543-489A-AB72-2A3D5EB63F02}"/>
              </a:ext>
            </a:extLst>
          </p:cNvPr>
          <p:cNvPicPr>
            <a:picLocks noChangeAspect="1"/>
          </p:cNvPicPr>
          <p:nvPr/>
        </p:nvPicPr>
        <p:blipFill>
          <a:blip r:embed="rId2"/>
          <a:stretch>
            <a:fillRect/>
          </a:stretch>
        </p:blipFill>
        <p:spPr>
          <a:xfrm>
            <a:off x="8915400" y="4301380"/>
            <a:ext cx="2734057" cy="1548029"/>
          </a:xfrm>
          <a:prstGeom prst="rect">
            <a:avLst/>
          </a:prstGeom>
        </p:spPr>
      </p:pic>
      <p:sp>
        <p:nvSpPr>
          <p:cNvPr id="8" name="Title 4">
            <a:extLst>
              <a:ext uri="{FF2B5EF4-FFF2-40B4-BE49-F238E27FC236}">
                <a16:creationId xmlns:a16="http://schemas.microsoft.com/office/drawing/2014/main" id="{4E9463BC-8963-7424-F923-7571A0A8AAF9}"/>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
        <p:nvSpPr>
          <p:cNvPr id="9" name="Rectangle 8">
            <a:extLst>
              <a:ext uri="{FF2B5EF4-FFF2-40B4-BE49-F238E27FC236}">
                <a16:creationId xmlns:a16="http://schemas.microsoft.com/office/drawing/2014/main" id="{CF6EC04C-30EE-B9F1-EF41-FFB90054988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855851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t>NOVELTY</a:t>
            </a: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67447" y="1143000"/>
            <a:ext cx="9857105" cy="5029200"/>
          </a:xfrm>
          <a:prstGeom prst="roundRect">
            <a:avLst/>
          </a:prstGeom>
          <a:ln w="76200"/>
        </p:spPr>
        <p:style>
          <a:lnRef idx="2">
            <a:schemeClr val="dk1"/>
          </a:lnRef>
          <a:fillRef idx="1">
            <a:schemeClr val="lt1"/>
          </a:fillRef>
          <a:effectRef idx="0">
            <a:schemeClr val="dk1"/>
          </a:effectRef>
          <a:fontRef idx="minor">
            <a:schemeClr val="dk1"/>
          </a:fontRef>
        </p:style>
        <p:txBody>
          <a:bodyPr rtlCol="0" anchor="t"/>
          <a:lstStyle/>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800"/>
              </a:spcAft>
            </a:pPr>
            <a:r>
              <a:rPr lang="en-US" sz="2200" kern="100" dirty="0">
                <a:effectLst/>
                <a:latin typeface="Aptos" panose="020B0004020202020204" pitchFamily="34" charset="0"/>
                <a:ea typeface="Aptos" panose="020B0004020202020204" pitchFamily="34" charset="0"/>
                <a:cs typeface="Latha" panose="020B0604020202020204" pitchFamily="34" charset="0"/>
              </a:rPr>
              <a:t>Apply the </a:t>
            </a:r>
            <a:r>
              <a:rPr lang="en-US" sz="2200" b="1" kern="100" dirty="0">
                <a:effectLst/>
                <a:latin typeface="Aptos" panose="020B0004020202020204" pitchFamily="34" charset="0"/>
                <a:ea typeface="Aptos" panose="020B0004020202020204" pitchFamily="34" charset="0"/>
                <a:cs typeface="Latha" panose="020B0604020202020204" pitchFamily="34" charset="0"/>
              </a:rPr>
              <a:t>Adversarial training </a:t>
            </a:r>
            <a:r>
              <a:rPr lang="en-US" sz="2200" kern="100" dirty="0">
                <a:effectLst/>
                <a:latin typeface="Aptos" panose="020B0004020202020204" pitchFamily="34" charset="0"/>
                <a:ea typeface="Aptos" panose="020B0004020202020204" pitchFamily="34" charset="0"/>
                <a:cs typeface="Latha" panose="020B0604020202020204" pitchFamily="34" charset="0"/>
              </a:rPr>
              <a:t>mechanism to the disease prediction model to reduce its vulnerability to </a:t>
            </a:r>
            <a:r>
              <a:rPr lang="en-US" sz="2200" kern="100" dirty="0">
                <a:latin typeface="Aptos" panose="020B0004020202020204" pitchFamily="34" charset="0"/>
                <a:ea typeface="Aptos" panose="020B0004020202020204" pitchFamily="34" charset="0"/>
                <a:cs typeface="Latha" panose="020B0604020202020204" pitchFamily="34" charset="0"/>
              </a:rPr>
              <a:t>Boundary</a:t>
            </a:r>
            <a:r>
              <a:rPr lang="en-US" sz="2200" kern="100" dirty="0">
                <a:effectLst/>
                <a:latin typeface="Aptos" panose="020B0004020202020204" pitchFamily="34" charset="0"/>
                <a:ea typeface="Aptos" panose="020B0004020202020204" pitchFamily="34" charset="0"/>
                <a:cs typeface="Latha" panose="020B0604020202020204" pitchFamily="34" charset="0"/>
              </a:rPr>
              <a:t> attack.</a:t>
            </a:r>
          </a:p>
          <a:p>
            <a:pPr marL="285750" indent="-285750" algn="l">
              <a:lnSpc>
                <a:spcPct val="150000"/>
              </a:lnSpc>
              <a:buFont typeface="Wingdings" panose="05000000000000000000" pitchFamily="2" charset="2"/>
              <a:buChar char="q"/>
            </a:pPr>
            <a:r>
              <a:rPr lang="en-US" sz="1600" b="0" i="0" dirty="0">
                <a:solidFill>
                  <a:srgbClr val="29261B"/>
                </a:solidFill>
                <a:effectLst/>
                <a:latin typeface="-apple-system"/>
              </a:rPr>
              <a:t>Adversarial training generates adversarial examples at boundaries of allowable input values to improve robustness against attacks. This strengthens cybersecurity by anticipating malicious perturbations.</a:t>
            </a:r>
          </a:p>
          <a:p>
            <a:pPr marL="285750" indent="-285750" algn="l">
              <a:lnSpc>
                <a:spcPct val="150000"/>
              </a:lnSpc>
              <a:buFont typeface="Wingdings" panose="05000000000000000000" pitchFamily="2" charset="2"/>
              <a:buChar char="q"/>
            </a:pPr>
            <a:r>
              <a:rPr lang="en-US" sz="1600" b="0" i="0" dirty="0">
                <a:solidFill>
                  <a:srgbClr val="29261B"/>
                </a:solidFill>
                <a:effectLst/>
                <a:latin typeface="-apple-system"/>
              </a:rPr>
              <a:t>Retraining the model with adversarial examples exposes it more to abnormal cases and extremes in the data distribution. This enhances the model's defenses.</a:t>
            </a:r>
          </a:p>
          <a:p>
            <a:pPr marL="285750" indent="-285750" algn="l">
              <a:lnSpc>
                <a:spcPct val="150000"/>
              </a:lnSpc>
              <a:buFont typeface="Wingdings" panose="05000000000000000000" pitchFamily="2" charset="2"/>
              <a:buChar char="q"/>
            </a:pPr>
            <a:r>
              <a:rPr lang="en-US" sz="1600" b="0" i="0" dirty="0">
                <a:solidFill>
                  <a:srgbClr val="29261B"/>
                </a:solidFill>
                <a:effectLst/>
                <a:latin typeface="-apple-system"/>
              </a:rPr>
              <a:t>Optimization using both clean and adversarial data makes the model less sensitive to perturbations at input distribution edges. This improves resilience against cyber attacks aiming to cause misdiagnosis.</a:t>
            </a:r>
          </a:p>
          <a:p>
            <a:pPr marL="285750" indent="-285750" algn="l">
              <a:lnSpc>
                <a:spcPct val="150000"/>
              </a:lnSpc>
              <a:buFont typeface="Wingdings" panose="05000000000000000000" pitchFamily="2" charset="2"/>
              <a:buChar char="q"/>
            </a:pPr>
            <a:r>
              <a:rPr lang="en-US" sz="1600" b="0" i="0" dirty="0">
                <a:solidFill>
                  <a:srgbClr val="29261B"/>
                </a:solidFill>
                <a:effectLst/>
                <a:latin typeface="-apple-system"/>
              </a:rPr>
              <a:t>Adversarial training acts as regularization to smooth out decision boundaries. This makes the model's predictions more stable in the presence of malicious perturbations, strengthening cybersecurity.</a:t>
            </a:r>
          </a:p>
        </p:txBody>
      </p:sp>
      <p:sp>
        <p:nvSpPr>
          <p:cNvPr id="2" name="Rectangle 1">
            <a:extLst>
              <a:ext uri="{FF2B5EF4-FFF2-40B4-BE49-F238E27FC236}">
                <a16:creationId xmlns:a16="http://schemas.microsoft.com/office/drawing/2014/main" id="{5D8F6507-33A5-9289-B6DB-5B36A71A2262}"/>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721899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t>NOVELTY</a:t>
            </a: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67447" y="1103182"/>
            <a:ext cx="9857105" cy="5029200"/>
          </a:xfrm>
          <a:prstGeom prst="roundRect">
            <a:avLst/>
          </a:prstGeom>
          <a:ln w="76200"/>
        </p:spPr>
        <p:style>
          <a:lnRef idx="2">
            <a:schemeClr val="dk1"/>
          </a:lnRef>
          <a:fillRef idx="1">
            <a:schemeClr val="lt1"/>
          </a:fillRef>
          <a:effectRef idx="0">
            <a:schemeClr val="dk1"/>
          </a:effectRef>
          <a:fontRef idx="minor">
            <a:schemeClr val="dk1"/>
          </a:fontRef>
        </p:style>
        <p:txBody>
          <a:bodyPr rtlCol="0" anchor="t"/>
          <a:lstStyle/>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800"/>
              </a:spcAft>
            </a:pPr>
            <a:r>
              <a:rPr lang="en-US" sz="2400" kern="100" dirty="0">
                <a:effectLst/>
                <a:latin typeface="Aptos" panose="020B0004020202020204" pitchFamily="34" charset="0"/>
                <a:ea typeface="Aptos" panose="020B0004020202020204" pitchFamily="34" charset="0"/>
                <a:cs typeface="Latha" panose="020B0604020202020204" pitchFamily="34" charset="0"/>
              </a:rPr>
              <a:t>Apply the </a:t>
            </a:r>
            <a:r>
              <a:rPr lang="en-US" sz="2400" b="1" kern="100" dirty="0">
                <a:effectLst/>
                <a:latin typeface="Aptos" panose="020B0004020202020204" pitchFamily="34" charset="0"/>
                <a:ea typeface="Aptos" panose="020B0004020202020204" pitchFamily="34" charset="0"/>
                <a:cs typeface="Latha" panose="020B0604020202020204" pitchFamily="34" charset="0"/>
              </a:rPr>
              <a:t>Density estimation </a:t>
            </a:r>
            <a:r>
              <a:rPr lang="en-US" sz="2400" kern="100" dirty="0">
                <a:effectLst/>
                <a:latin typeface="Aptos" panose="020B0004020202020204" pitchFamily="34" charset="0"/>
                <a:ea typeface="Aptos" panose="020B0004020202020204" pitchFamily="34" charset="0"/>
                <a:cs typeface="Latha" panose="020B0604020202020204" pitchFamily="34" charset="0"/>
              </a:rPr>
              <a:t>mechanism to the disease prediction model to reduce its vulnerability to </a:t>
            </a:r>
            <a:r>
              <a:rPr lang="en-US" sz="2400" kern="100" dirty="0">
                <a:latin typeface="Aptos" panose="020B0004020202020204" pitchFamily="34" charset="0"/>
                <a:ea typeface="Aptos" panose="020B0004020202020204" pitchFamily="34" charset="0"/>
                <a:cs typeface="Latha" panose="020B0604020202020204" pitchFamily="34" charset="0"/>
              </a:rPr>
              <a:t>Boundary</a:t>
            </a:r>
            <a:r>
              <a:rPr lang="en-US" sz="2400" kern="100" dirty="0">
                <a:effectLst/>
                <a:latin typeface="Aptos" panose="020B0004020202020204" pitchFamily="34" charset="0"/>
                <a:ea typeface="Aptos" panose="020B0004020202020204" pitchFamily="34" charset="0"/>
                <a:cs typeface="Latha" panose="020B0604020202020204" pitchFamily="34" charset="0"/>
              </a:rPr>
              <a:t> attack.</a:t>
            </a:r>
          </a:p>
          <a:p>
            <a:pPr marL="0" marR="0">
              <a:lnSpc>
                <a:spcPct val="115000"/>
              </a:lnSpc>
              <a:spcBef>
                <a:spcPts val="0"/>
              </a:spcBef>
              <a:spcAft>
                <a:spcPts val="800"/>
              </a:spcAft>
            </a:pPr>
            <a:endParaRPr lang="en-US" sz="2400" kern="100" dirty="0">
              <a:effectLst/>
              <a:latin typeface="Aptos" panose="020B0004020202020204" pitchFamily="34" charset="0"/>
              <a:ea typeface="Aptos" panose="020B0004020202020204" pitchFamily="34" charset="0"/>
              <a:cs typeface="Latha" panose="020B0604020202020204" pitchFamily="34" charset="0"/>
            </a:endParaRPr>
          </a:p>
          <a:p>
            <a:pPr marL="342900" marR="0" indent="-342900">
              <a:lnSpc>
                <a:spcPct val="115000"/>
              </a:lnSpc>
              <a:spcBef>
                <a:spcPts val="0"/>
              </a:spcBef>
              <a:spcAft>
                <a:spcPts val="800"/>
              </a:spcAft>
              <a:buFont typeface="Wingdings" panose="05000000000000000000" pitchFamily="2" charset="2"/>
              <a:buChar char="q"/>
            </a:pPr>
            <a:r>
              <a:rPr lang="en-US" sz="2200" dirty="0"/>
              <a:t>Identify and flag anomalous outliers that could be adversarial.</a:t>
            </a:r>
            <a:endParaRPr lang="en-US" sz="2200" kern="100" dirty="0">
              <a:effectLst/>
              <a:latin typeface="Aptos" panose="020B0004020202020204" pitchFamily="34" charset="0"/>
              <a:ea typeface="Aptos" panose="020B0004020202020204" pitchFamily="34" charset="0"/>
              <a:cs typeface="Latha" panose="020B0604020202020204" pitchFamily="34" charset="0"/>
            </a:endParaRPr>
          </a:p>
        </p:txBody>
      </p:sp>
      <p:sp>
        <p:nvSpPr>
          <p:cNvPr id="2" name="Rectangle 1">
            <a:extLst>
              <a:ext uri="{FF2B5EF4-FFF2-40B4-BE49-F238E27FC236}">
                <a16:creationId xmlns:a16="http://schemas.microsoft.com/office/drawing/2014/main" id="{94500584-70B9-EF4D-60A0-A6B729AB723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989116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254000" y="40006"/>
            <a:ext cx="11684000" cy="792162"/>
          </a:xfrm>
        </p:spPr>
        <p:txBody>
          <a:bodyPr>
            <a:normAutofit/>
          </a:bodyPr>
          <a:lstStyle/>
          <a:p>
            <a:r>
              <a:rPr lang="en-US" sz="3600" dirty="0"/>
              <a:t>References</a:t>
            </a:r>
          </a:p>
        </p:txBody>
      </p:sp>
      <p:sp>
        <p:nvSpPr>
          <p:cNvPr id="2" name="Rectangle 1">
            <a:extLst>
              <a:ext uri="{FF2B5EF4-FFF2-40B4-BE49-F238E27FC236}">
                <a16:creationId xmlns:a16="http://schemas.microsoft.com/office/drawing/2014/main" id="{4A645D10-609A-4D51-98CD-04CA2E683333}"/>
              </a:ext>
            </a:extLst>
          </p:cNvPr>
          <p:cNvSpPr/>
          <p:nvPr/>
        </p:nvSpPr>
        <p:spPr>
          <a:xfrm>
            <a:off x="838200" y="1066800"/>
            <a:ext cx="10210800" cy="3693319"/>
          </a:xfrm>
          <a:prstGeom prst="rect">
            <a:avLst/>
          </a:prstGeom>
        </p:spPr>
        <p:txBody>
          <a:bodyPr wrap="square">
            <a:spAutoFit/>
          </a:bodyPr>
          <a:lstStyle/>
          <a:p>
            <a:pPr marR="457200"/>
            <a:r>
              <a:rPr lang="en-US" dirty="0">
                <a:solidFill>
                  <a:srgbClr val="000000"/>
                </a:solidFill>
                <a:latin typeface="Calibri" panose="020F0502020204030204" pitchFamily="34" charset="0"/>
              </a:rPr>
              <a:t>[1] Jiang, W. et al. (2020) “Poisoning and evasion attacks against deep learning algorithms in </a:t>
            </a:r>
          </a:p>
          <a:p>
            <a:pPr marR="457200"/>
            <a:r>
              <a:rPr lang="en-US" dirty="0">
                <a:solidFill>
                  <a:srgbClr val="000000"/>
                </a:solidFill>
                <a:latin typeface="Calibri" panose="020F0502020204030204" pitchFamily="34" charset="0"/>
              </a:rPr>
              <a:t>Autonomous Vehicles,” IEEE Transactions on Vehicular Technology, 69(4), pp. 4439–</a:t>
            </a:r>
          </a:p>
          <a:p>
            <a:pPr marR="457200"/>
            <a:r>
              <a:rPr lang="en-US" dirty="0">
                <a:solidFill>
                  <a:srgbClr val="000000"/>
                </a:solidFill>
                <a:latin typeface="Calibri" panose="020F0502020204030204" pitchFamily="34" charset="0"/>
              </a:rPr>
              <a:t>4449. Available at: https://doi.org/10.1109/tvt.2020.2977378.‌</a:t>
            </a:r>
          </a:p>
          <a:p>
            <a:pPr marR="457200"/>
            <a:endParaRPr lang="en-US" dirty="0">
              <a:solidFill>
                <a:srgbClr val="000000"/>
              </a:solidFill>
              <a:latin typeface="Calibri" panose="020F0502020204030204" pitchFamily="34" charset="0"/>
            </a:endParaRPr>
          </a:p>
          <a:p>
            <a:pPr marR="457200"/>
            <a:r>
              <a:rPr lang="en-US" dirty="0">
                <a:solidFill>
                  <a:srgbClr val="000000"/>
                </a:solidFill>
                <a:latin typeface="Calibri" panose="020F0502020204030204" pitchFamily="34" charset="0"/>
              </a:rPr>
              <a:t>[2] </a:t>
            </a:r>
            <a:r>
              <a:rPr lang="en-US" dirty="0" err="1">
                <a:solidFill>
                  <a:srgbClr val="000000"/>
                </a:solidFill>
                <a:latin typeface="Calibri" panose="020F0502020204030204" pitchFamily="34" charset="0"/>
              </a:rPr>
              <a:t>Alrasheedi</a:t>
            </a:r>
            <a:r>
              <a:rPr lang="en-US" dirty="0">
                <a:solidFill>
                  <a:srgbClr val="000000"/>
                </a:solidFill>
                <a:latin typeface="Calibri" panose="020F0502020204030204" pitchFamily="34" charset="0"/>
              </a:rPr>
              <a:t>, F. and Zhong, X. (2023) Imperceptible adversarial attack on deep neural networks from image boundary, arXiv.org. </a:t>
            </a:r>
          </a:p>
          <a:p>
            <a:pPr marR="457200"/>
            <a:r>
              <a:rPr lang="en-US" dirty="0">
                <a:solidFill>
                  <a:srgbClr val="000000"/>
                </a:solidFill>
                <a:latin typeface="Calibri" panose="020F0502020204030204" pitchFamily="34" charset="0"/>
              </a:rPr>
              <a:t>Available at: </a:t>
            </a:r>
            <a:r>
              <a:rPr lang="en-US" dirty="0">
                <a:solidFill>
                  <a:srgbClr val="000000"/>
                </a:solidFill>
                <a:latin typeface="Calibri" panose="020F0502020204030204" pitchFamily="34" charset="0"/>
                <a:hlinkClick r:id="rId2"/>
              </a:rPr>
              <a:t>https://arxiv.org/abs/2308.15344</a:t>
            </a:r>
            <a:r>
              <a:rPr lang="en-US" dirty="0">
                <a:solidFill>
                  <a:srgbClr val="000000"/>
                </a:solidFill>
                <a:latin typeface="Calibri" panose="020F0502020204030204" pitchFamily="34" charset="0"/>
              </a:rPr>
              <a:t> (Accessed: 10 January 2024).</a:t>
            </a:r>
          </a:p>
          <a:p>
            <a:pPr marR="457200"/>
            <a:endParaRPr lang="en-US" dirty="0">
              <a:solidFill>
                <a:srgbClr val="000000"/>
              </a:solidFill>
              <a:latin typeface="Calibri" panose="020F0502020204030204" pitchFamily="34" charset="0"/>
            </a:endParaRPr>
          </a:p>
          <a:p>
            <a:pPr marR="457200"/>
            <a:r>
              <a:rPr lang="en-US" dirty="0">
                <a:solidFill>
                  <a:srgbClr val="000000"/>
                </a:solidFill>
                <a:latin typeface="Calibri" panose="020F0502020204030204" pitchFamily="34" charset="0"/>
              </a:rPr>
              <a:t>[3] Liang, H.; He, E.; Zhao, Y.; Jia, Z.; Li, H. Adversarial Attack and Defense: A Survey. Electronics 2022, 11, 1283. https://doi.org/10.3390/electronics11081283</a:t>
            </a:r>
          </a:p>
          <a:p>
            <a:pPr marR="457200"/>
            <a:endParaRPr lang="en-US" b="0" i="0" dirty="0">
              <a:solidFill>
                <a:srgbClr val="000000"/>
              </a:solidFill>
              <a:effectLst/>
              <a:latin typeface="Calibri" panose="020F0502020204030204" pitchFamily="34" charset="0"/>
            </a:endParaRPr>
          </a:p>
          <a:p>
            <a:r>
              <a:rPr lang="en-US" sz="1800" dirty="0">
                <a:latin typeface="+mj-lt"/>
              </a:rPr>
              <a:t>[4] “Machine Learning Security: Threats, Countermeasures, and Evaluations | IEEE Journals &amp; Magazine | IEEE Xplore.” </a:t>
            </a:r>
            <a:r>
              <a:rPr lang="en-US" sz="1800" dirty="0">
                <a:latin typeface="+mj-lt"/>
                <a:hlinkClick r:id="rId3"/>
              </a:rPr>
              <a:t>https://ieeexplore.ieee.org/document/9064510</a:t>
            </a:r>
            <a:r>
              <a:rPr lang="en-US" sz="1800" dirty="0">
                <a:latin typeface="+mj-lt"/>
              </a:rPr>
              <a:t> (accessed Jan. </a:t>
            </a:r>
            <a:r>
              <a:rPr lang="en-US" dirty="0">
                <a:latin typeface="+mj-lt"/>
              </a:rPr>
              <a:t>05</a:t>
            </a:r>
            <a:r>
              <a:rPr lang="en-US" sz="1800" dirty="0">
                <a:latin typeface="+mj-lt"/>
              </a:rPr>
              <a:t>, 2024).</a:t>
            </a:r>
          </a:p>
        </p:txBody>
      </p:sp>
      <p:sp>
        <p:nvSpPr>
          <p:cNvPr id="3" name="Rectangle 2">
            <a:extLst>
              <a:ext uri="{FF2B5EF4-FFF2-40B4-BE49-F238E27FC236}">
                <a16:creationId xmlns:a16="http://schemas.microsoft.com/office/drawing/2014/main" id="{C2CF95EB-8528-4DE6-8D5B-1E884F66CA12}"/>
              </a:ext>
            </a:extLst>
          </p:cNvPr>
          <p:cNvSpPr/>
          <p:nvPr/>
        </p:nvSpPr>
        <p:spPr>
          <a:xfrm>
            <a:off x="935217" y="1750120"/>
            <a:ext cx="10210800" cy="646331"/>
          </a:xfrm>
          <a:prstGeom prst="rect">
            <a:avLst/>
          </a:prstGeom>
        </p:spPr>
        <p:txBody>
          <a:bodyPr wrap="square">
            <a:spAutoFit/>
          </a:bodyPr>
          <a:lstStyle/>
          <a:p>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a:t>
            </a:r>
            <a:endParaRPr lang="en-US" b="0" i="0" dirty="0">
              <a:solidFill>
                <a:srgbClr val="000000"/>
              </a:solidFill>
              <a:effectLst/>
              <a:latin typeface="Calibri" panose="020F0502020204030204" pitchFamily="34" charset="0"/>
            </a:endParaRPr>
          </a:p>
        </p:txBody>
      </p:sp>
      <p:sp>
        <p:nvSpPr>
          <p:cNvPr id="4" name="Rectangle 3">
            <a:extLst>
              <a:ext uri="{FF2B5EF4-FFF2-40B4-BE49-F238E27FC236}">
                <a16:creationId xmlns:a16="http://schemas.microsoft.com/office/drawing/2014/main" id="{A856742E-D403-4362-9D7D-B073C54B9F45}"/>
              </a:ext>
            </a:extLst>
          </p:cNvPr>
          <p:cNvSpPr/>
          <p:nvPr/>
        </p:nvSpPr>
        <p:spPr>
          <a:xfrm>
            <a:off x="704850" y="4461549"/>
            <a:ext cx="10210800" cy="369332"/>
          </a:xfrm>
          <a:prstGeom prst="rect">
            <a:avLst/>
          </a:prstGeom>
        </p:spPr>
        <p:txBody>
          <a:bodyPr wrap="square">
            <a:spAutoFit/>
          </a:bodyPr>
          <a:lstStyle/>
          <a:p>
            <a:r>
              <a:rPr lang="en-US" dirty="0">
                <a:solidFill>
                  <a:srgbClr val="000000"/>
                </a:solidFill>
                <a:latin typeface="Calibri" panose="020F0502020204030204" pitchFamily="34" charset="0"/>
              </a:rPr>
              <a:t>‌</a:t>
            </a:r>
            <a:endParaRPr lang="en-US" b="0" i="0" dirty="0">
              <a:solidFill>
                <a:srgbClr val="000000"/>
              </a:solidFill>
              <a:effectLst/>
              <a:latin typeface="Calibri" panose="020F0502020204030204" pitchFamily="34" charset="0"/>
            </a:endParaRPr>
          </a:p>
        </p:txBody>
      </p:sp>
      <p:sp>
        <p:nvSpPr>
          <p:cNvPr id="6" name="Rectangle 5">
            <a:extLst>
              <a:ext uri="{FF2B5EF4-FFF2-40B4-BE49-F238E27FC236}">
                <a16:creationId xmlns:a16="http://schemas.microsoft.com/office/drawing/2014/main" id="{62486F8B-D868-84E5-C1D6-E5FCF2A7A4D7}"/>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2477731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736600" y="1184531"/>
            <a:ext cx="8305800" cy="868362"/>
          </a:xfrm>
        </p:spPr>
        <p:txBody>
          <a:bodyPr>
            <a:normAutofit/>
          </a:bodyPr>
          <a:lstStyle/>
          <a:p>
            <a:r>
              <a:rPr lang="en-US" sz="3600" b="1" dirty="0"/>
              <a:t>Introduction and Background</a:t>
            </a: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9400" y="2362200"/>
            <a:ext cx="6273800" cy="3276600"/>
          </a:xfrm>
        </p:spPr>
        <p:txBody>
          <a:bodyPr>
            <a:normAutofit/>
          </a:bodyPr>
          <a:lstStyle/>
          <a:p>
            <a:pPr marL="0" indent="0">
              <a:buNone/>
            </a:pPr>
            <a:r>
              <a:rPr lang="en-US" sz="1700" dirty="0"/>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sp>
        <p:nvSpPr>
          <p:cNvPr id="7" name="Content Placeholder 2">
            <a:extLst>
              <a:ext uri="{FF2B5EF4-FFF2-40B4-BE49-F238E27FC236}">
                <a16:creationId xmlns:a16="http://schemas.microsoft.com/office/drawing/2014/main" id="{EA41232C-AA61-B2E5-9146-8CFBF05A611A}"/>
              </a:ext>
            </a:extLst>
          </p:cNvPr>
          <p:cNvSpPr txBox="1">
            <a:spLocks/>
          </p:cNvSpPr>
          <p:nvPr/>
        </p:nvSpPr>
        <p:spPr>
          <a:xfrm>
            <a:off x="504337" y="2177785"/>
            <a:ext cx="6429863" cy="393223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Font typeface="Arial" pitchFamily="34" charset="0"/>
              <a:buNone/>
            </a:pPr>
            <a:r>
              <a:rPr lang="en-US" sz="2400" b="1" dirty="0"/>
              <a:t>Projected Gradient Descent(PGD) Attack.</a:t>
            </a:r>
          </a:p>
          <a:p>
            <a:pPr>
              <a:lnSpc>
                <a:spcPct val="120000"/>
              </a:lnSpc>
            </a:pPr>
            <a:r>
              <a:rPr lang="en-US" sz="2400" dirty="0"/>
              <a:t>Apply project gradient descent attack on a structured cardiovascular dataset.</a:t>
            </a:r>
          </a:p>
          <a:p>
            <a:pPr>
              <a:lnSpc>
                <a:spcPct val="120000"/>
              </a:lnSpc>
            </a:pPr>
            <a:r>
              <a:rPr lang="en-US" sz="2400" dirty="0"/>
              <a:t>It is a White box adversarial attack.</a:t>
            </a:r>
          </a:p>
          <a:p>
            <a:pPr>
              <a:lnSpc>
                <a:spcPct val="120000"/>
              </a:lnSpc>
            </a:pPr>
            <a:r>
              <a:rPr lang="en-US" sz="2400" dirty="0"/>
              <a:t>Utilize gradient descent for iterative model deception</a:t>
            </a:r>
          </a:p>
          <a:p>
            <a:pPr>
              <a:lnSpc>
                <a:spcPct val="120000"/>
              </a:lnSpc>
            </a:pPr>
            <a:r>
              <a:rPr lang="en-US" sz="2400" dirty="0"/>
              <a:t>Begin with a random perturbation in the LP ball.</a:t>
            </a:r>
          </a:p>
          <a:p>
            <a:endParaRPr lang="en-US" sz="2200" dirty="0"/>
          </a:p>
          <a:p>
            <a:pPr>
              <a:buFont typeface="Courier New" panose="02070309020205020404" pitchFamily="49" charset="0"/>
              <a:buChar char="o"/>
            </a:pPr>
            <a:endParaRPr lang="en-US" sz="2200" dirty="0"/>
          </a:p>
        </p:txBody>
      </p:sp>
      <p:sp>
        <p:nvSpPr>
          <p:cNvPr id="9" name="Rectangle 8">
            <a:extLst>
              <a:ext uri="{FF2B5EF4-FFF2-40B4-BE49-F238E27FC236}">
                <a16:creationId xmlns:a16="http://schemas.microsoft.com/office/drawing/2014/main" id="{539974AF-0804-FDC2-A020-2557A04E931E}"/>
              </a:ext>
            </a:extLst>
          </p:cNvPr>
          <p:cNvSpPr/>
          <p:nvPr/>
        </p:nvSpPr>
        <p:spPr>
          <a:xfrm>
            <a:off x="2687817" y="6419329"/>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2" name="Title 4">
            <a:extLst>
              <a:ext uri="{FF2B5EF4-FFF2-40B4-BE49-F238E27FC236}">
                <a16:creationId xmlns:a16="http://schemas.microsoft.com/office/drawing/2014/main" id="{B6F13E18-0002-5224-272F-E483932DF837}"/>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pic>
        <p:nvPicPr>
          <p:cNvPr id="3" name="Picture 2">
            <a:extLst>
              <a:ext uri="{FF2B5EF4-FFF2-40B4-BE49-F238E27FC236}">
                <a16:creationId xmlns:a16="http://schemas.microsoft.com/office/drawing/2014/main" id="{8840CB34-7453-3C64-FDC2-9C451C7E0F64}"/>
              </a:ext>
            </a:extLst>
          </p:cNvPr>
          <p:cNvPicPr>
            <a:picLocks noChangeAspect="1"/>
          </p:cNvPicPr>
          <p:nvPr/>
        </p:nvPicPr>
        <p:blipFill rotWithShape="1">
          <a:blip r:embed="rId2"/>
          <a:srcRect l="4459" r="6370"/>
          <a:stretch/>
        </p:blipFill>
        <p:spPr>
          <a:xfrm>
            <a:off x="7794137" y="2590800"/>
            <a:ext cx="3733800" cy="2062015"/>
          </a:xfrm>
          <a:prstGeom prst="rect">
            <a:avLst/>
          </a:prstGeom>
          <a:ln>
            <a:solidFill>
              <a:schemeClr val="accent1">
                <a:lumMod val="75000"/>
              </a:schemeClr>
            </a:solidFill>
          </a:ln>
        </p:spPr>
      </p:pic>
    </p:spTree>
    <p:extLst>
      <p:ext uri="{BB962C8B-B14F-4D97-AF65-F5344CB8AC3E}">
        <p14:creationId xmlns:p14="http://schemas.microsoft.com/office/powerpoint/2010/main" val="2409928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228600"/>
            <a:ext cx="11684000" cy="868362"/>
          </a:xfrm>
        </p:spPr>
        <p:txBody>
          <a:bodyPr>
            <a:normAutofit/>
          </a:bodyPr>
          <a:lstStyle/>
          <a:p>
            <a:r>
              <a:rPr lang="en-US" dirty="0"/>
              <a:t>Introduction and Background</a:t>
            </a: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6808" y="1246001"/>
            <a:ext cx="6273800" cy="4630209"/>
          </a:xfrm>
        </p:spPr>
        <p:txBody>
          <a:bodyPr>
            <a:normAutofit/>
          </a:bodyPr>
          <a:lstStyle/>
          <a:p>
            <a:pPr marL="0" marR="0" indent="0">
              <a:lnSpc>
                <a:spcPct val="107000"/>
              </a:lnSpc>
              <a:spcBef>
                <a:spcPts val="0"/>
              </a:spcBef>
              <a:spcAft>
                <a:spcPts val="800"/>
              </a:spcAft>
              <a:buNone/>
            </a:pPr>
            <a:r>
              <a:rPr lang="en-US" sz="1800" b="1" dirty="0">
                <a:effectLst/>
                <a:ea typeface="Calibri" panose="020F0502020204030204" pitchFamily="34" charset="0"/>
                <a:cs typeface="Times New Roman" panose="02020603050405020304" pitchFamily="18" charset="0"/>
              </a:rPr>
              <a:t>Co-concept Gradient descent</a:t>
            </a:r>
            <a:endParaRPr lang="en-US" sz="1800" dirty="0">
              <a:effectLst/>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effectLst/>
                <a:ea typeface="Calibri" panose="020F0502020204030204" pitchFamily="34" charset="0"/>
                <a:cs typeface="Times New Roman" panose="02020603050405020304" pitchFamily="18" charset="0"/>
              </a:rPr>
              <a:t>Popular optimization technique in ML.</a:t>
            </a:r>
          </a:p>
          <a:p>
            <a:pPr>
              <a:lnSpc>
                <a:spcPct val="107000"/>
              </a:lnSpc>
              <a:spcBef>
                <a:spcPts val="0"/>
              </a:spcBef>
              <a:spcAft>
                <a:spcPts val="800"/>
              </a:spcAft>
            </a:pPr>
            <a:r>
              <a:rPr lang="en-US" sz="1800" dirty="0">
                <a:effectLst/>
                <a:ea typeface="Calibri" panose="020F0502020204030204" pitchFamily="34" charset="0"/>
                <a:cs typeface="Times New Roman" panose="02020603050405020304" pitchFamily="18" charset="0"/>
              </a:rPr>
              <a:t>Minimizes loss function by adjusting model parameters.</a:t>
            </a:r>
          </a:p>
          <a:p>
            <a:pPr marL="0" marR="0" indent="0">
              <a:lnSpc>
                <a:spcPct val="107000"/>
              </a:lnSpc>
              <a:spcBef>
                <a:spcPts val="0"/>
              </a:spcBef>
              <a:spcAft>
                <a:spcPts val="800"/>
              </a:spcAft>
              <a:buNone/>
            </a:pPr>
            <a:r>
              <a:rPr lang="en-US" sz="1800" b="1" dirty="0">
                <a:effectLst/>
                <a:ea typeface="Calibri" panose="020F0502020204030204" pitchFamily="34" charset="0"/>
                <a:cs typeface="Times New Roman" panose="02020603050405020304" pitchFamily="18" charset="0"/>
              </a:rPr>
              <a:t> </a:t>
            </a:r>
            <a:endParaRPr lang="en-US" sz="18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ea typeface="Calibri" panose="020F0502020204030204" pitchFamily="34" charset="0"/>
                <a:cs typeface="Times New Roman" panose="02020603050405020304" pitchFamily="18" charset="0"/>
              </a:rPr>
              <a:t>Significance for decision making</a:t>
            </a:r>
            <a:endParaRPr lang="en-US" sz="1800" dirty="0">
              <a:effectLst/>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effectLst/>
                <a:ea typeface="Calibri" panose="020F0502020204030204" pitchFamily="34" charset="0"/>
                <a:cs typeface="Times New Roman" panose="02020603050405020304" pitchFamily="18" charset="0"/>
              </a:rPr>
              <a:t>Highlight the sensitivity of the model to PGD attack</a:t>
            </a:r>
          </a:p>
          <a:p>
            <a:pPr>
              <a:lnSpc>
                <a:spcPct val="107000"/>
              </a:lnSpc>
              <a:spcBef>
                <a:spcPts val="0"/>
              </a:spcBef>
              <a:spcAft>
                <a:spcPts val="800"/>
              </a:spcAft>
            </a:pPr>
            <a:r>
              <a:rPr lang="en-US" sz="1800" dirty="0">
                <a:effectLst/>
                <a:ea typeface="Calibri" panose="020F0502020204030204" pitchFamily="34" charset="0"/>
                <a:cs typeface="Times New Roman" panose="02020603050405020304" pitchFamily="18" charset="0"/>
              </a:rPr>
              <a:t>Emphasize potential consequences for managing cardiovascular risks.</a:t>
            </a:r>
          </a:p>
          <a:p>
            <a:pPr marL="0" marR="0" indent="0">
              <a:lnSpc>
                <a:spcPct val="107000"/>
              </a:lnSpc>
              <a:spcBef>
                <a:spcPts val="0"/>
              </a:spcBef>
              <a:spcAft>
                <a:spcPts val="800"/>
              </a:spcAft>
              <a:buNone/>
            </a:pPr>
            <a:r>
              <a:rPr lang="en-US" sz="1800" dirty="0">
                <a:effectLst/>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b="1" dirty="0">
                <a:effectLst/>
                <a:ea typeface="Calibri" panose="020F0502020204030204" pitchFamily="34" charset="0"/>
                <a:cs typeface="Times New Roman" panose="02020603050405020304" pitchFamily="18" charset="0"/>
              </a:rPr>
              <a:t>PGD attacks are versatile and can be applied to different domains.</a:t>
            </a:r>
            <a:endParaRPr lang="en-US" dirty="0"/>
          </a:p>
          <a:p>
            <a:endParaRPr lang="en-US" dirty="0">
              <a:highlight>
                <a:srgbClr val="FFFF00"/>
              </a:highlight>
            </a:endParaRPr>
          </a:p>
          <a:p>
            <a:pPr marL="0" indent="0">
              <a:buNone/>
            </a:pPr>
            <a:endParaRPr lang="en-US" dirty="0">
              <a:highlight>
                <a:srgbClr val="FFFF00"/>
              </a:highlight>
            </a:endParaRPr>
          </a:p>
        </p:txBody>
      </p:sp>
      <p:pic>
        <p:nvPicPr>
          <p:cNvPr id="2" name="Picture 1">
            <a:extLst>
              <a:ext uri="{FF2B5EF4-FFF2-40B4-BE49-F238E27FC236}">
                <a16:creationId xmlns:a16="http://schemas.microsoft.com/office/drawing/2014/main" id="{C78A7729-E745-4026-8A9F-3359C80CDDAE}"/>
              </a:ext>
            </a:extLst>
          </p:cNvPr>
          <p:cNvPicPr>
            <a:picLocks noChangeAspect="1"/>
          </p:cNvPicPr>
          <p:nvPr/>
        </p:nvPicPr>
        <p:blipFill rotWithShape="1">
          <a:blip r:embed="rId2"/>
          <a:srcRect t="23906"/>
          <a:stretch/>
        </p:blipFill>
        <p:spPr>
          <a:xfrm>
            <a:off x="7696200" y="1699630"/>
            <a:ext cx="4010442" cy="3251469"/>
          </a:xfrm>
          <a:prstGeom prst="rect">
            <a:avLst/>
          </a:prstGeom>
        </p:spPr>
      </p:pic>
      <p:sp>
        <p:nvSpPr>
          <p:cNvPr id="3" name="Rectangle 2">
            <a:extLst>
              <a:ext uri="{FF2B5EF4-FFF2-40B4-BE49-F238E27FC236}">
                <a16:creationId xmlns:a16="http://schemas.microsoft.com/office/drawing/2014/main" id="{04A51A75-6C0E-7C9E-CEB0-44DA0EE19442}"/>
              </a:ext>
            </a:extLst>
          </p:cNvPr>
          <p:cNvSpPr/>
          <p:nvPr/>
        </p:nvSpPr>
        <p:spPr>
          <a:xfrm>
            <a:off x="2687817" y="6419329"/>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3983189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04800" y="838200"/>
            <a:ext cx="10388600" cy="5181600"/>
          </a:xfrm>
        </p:spPr>
        <p:txBody>
          <a:bodyPr>
            <a:normAutofit/>
          </a:bodyPr>
          <a:lstStyle/>
          <a:p>
            <a:endParaRPr lang="en-US" dirty="0"/>
          </a:p>
          <a:p>
            <a:pPr marL="0" indent="0">
              <a:buNone/>
            </a:pPr>
            <a:r>
              <a:rPr lang="en-US" sz="1800" dirty="0">
                <a:latin typeface="Lao UI" panose="020B0502040204020203" pitchFamily="34" charset="0"/>
                <a:cs typeface="Lao UI" panose="020B0502040204020203" pitchFamily="34" charset="0"/>
              </a:rPr>
              <a:t>Why test PGD attacks on disease risk prediction models?</a:t>
            </a:r>
          </a:p>
          <a:p>
            <a:pPr marL="0" indent="0">
              <a:buNone/>
            </a:pPr>
            <a:endParaRPr lang="en-US" sz="24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The goal of a PGD attack is to perturbate the target variable that can cause the model to </a:t>
            </a:r>
            <a:r>
              <a:rPr lang="en-US" sz="1800" b="1" dirty="0">
                <a:latin typeface="Lao UI" panose="020B0502040204020203" pitchFamily="34" charset="0"/>
                <a:cs typeface="Lao UI" panose="020B0502040204020203" pitchFamily="34" charset="0"/>
              </a:rPr>
              <a:t>misclassify a patient’s disease prediction</a:t>
            </a:r>
            <a:r>
              <a:rPr lang="en-US" sz="1800" dirty="0">
                <a:latin typeface="Lao UI" panose="020B0502040204020203" pitchFamily="34" charset="0"/>
                <a:cs typeface="Lao UI" panose="020B0502040204020203" pitchFamily="34" charset="0"/>
              </a:rPr>
              <a:t>, thereby leading to inaccurate predictions about their disease.</a:t>
            </a:r>
          </a:p>
          <a:p>
            <a:pPr marL="400050" lvl="1" indent="0">
              <a:buNone/>
            </a:pPr>
            <a:endParaRPr lang="en-US" sz="18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This will highly impact the patient’s life with the wrong prediction of the disease if the model is sensitive to PGD attack.</a:t>
            </a:r>
          </a:p>
          <a:p>
            <a:pPr marL="0" indent="0">
              <a:buNone/>
            </a:pPr>
            <a:r>
              <a:rPr lang="en-US" dirty="0">
                <a:latin typeface="Lao UI" panose="020B0502040204020203" pitchFamily="34" charset="0"/>
                <a:cs typeface="Lao UI" panose="020B0502040204020203" pitchFamily="34" charset="0"/>
              </a:rPr>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pic>
        <p:nvPicPr>
          <p:cNvPr id="3" name="Picture 2">
            <a:extLst>
              <a:ext uri="{FF2B5EF4-FFF2-40B4-BE49-F238E27FC236}">
                <a16:creationId xmlns:a16="http://schemas.microsoft.com/office/drawing/2014/main" id="{98F25B6A-4543-489A-AB72-2A3D5EB63F02}"/>
              </a:ext>
            </a:extLst>
          </p:cNvPr>
          <p:cNvPicPr>
            <a:picLocks noChangeAspect="1"/>
          </p:cNvPicPr>
          <p:nvPr/>
        </p:nvPicPr>
        <p:blipFill>
          <a:blip r:embed="rId2"/>
          <a:stretch>
            <a:fillRect/>
          </a:stretch>
        </p:blipFill>
        <p:spPr>
          <a:xfrm>
            <a:off x="8915400" y="4301380"/>
            <a:ext cx="2734057" cy="1548029"/>
          </a:xfrm>
          <a:prstGeom prst="rect">
            <a:avLst/>
          </a:prstGeom>
        </p:spPr>
      </p:pic>
      <p:sp>
        <p:nvSpPr>
          <p:cNvPr id="8" name="Title 4">
            <a:extLst>
              <a:ext uri="{FF2B5EF4-FFF2-40B4-BE49-F238E27FC236}">
                <a16:creationId xmlns:a16="http://schemas.microsoft.com/office/drawing/2014/main" id="{4E9463BC-8963-7424-F923-7571A0A8AAF9}"/>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
        <p:nvSpPr>
          <p:cNvPr id="2" name="Rectangle 1">
            <a:extLst>
              <a:ext uri="{FF2B5EF4-FFF2-40B4-BE49-F238E27FC236}">
                <a16:creationId xmlns:a16="http://schemas.microsoft.com/office/drawing/2014/main" id="{6D05E16F-CC29-4B96-E520-B87D98D2AC3A}"/>
              </a:ext>
            </a:extLst>
          </p:cNvPr>
          <p:cNvSpPr/>
          <p:nvPr/>
        </p:nvSpPr>
        <p:spPr>
          <a:xfrm>
            <a:off x="2687817" y="6419329"/>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829257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t>NOVELTY</a:t>
            </a: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67447" y="1143000"/>
            <a:ext cx="9857105" cy="5029200"/>
          </a:xfrm>
          <a:prstGeom prst="roundRect">
            <a:avLst/>
          </a:prstGeom>
          <a:ln w="76200"/>
        </p:spPr>
        <p:style>
          <a:lnRef idx="2">
            <a:schemeClr val="dk1"/>
          </a:lnRef>
          <a:fillRef idx="1">
            <a:schemeClr val="lt1"/>
          </a:fillRef>
          <a:effectRef idx="0">
            <a:schemeClr val="dk1"/>
          </a:effectRef>
          <a:fontRef idx="minor">
            <a:schemeClr val="dk1"/>
          </a:fontRef>
        </p:style>
        <p:txBody>
          <a:bodyPr rtlCol="0" anchor="t"/>
          <a:lstStyle/>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800"/>
              </a:spcAft>
            </a:pPr>
            <a:r>
              <a:rPr lang="en-US" sz="2400" b="0" i="0" dirty="0">
                <a:solidFill>
                  <a:srgbClr val="29261B"/>
                </a:solidFill>
                <a:effectLst/>
                <a:latin typeface="Aptos" panose="020B0004020202020204" pitchFamily="34" charset="0"/>
              </a:rPr>
              <a:t>Apply the </a:t>
            </a:r>
            <a:r>
              <a:rPr lang="en-US" sz="2400" b="1" i="0" dirty="0">
                <a:solidFill>
                  <a:srgbClr val="29261B"/>
                </a:solidFill>
                <a:effectLst/>
                <a:latin typeface="Aptos" panose="020B0004020202020204" pitchFamily="34" charset="0"/>
              </a:rPr>
              <a:t>Gradient Regularization </a:t>
            </a:r>
            <a:r>
              <a:rPr lang="en-US" sz="2400" b="0" i="0" dirty="0">
                <a:solidFill>
                  <a:srgbClr val="29261B"/>
                </a:solidFill>
                <a:effectLst/>
                <a:latin typeface="Aptos" panose="020B0004020202020204" pitchFamily="34" charset="0"/>
              </a:rPr>
              <a:t>mechanism to the disease prediction to reduce its vulnerability to PGD attack. </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Penalize significant feature changes during training.</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Reduce model reliance on sensitive features.</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Adjust learning to discourage feature overreliance.</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Test on normal/manipulated data for resilience.</a:t>
            </a:r>
          </a:p>
          <a:p>
            <a:pPr marL="0" marR="0">
              <a:lnSpc>
                <a:spcPct val="115000"/>
              </a:lnSpc>
              <a:spcBef>
                <a:spcPts val="0"/>
              </a:spcBef>
              <a:spcAft>
                <a:spcPts val="800"/>
              </a:spcAft>
            </a:pPr>
            <a:endParaRPr lang="en-US" sz="1600" b="0" i="0" dirty="0">
              <a:solidFill>
                <a:srgbClr val="29261B"/>
              </a:solidFill>
              <a:effectLst/>
              <a:latin typeface="-apple-system"/>
            </a:endParaRPr>
          </a:p>
        </p:txBody>
      </p:sp>
      <p:sp>
        <p:nvSpPr>
          <p:cNvPr id="3" name="Rectangle 2">
            <a:extLst>
              <a:ext uri="{FF2B5EF4-FFF2-40B4-BE49-F238E27FC236}">
                <a16:creationId xmlns:a16="http://schemas.microsoft.com/office/drawing/2014/main" id="{9C382087-838C-0E0F-153F-3F21F4040673}"/>
              </a:ext>
            </a:extLst>
          </p:cNvPr>
          <p:cNvSpPr/>
          <p:nvPr/>
        </p:nvSpPr>
        <p:spPr>
          <a:xfrm>
            <a:off x="2687817" y="6419329"/>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2378550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t>NOVELTY</a:t>
            </a: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67447" y="1143000"/>
            <a:ext cx="9857105" cy="5029200"/>
          </a:xfrm>
          <a:prstGeom prst="roundRect">
            <a:avLst/>
          </a:prstGeom>
          <a:ln w="76200"/>
        </p:spPr>
        <p:style>
          <a:lnRef idx="2">
            <a:schemeClr val="dk1"/>
          </a:lnRef>
          <a:fillRef idx="1">
            <a:schemeClr val="lt1"/>
          </a:fillRef>
          <a:effectRef idx="0">
            <a:schemeClr val="dk1"/>
          </a:effectRef>
          <a:fontRef idx="minor">
            <a:schemeClr val="dk1"/>
          </a:fontRef>
        </p:style>
        <p:txBody>
          <a:bodyPr rtlCol="0" anchor="t"/>
          <a:lstStyle/>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800"/>
              </a:spcAft>
            </a:pPr>
            <a:r>
              <a:rPr lang="en-US" sz="2400" b="0" i="0" dirty="0">
                <a:solidFill>
                  <a:srgbClr val="29261B"/>
                </a:solidFill>
                <a:effectLst/>
                <a:latin typeface="Aptos" panose="020B0004020202020204" pitchFamily="34" charset="0"/>
              </a:rPr>
              <a:t>Apply the </a:t>
            </a:r>
            <a:r>
              <a:rPr lang="en-US" sz="2400" b="1" i="0" dirty="0">
                <a:solidFill>
                  <a:srgbClr val="29261B"/>
                </a:solidFill>
                <a:effectLst/>
                <a:latin typeface="Aptos" panose="020B0004020202020204" pitchFamily="34" charset="0"/>
              </a:rPr>
              <a:t>Certified Defenses </a:t>
            </a:r>
            <a:r>
              <a:rPr lang="en-US" sz="2400" b="0" i="0" dirty="0">
                <a:solidFill>
                  <a:srgbClr val="29261B"/>
                </a:solidFill>
                <a:effectLst/>
                <a:latin typeface="Aptos" panose="020B0004020202020204" pitchFamily="34" charset="0"/>
              </a:rPr>
              <a:t>mechanism to disease prediction to reduce its vulnerability to PGD attack.</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Formally verify robustness against perturbations.</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Certified defense within a specified epsilon radius.</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Use formal verification during training.</a:t>
            </a:r>
          </a:p>
          <a:p>
            <a:pPr marL="0" marR="0">
              <a:lnSpc>
                <a:spcPct val="115000"/>
              </a:lnSpc>
              <a:spcBef>
                <a:spcPts val="0"/>
              </a:spcBef>
              <a:spcAft>
                <a:spcPts val="800"/>
              </a:spcAft>
            </a:pPr>
            <a:r>
              <a:rPr lang="en-US" sz="2200" b="0" i="0" dirty="0">
                <a:solidFill>
                  <a:srgbClr val="29261B"/>
                </a:solidFill>
                <a:effectLst/>
                <a:latin typeface="Aptos" panose="020B0004020202020204" pitchFamily="34" charset="0"/>
              </a:rPr>
              <a:t>•	Test model against perturbed inputs in defined norm ball</a:t>
            </a:r>
          </a:p>
          <a:p>
            <a:pPr marL="0" marR="0">
              <a:lnSpc>
                <a:spcPct val="115000"/>
              </a:lnSpc>
              <a:spcBef>
                <a:spcPts val="0"/>
              </a:spcBef>
              <a:spcAft>
                <a:spcPts val="800"/>
              </a:spcAft>
            </a:pPr>
            <a:endParaRPr lang="en-US" sz="1600" b="0" i="0" dirty="0">
              <a:solidFill>
                <a:srgbClr val="29261B"/>
              </a:solidFill>
              <a:effectLst/>
              <a:latin typeface="-apple-system"/>
            </a:endParaRPr>
          </a:p>
        </p:txBody>
      </p:sp>
      <p:sp>
        <p:nvSpPr>
          <p:cNvPr id="3" name="Rectangle 2">
            <a:extLst>
              <a:ext uri="{FF2B5EF4-FFF2-40B4-BE49-F238E27FC236}">
                <a16:creationId xmlns:a16="http://schemas.microsoft.com/office/drawing/2014/main" id="{9C382087-838C-0E0F-153F-3F21F4040673}"/>
              </a:ext>
            </a:extLst>
          </p:cNvPr>
          <p:cNvSpPr/>
          <p:nvPr/>
        </p:nvSpPr>
        <p:spPr>
          <a:xfrm>
            <a:off x="2687817" y="6419329"/>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4158073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254000" y="40006"/>
            <a:ext cx="11684000" cy="792162"/>
          </a:xfrm>
        </p:spPr>
        <p:txBody>
          <a:bodyPr>
            <a:normAutofit/>
          </a:bodyPr>
          <a:lstStyle/>
          <a:p>
            <a:r>
              <a:rPr lang="en-US" sz="3600" dirty="0"/>
              <a:t>References</a:t>
            </a:r>
          </a:p>
        </p:txBody>
      </p:sp>
      <p:sp>
        <p:nvSpPr>
          <p:cNvPr id="2" name="TextBox 1">
            <a:extLst>
              <a:ext uri="{FF2B5EF4-FFF2-40B4-BE49-F238E27FC236}">
                <a16:creationId xmlns:a16="http://schemas.microsoft.com/office/drawing/2014/main" id="{71953841-6FD4-4861-AA56-05C95FE97490}"/>
              </a:ext>
            </a:extLst>
          </p:cNvPr>
          <p:cNvSpPr txBox="1"/>
          <p:nvPr/>
        </p:nvSpPr>
        <p:spPr>
          <a:xfrm>
            <a:off x="990600" y="583564"/>
            <a:ext cx="9220200" cy="5109091"/>
          </a:xfrm>
          <a:prstGeom prst="rect">
            <a:avLst/>
          </a:prstGeom>
          <a:noFill/>
        </p:spPr>
        <p:txBody>
          <a:bodyPr wrap="square" rtlCol="0">
            <a:spAutoFit/>
          </a:bodyPr>
          <a:lstStyle/>
          <a:p>
            <a:r>
              <a:rPr lang="en-US" sz="1400" dirty="0"/>
              <a:t>[1]</a:t>
            </a:r>
          </a:p>
          <a:p>
            <a:r>
              <a:rPr lang="en-US" sz="1400" dirty="0"/>
              <a:t>Y. Jiang, G. Yin, Y. Yuan, and Q. Da, “Project Gradient Descent Adversarial Attack against Multisource Remote Sensing Image Scene Classification,” </a:t>
            </a:r>
            <a:r>
              <a:rPr lang="en-US" sz="1400" i="1" dirty="0"/>
              <a:t>Security and Communication Networks</a:t>
            </a:r>
            <a:r>
              <a:rPr lang="en-US" sz="1400" dirty="0"/>
              <a:t>, vol. 2021, pp. 1–13, Jun. 2021, </a:t>
            </a:r>
            <a:r>
              <a:rPr lang="en-US" sz="1400" dirty="0" err="1"/>
              <a:t>doi</a:t>
            </a:r>
            <a:r>
              <a:rPr lang="en-US" sz="1400" dirty="0"/>
              <a:t>: </a:t>
            </a:r>
            <a:r>
              <a:rPr lang="en-US" sz="1400" u="sng" dirty="0">
                <a:hlinkClick r:id="rId2"/>
              </a:rPr>
              <a:t>10.1155/2021/6663028</a:t>
            </a:r>
            <a:r>
              <a:rPr lang="en-US" sz="1400" dirty="0"/>
              <a:t>.</a:t>
            </a:r>
          </a:p>
          <a:p>
            <a:r>
              <a:rPr lang="en-US" sz="1400" dirty="0"/>
              <a:t> </a:t>
            </a:r>
          </a:p>
          <a:p>
            <a:r>
              <a:rPr lang="en-US" sz="1400" dirty="0"/>
              <a:t>[2]</a:t>
            </a:r>
          </a:p>
          <a:p>
            <a:r>
              <a:rPr lang="en-US" sz="1400" dirty="0"/>
              <a:t>M. S. </a:t>
            </a:r>
            <a:r>
              <a:rPr lang="en-US" sz="1400" dirty="0" err="1"/>
              <a:t>Ayas</a:t>
            </a:r>
            <a:r>
              <a:rPr lang="en-US" sz="1400" dirty="0"/>
              <a:t>, S. </a:t>
            </a:r>
            <a:r>
              <a:rPr lang="en-US" sz="1400" dirty="0" err="1"/>
              <a:t>Ayas</a:t>
            </a:r>
            <a:r>
              <a:rPr lang="en-US" sz="1400" dirty="0"/>
              <a:t>, and S. M. </a:t>
            </a:r>
            <a:r>
              <a:rPr lang="en-US" sz="1400" dirty="0" err="1"/>
              <a:t>Djouadi</a:t>
            </a:r>
            <a:r>
              <a:rPr lang="en-US" sz="1400" dirty="0"/>
              <a:t>, “Projected Gradient Descent Adversarial Attack and Its Defense on a Fault Diagnosis System,” in </a:t>
            </a:r>
            <a:r>
              <a:rPr lang="en-US" sz="1400" i="1" dirty="0"/>
              <a:t>2022 45th International Conference on Telecommunications and Signal Processing (TSP)</a:t>
            </a:r>
            <a:r>
              <a:rPr lang="en-US" sz="1400" dirty="0"/>
              <a:t>, Jul. 2022, pp. 36–39. </a:t>
            </a:r>
            <a:r>
              <a:rPr lang="en-US" sz="1400" dirty="0" err="1"/>
              <a:t>doi</a:t>
            </a:r>
            <a:r>
              <a:rPr lang="en-US" sz="1400" dirty="0"/>
              <a:t>: </a:t>
            </a:r>
            <a:r>
              <a:rPr lang="en-US" sz="1400" u="sng" dirty="0">
                <a:hlinkClick r:id="rId3"/>
              </a:rPr>
              <a:t>10.1109/TSP55681.2022.9851334</a:t>
            </a:r>
            <a:r>
              <a:rPr lang="en-US" sz="1400" dirty="0"/>
              <a:t>.</a:t>
            </a:r>
          </a:p>
          <a:p>
            <a:r>
              <a:rPr lang="en-US" sz="1400" dirty="0"/>
              <a:t> </a:t>
            </a:r>
          </a:p>
          <a:p>
            <a:r>
              <a:rPr lang="en-US" sz="1400" dirty="0"/>
              <a:t>[3]</a:t>
            </a:r>
          </a:p>
          <a:p>
            <a:r>
              <a:rPr lang="en-US" sz="1400" dirty="0"/>
              <a:t>Y. Jiang, G. Yin, Y. Yuan, and Q. Da, “Project Gradient Descent Adversarial Attack against Multisource Remote Sensing Image Scene Classification,” Security and Communication Networks, vol. 2021, p. e6663028, Jun. 2021, </a:t>
            </a:r>
            <a:r>
              <a:rPr lang="en-US" sz="1400" dirty="0" err="1"/>
              <a:t>doi</a:t>
            </a:r>
            <a:r>
              <a:rPr lang="en-US" sz="1400" dirty="0"/>
              <a:t>: </a:t>
            </a:r>
            <a:r>
              <a:rPr lang="en-US" sz="1400" dirty="0">
                <a:hlinkClick r:id="rId2"/>
              </a:rPr>
              <a:t>https://doi.org/10.1155/2021/6663028</a:t>
            </a:r>
            <a:r>
              <a:rPr lang="en-US" sz="1400" dirty="0"/>
              <a:t>. </a:t>
            </a:r>
          </a:p>
          <a:p>
            <a:endParaRPr lang="en-US" sz="1400" dirty="0"/>
          </a:p>
          <a:p>
            <a:r>
              <a:rPr lang="en-US" sz="1400" dirty="0"/>
              <a:t>[4]</a:t>
            </a:r>
          </a:p>
          <a:p>
            <a:r>
              <a:rPr lang="en-US" sz="1400" dirty="0"/>
              <a:t> “I-PGD-AT: EFFICIENT ADVERSARIAL TRAINING VIA IMITATING ITERATIVE PGD ATTACK.” Accessed: Jan. 15, 2024. [Online]. Available: </a:t>
            </a:r>
            <a:r>
              <a:rPr lang="en-US" sz="1400" dirty="0">
                <a:hlinkClick r:id="rId4"/>
              </a:rPr>
              <a:t>https://openreview.net/pdf?id=TEt7PsVZux6</a:t>
            </a:r>
            <a:r>
              <a:rPr lang="en-US" sz="1400" dirty="0"/>
              <a:t> </a:t>
            </a:r>
          </a:p>
          <a:p>
            <a:pPr marL="342900" indent="-342900">
              <a:buAutoNum type="alphaUcPeriod"/>
            </a:pPr>
            <a:endParaRPr lang="en-US" sz="1400" u="sng" dirty="0"/>
          </a:p>
          <a:p>
            <a:r>
              <a:rPr lang="en-US" sz="1400" dirty="0"/>
              <a:t>[5]</a:t>
            </a:r>
          </a:p>
          <a:p>
            <a:r>
              <a:rPr lang="en-US" sz="1400" dirty="0"/>
              <a:t>“Machine Learning Security: Threats, Countermeasures, and Evaluations | IEEE Journals &amp; Magazine | IEEE Xplore.” </a:t>
            </a:r>
            <a:r>
              <a:rPr lang="en-US" sz="1400" dirty="0">
                <a:hlinkClick r:id="rId5"/>
              </a:rPr>
              <a:t>https://ieeexplore.ieee.org/document/9064510</a:t>
            </a:r>
            <a:r>
              <a:rPr lang="en-US" sz="1400" dirty="0"/>
              <a:t> (accessed Jan. 05, 2024).</a:t>
            </a:r>
          </a:p>
          <a:p>
            <a:endParaRPr lang="en-US" dirty="0"/>
          </a:p>
        </p:txBody>
      </p:sp>
      <p:sp>
        <p:nvSpPr>
          <p:cNvPr id="3" name="Rectangle 2">
            <a:extLst>
              <a:ext uri="{FF2B5EF4-FFF2-40B4-BE49-F238E27FC236}">
                <a16:creationId xmlns:a16="http://schemas.microsoft.com/office/drawing/2014/main" id="{A28D6549-20E8-6601-A766-831508ABBE02}"/>
              </a:ext>
            </a:extLst>
          </p:cNvPr>
          <p:cNvSpPr/>
          <p:nvPr/>
        </p:nvSpPr>
        <p:spPr>
          <a:xfrm>
            <a:off x="2687817" y="6419329"/>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254635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990600" y="2411718"/>
            <a:ext cx="6045200" cy="1295400"/>
          </a:xfrm>
        </p:spPr>
        <p:txBody>
          <a:bodyPr>
            <a:normAutofit/>
          </a:bodyPr>
          <a:lstStyle/>
          <a:p>
            <a:pPr marL="0" indent="0">
              <a:buNone/>
            </a:pPr>
            <a:r>
              <a:rPr lang="en-US" sz="2200" b="1" dirty="0">
                <a:effectLst/>
                <a:ea typeface="Calibri" panose="020F0502020204030204" pitchFamily="34" charset="0"/>
                <a:cs typeface="Times New Roman" panose="02020603050405020304" pitchFamily="18" charset="0"/>
              </a:rPr>
              <a:t>Brendel &amp; </a:t>
            </a:r>
            <a:r>
              <a:rPr lang="en-US" sz="2200" b="1" dirty="0" err="1">
                <a:effectLst/>
                <a:ea typeface="Calibri" panose="020F0502020204030204" pitchFamily="34" charset="0"/>
                <a:cs typeface="Times New Roman" panose="02020603050405020304" pitchFamily="18" charset="0"/>
              </a:rPr>
              <a:t>Bethge</a:t>
            </a:r>
            <a:r>
              <a:rPr lang="en-US" sz="2200" b="1" dirty="0">
                <a:effectLst/>
                <a:ea typeface="Calibri" panose="020F0502020204030204" pitchFamily="34" charset="0"/>
                <a:cs typeface="Times New Roman" panose="02020603050405020304" pitchFamily="18" charset="0"/>
              </a:rPr>
              <a:t> attack</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3600" dirty="0">
              <a:highlight>
                <a:srgbClr val="FFFF00"/>
              </a:highlight>
            </a:endParaRPr>
          </a:p>
        </p:txBody>
      </p:sp>
      <p:sp>
        <p:nvSpPr>
          <p:cNvPr id="3" name="TextBox 2">
            <a:extLst>
              <a:ext uri="{FF2B5EF4-FFF2-40B4-BE49-F238E27FC236}">
                <a16:creationId xmlns:a16="http://schemas.microsoft.com/office/drawing/2014/main" id="{4255CFEF-E5D3-D901-E88A-D25B5735DAE5}"/>
              </a:ext>
            </a:extLst>
          </p:cNvPr>
          <p:cNvSpPr txBox="1"/>
          <p:nvPr/>
        </p:nvSpPr>
        <p:spPr>
          <a:xfrm>
            <a:off x="432670" y="2953722"/>
            <a:ext cx="9355495" cy="2688172"/>
          </a:xfrm>
          <a:prstGeom prst="rect">
            <a:avLst/>
          </a:prstGeom>
          <a:noFill/>
        </p:spPr>
        <p:txBody>
          <a:bodyPr wrap="square">
            <a:spAutoFit/>
          </a:bodyPr>
          <a:lstStyle/>
          <a:p>
            <a:pPr marL="342900" marR="0" lvl="0" indent="-342900">
              <a:lnSpc>
                <a:spcPct val="115000"/>
              </a:lnSpc>
              <a:spcBef>
                <a:spcPts val="0"/>
              </a:spcBef>
              <a:spcAft>
                <a:spcPts val="10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Calibri" panose="020F0502020204030204" pitchFamily="34" charset="0"/>
              </a:rPr>
              <a:t>The Brendel &amp; </a:t>
            </a:r>
            <a:r>
              <a:rPr lang="en-US" sz="1800" kern="100" dirty="0" err="1">
                <a:effectLst/>
                <a:latin typeface="Calibri" panose="020F0502020204030204" pitchFamily="34" charset="0"/>
                <a:ea typeface="Calibri" panose="020F0502020204030204" pitchFamily="34" charset="0"/>
                <a:cs typeface="Calibri" panose="020F0502020204030204" pitchFamily="34" charset="0"/>
              </a:rPr>
              <a:t>Bethge</a:t>
            </a:r>
            <a:r>
              <a:rPr lang="en-US" sz="1800" kern="100" dirty="0">
                <a:effectLst/>
                <a:latin typeface="Calibri" panose="020F0502020204030204" pitchFamily="34" charset="0"/>
                <a:ea typeface="Calibri" panose="020F0502020204030204" pitchFamily="34" charset="0"/>
                <a:cs typeface="Calibri" panose="020F0502020204030204" pitchFamily="34" charset="0"/>
              </a:rPr>
              <a:t> attack shows how making really small changes to </a:t>
            </a:r>
            <a:r>
              <a:rPr lang="en-US" kern="100" dirty="0">
                <a:latin typeface="Calibri" panose="020F0502020204030204" pitchFamily="34" charset="0"/>
                <a:ea typeface="Calibri" panose="020F0502020204030204" pitchFamily="34" charset="0"/>
                <a:cs typeface="Calibri" panose="020F0502020204030204" pitchFamily="34" charset="0"/>
              </a:rPr>
              <a:t>input data</a:t>
            </a:r>
            <a:r>
              <a:rPr lang="en-US" sz="1800" kern="100" dirty="0">
                <a:effectLst/>
                <a:latin typeface="Calibri" panose="020F0502020204030204" pitchFamily="34" charset="0"/>
                <a:ea typeface="Calibri" panose="020F0502020204030204" pitchFamily="34" charset="0"/>
                <a:cs typeface="Calibri" panose="020F0502020204030204" pitchFamily="34" charset="0"/>
              </a:rPr>
              <a:t> can confuse these models, especially the ones meant to recognize things in images.</a:t>
            </a:r>
          </a:p>
          <a:p>
            <a:pPr marL="342900" marR="0" lvl="0" indent="-342900">
              <a:lnSpc>
                <a:spcPct val="115000"/>
              </a:lnSpc>
              <a:spcBef>
                <a:spcPts val="0"/>
              </a:spcBef>
              <a:spcAft>
                <a:spcPts val="10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Calibri" panose="020F0502020204030204" pitchFamily="34" charset="0"/>
              </a:rPr>
              <a:t>Brendel &amp; </a:t>
            </a:r>
            <a:r>
              <a:rPr lang="en-US" sz="1800" kern="100" dirty="0" err="1">
                <a:effectLst/>
                <a:latin typeface="Calibri" panose="020F0502020204030204" pitchFamily="34" charset="0"/>
                <a:ea typeface="Calibri" panose="020F0502020204030204" pitchFamily="34" charset="0"/>
                <a:cs typeface="Calibri" panose="020F0502020204030204" pitchFamily="34" charset="0"/>
              </a:rPr>
              <a:t>Bethge</a:t>
            </a:r>
            <a:r>
              <a:rPr lang="en-US" sz="1800" kern="100" dirty="0">
                <a:effectLst/>
                <a:latin typeface="Calibri" panose="020F0502020204030204" pitchFamily="34" charset="0"/>
                <a:ea typeface="Calibri" panose="020F0502020204030204" pitchFamily="34" charset="0"/>
                <a:cs typeface="Calibri" panose="020F0502020204030204" pitchFamily="34" charset="0"/>
              </a:rPr>
              <a:t> is a type of adversarial attack, where they mess with pictures to make the </a:t>
            </a:r>
            <a:r>
              <a:rPr lang="en-US" kern="100" dirty="0">
                <a:latin typeface="Calibri" panose="020F0502020204030204" pitchFamily="34" charset="0"/>
                <a:ea typeface="Calibri" panose="020F0502020204030204" pitchFamily="34" charset="0"/>
                <a:cs typeface="Calibri" panose="020F0502020204030204" pitchFamily="34" charset="0"/>
              </a:rPr>
              <a:t>model</a:t>
            </a:r>
            <a:r>
              <a:rPr lang="en-US" sz="1800" kern="100" dirty="0">
                <a:effectLst/>
                <a:latin typeface="Calibri" panose="020F0502020204030204" pitchFamily="34" charset="0"/>
                <a:ea typeface="Calibri" panose="020F0502020204030204" pitchFamily="34" charset="0"/>
                <a:cs typeface="Calibri" panose="020F0502020204030204" pitchFamily="34" charset="0"/>
              </a:rPr>
              <a:t> make mistakes, especially in figuring out what's in the picture.</a:t>
            </a:r>
          </a:p>
          <a:p>
            <a:pPr marL="342900" marR="0" lvl="0" indent="-342900">
              <a:lnSpc>
                <a:spcPct val="115000"/>
              </a:lnSpc>
              <a:spcBef>
                <a:spcPts val="0"/>
              </a:spcBef>
              <a:spcAft>
                <a:spcPts val="10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Calibri" panose="020F0502020204030204" pitchFamily="34" charset="0"/>
              </a:rPr>
              <a:t>White-Box Approach (Requires detailed knowledge of the target model.)</a:t>
            </a:r>
            <a:endParaRPr lang="en-US"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pPr>
            <a:r>
              <a:rPr lang="en-US" b="0" i="0" dirty="0">
                <a:effectLst/>
                <a:latin typeface="Söhne"/>
              </a:rPr>
              <a:t>The main goal of Brendel &amp; </a:t>
            </a:r>
            <a:r>
              <a:rPr lang="en-US" b="0" i="0" dirty="0" err="1">
                <a:effectLst/>
                <a:latin typeface="Söhne"/>
              </a:rPr>
              <a:t>Bethge's</a:t>
            </a:r>
            <a:r>
              <a:rPr lang="en-US" b="0" i="0" dirty="0">
                <a:effectLst/>
                <a:latin typeface="Söhne"/>
              </a:rPr>
              <a:t> attack is to make tiny changes to input data that fool one specific</a:t>
            </a:r>
            <a:r>
              <a:rPr lang="en-US" dirty="0">
                <a:latin typeface="Söhne"/>
              </a:rPr>
              <a:t> ML model</a:t>
            </a:r>
            <a:r>
              <a:rPr lang="en-US" b="0" i="0" dirty="0">
                <a:effectLst/>
                <a:latin typeface="Söhne"/>
              </a:rPr>
              <a:t>.</a:t>
            </a:r>
            <a:endParaRPr lang="en-US" sz="1800" kern="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itle 4">
            <a:extLst>
              <a:ext uri="{FF2B5EF4-FFF2-40B4-BE49-F238E27FC236}">
                <a16:creationId xmlns:a16="http://schemas.microsoft.com/office/drawing/2014/main" id="{259B2DD3-96DE-209C-067B-8486209F4517}"/>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
        <p:nvSpPr>
          <p:cNvPr id="11" name="Title 4">
            <a:extLst>
              <a:ext uri="{FF2B5EF4-FFF2-40B4-BE49-F238E27FC236}">
                <a16:creationId xmlns:a16="http://schemas.microsoft.com/office/drawing/2014/main" id="{6C0B8D18-841E-10BD-A474-FA96C06CDF5D}"/>
              </a:ext>
            </a:extLst>
          </p:cNvPr>
          <p:cNvSpPr txBox="1">
            <a:spLocks/>
          </p:cNvSpPr>
          <p:nvPr/>
        </p:nvSpPr>
        <p:spPr>
          <a:xfrm>
            <a:off x="-736600" y="1373282"/>
            <a:ext cx="8305800" cy="8683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t>Introduction and Background</a:t>
            </a:r>
          </a:p>
        </p:txBody>
      </p:sp>
      <p:pic>
        <p:nvPicPr>
          <p:cNvPr id="13" name="Picture 12">
            <a:extLst>
              <a:ext uri="{FF2B5EF4-FFF2-40B4-BE49-F238E27FC236}">
                <a16:creationId xmlns:a16="http://schemas.microsoft.com/office/drawing/2014/main" id="{F8E71853-5985-E320-857B-0B7AC9EAFC14}"/>
              </a:ext>
            </a:extLst>
          </p:cNvPr>
          <p:cNvPicPr>
            <a:picLocks noChangeAspect="1"/>
          </p:cNvPicPr>
          <p:nvPr/>
        </p:nvPicPr>
        <p:blipFill>
          <a:blip r:embed="rId2"/>
          <a:stretch>
            <a:fillRect/>
          </a:stretch>
        </p:blipFill>
        <p:spPr>
          <a:xfrm>
            <a:off x="6379982" y="1022609"/>
            <a:ext cx="5730737" cy="1981372"/>
          </a:xfrm>
          <a:prstGeom prst="rect">
            <a:avLst/>
          </a:prstGeom>
        </p:spPr>
      </p:pic>
      <p:sp>
        <p:nvSpPr>
          <p:cNvPr id="14" name="Rectangle 13">
            <a:extLst>
              <a:ext uri="{FF2B5EF4-FFF2-40B4-BE49-F238E27FC236}">
                <a16:creationId xmlns:a16="http://schemas.microsoft.com/office/drawing/2014/main" id="{985EEB1B-F3CE-1371-B164-A4F93EBEA9A7}"/>
              </a:ext>
            </a:extLst>
          </p:cNvPr>
          <p:cNvSpPr/>
          <p:nvPr/>
        </p:nvSpPr>
        <p:spPr>
          <a:xfrm>
            <a:off x="2971800" y="6513091"/>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IT21027642 </a:t>
            </a:r>
            <a:r>
              <a:rPr lang="en-US" sz="1800" dirty="0">
                <a:solidFill>
                  <a:schemeClr val="tx1"/>
                </a:solidFill>
              </a:rPr>
              <a:t>  |   Bandara W H M T S |   </a:t>
            </a:r>
            <a:r>
              <a:rPr lang="en-US" dirty="0">
                <a:solidFill>
                  <a:schemeClr val="tx1"/>
                </a:solidFill>
              </a:rPr>
              <a:t>R24-102</a:t>
            </a:r>
            <a:endParaRPr lang="en-US" sz="1800" b="0" dirty="0">
              <a:solidFill>
                <a:schemeClr val="tx1"/>
              </a:solidFill>
            </a:endParaRPr>
          </a:p>
        </p:txBody>
      </p:sp>
    </p:spTree>
    <p:extLst>
      <p:ext uri="{BB962C8B-B14F-4D97-AF65-F5344CB8AC3E}">
        <p14:creationId xmlns:p14="http://schemas.microsoft.com/office/powerpoint/2010/main" val="718614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D9232E63-4870-7132-23BF-9866CC07E05D}"/>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
        <p:nvSpPr>
          <p:cNvPr id="11" name="Rectangle 10">
            <a:extLst>
              <a:ext uri="{FF2B5EF4-FFF2-40B4-BE49-F238E27FC236}">
                <a16:creationId xmlns:a16="http://schemas.microsoft.com/office/drawing/2014/main" id="{5B801E48-AF7D-F7E3-6FA7-3545886041DD}"/>
              </a:ext>
            </a:extLst>
          </p:cNvPr>
          <p:cNvSpPr/>
          <p:nvPr/>
        </p:nvSpPr>
        <p:spPr>
          <a:xfrm>
            <a:off x="2971800" y="6513091"/>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IT21027642 </a:t>
            </a:r>
            <a:r>
              <a:rPr lang="en-US" sz="1800" dirty="0">
                <a:solidFill>
                  <a:schemeClr val="tx1"/>
                </a:solidFill>
              </a:rPr>
              <a:t>  |   Bandara W H M T S |   </a:t>
            </a:r>
            <a:r>
              <a:rPr lang="en-US" dirty="0">
                <a:solidFill>
                  <a:schemeClr val="tx1"/>
                </a:solidFill>
              </a:rPr>
              <a:t>R24-102</a:t>
            </a:r>
            <a:endParaRPr lang="en-US" sz="1800" b="0" dirty="0">
              <a:solidFill>
                <a:schemeClr val="tx1"/>
              </a:solidFill>
            </a:endParaRPr>
          </a:p>
        </p:txBody>
      </p:sp>
      <p:sp>
        <p:nvSpPr>
          <p:cNvPr id="12" name="Title 4">
            <a:extLst>
              <a:ext uri="{FF2B5EF4-FFF2-40B4-BE49-F238E27FC236}">
                <a16:creationId xmlns:a16="http://schemas.microsoft.com/office/drawing/2014/main" id="{9FC610A4-DA5B-2737-A1B4-3C7045D29E75}"/>
              </a:ext>
            </a:extLst>
          </p:cNvPr>
          <p:cNvSpPr txBox="1">
            <a:spLocks/>
          </p:cNvSpPr>
          <p:nvPr/>
        </p:nvSpPr>
        <p:spPr>
          <a:xfrm>
            <a:off x="299937" y="1525501"/>
            <a:ext cx="4267201"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2800" dirty="0"/>
              <a:t>How the attack works?</a:t>
            </a:r>
          </a:p>
        </p:txBody>
      </p:sp>
      <p:sp>
        <p:nvSpPr>
          <p:cNvPr id="15" name="TextBox 14">
            <a:extLst>
              <a:ext uri="{FF2B5EF4-FFF2-40B4-BE49-F238E27FC236}">
                <a16:creationId xmlns:a16="http://schemas.microsoft.com/office/drawing/2014/main" id="{13F2CCA2-EC2A-EF2C-1F55-A7F0E2D1E01D}"/>
              </a:ext>
            </a:extLst>
          </p:cNvPr>
          <p:cNvSpPr txBox="1"/>
          <p:nvPr/>
        </p:nvSpPr>
        <p:spPr>
          <a:xfrm>
            <a:off x="866765" y="2057400"/>
            <a:ext cx="8991600" cy="4190250"/>
          </a:xfrm>
          <a:prstGeom prst="rect">
            <a:avLst/>
          </a:prstGeom>
          <a:noFill/>
        </p:spPr>
        <p:txBody>
          <a:bodyPr wrap="square">
            <a:spAutoFit/>
          </a:bodyPr>
          <a:lstStyle/>
          <a:p>
            <a:pPr marL="342900" marR="0" lvl="0" indent="-342900">
              <a:lnSpc>
                <a:spcPct val="150000"/>
              </a:lnSpc>
              <a:spcBef>
                <a:spcPts val="0"/>
              </a:spcBef>
              <a:spcAft>
                <a:spcPts val="0"/>
              </a:spcAft>
              <a:buFont typeface="Wingdings" panose="05000000000000000000" pitchFamily="2" charset="2"/>
              <a:buChar char="q"/>
            </a:pPr>
            <a:r>
              <a:rPr lang="en-US" sz="2000" kern="100" dirty="0">
                <a:effectLst/>
                <a:ea typeface="Aptos" panose="020B0004020202020204" pitchFamily="34" charset="0"/>
                <a:cs typeface="Latha" panose="020B0604020202020204" pitchFamily="34" charset="0"/>
              </a:rPr>
              <a:t>The attack makes small, tricky adjustments to the input data. These changes are carefully designed to confuse the </a:t>
            </a:r>
            <a:r>
              <a:rPr lang="en-US" sz="2000" kern="100" dirty="0">
                <a:ea typeface="Aptos" panose="020B0004020202020204" pitchFamily="34" charset="0"/>
                <a:cs typeface="Latha" panose="020B0604020202020204" pitchFamily="34" charset="0"/>
              </a:rPr>
              <a:t>ML model</a:t>
            </a:r>
            <a:r>
              <a:rPr lang="en-US" sz="2000" kern="100" dirty="0">
                <a:effectLst/>
                <a:ea typeface="Aptos" panose="020B0004020202020204" pitchFamily="34" charset="0"/>
                <a:cs typeface="Latha" panose="020B0604020202020204" pitchFamily="34" charset="0"/>
              </a:rPr>
              <a:t>, into making mistakes in what it sees.</a:t>
            </a:r>
          </a:p>
          <a:p>
            <a:pPr marL="342900" marR="0" lvl="0" indent="-342900">
              <a:lnSpc>
                <a:spcPct val="150000"/>
              </a:lnSpc>
              <a:spcBef>
                <a:spcPts val="0"/>
              </a:spcBef>
              <a:spcAft>
                <a:spcPts val="0"/>
              </a:spcAft>
              <a:buFont typeface="Wingdings" panose="05000000000000000000" pitchFamily="2" charset="2"/>
              <a:buChar char="q"/>
            </a:pPr>
            <a:r>
              <a:rPr lang="en-US" sz="2000" kern="100" dirty="0">
                <a:effectLst/>
                <a:ea typeface="Aptos" panose="020B0004020202020204" pitchFamily="34" charset="0"/>
                <a:cs typeface="Latha" panose="020B0604020202020204" pitchFamily="34" charset="0"/>
              </a:rPr>
              <a:t>Once the tricky changes are made, they're tested on various types of computer programs that recognize things in images.</a:t>
            </a:r>
          </a:p>
          <a:p>
            <a:pPr marL="342900" marR="0" lvl="0" indent="-342900">
              <a:lnSpc>
                <a:spcPct val="150000"/>
              </a:lnSpc>
              <a:spcBef>
                <a:spcPts val="0"/>
              </a:spcBef>
              <a:spcAft>
                <a:spcPts val="0"/>
              </a:spcAft>
              <a:buFont typeface="Wingdings" panose="05000000000000000000" pitchFamily="2" charset="2"/>
              <a:buChar char="q"/>
            </a:pPr>
            <a:r>
              <a:rPr lang="en-US" sz="2000" kern="100" dirty="0">
                <a:effectLst/>
                <a:ea typeface="Aptos" panose="020B0004020202020204" pitchFamily="34" charset="0"/>
                <a:cs typeface="Latha" panose="020B0604020202020204" pitchFamily="34" charset="0"/>
              </a:rPr>
              <a:t>The attack takes advantage of things that many computers have in common, like shared vulnerabilities or features. This reveals potential weaknesses in how these computers process data, making them susceptible to the same trick.</a:t>
            </a:r>
          </a:p>
        </p:txBody>
      </p:sp>
      <p:pic>
        <p:nvPicPr>
          <p:cNvPr id="16" name="Graphic 15" descr="Programmer female with solid fill">
            <a:extLst>
              <a:ext uri="{FF2B5EF4-FFF2-40B4-BE49-F238E27FC236}">
                <a16:creationId xmlns:a16="http://schemas.microsoft.com/office/drawing/2014/main" id="{58898115-6478-0E9C-3D89-4DD0F36EC2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8365" y="2382520"/>
            <a:ext cx="2092960" cy="2092960"/>
          </a:xfrm>
          <a:prstGeom prst="rect">
            <a:avLst/>
          </a:prstGeom>
        </p:spPr>
      </p:pic>
    </p:spTree>
    <p:extLst>
      <p:ext uri="{BB962C8B-B14F-4D97-AF65-F5344CB8AC3E}">
        <p14:creationId xmlns:p14="http://schemas.microsoft.com/office/powerpoint/2010/main" val="2678407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04800" y="838200"/>
            <a:ext cx="10388600" cy="5181600"/>
          </a:xfrm>
        </p:spPr>
        <p:txBody>
          <a:bodyPr>
            <a:normAutofit/>
          </a:bodyPr>
          <a:lstStyle/>
          <a:p>
            <a:endParaRPr lang="en-US" dirty="0"/>
          </a:p>
          <a:p>
            <a:pPr marL="0" indent="0">
              <a:buNone/>
            </a:pPr>
            <a:r>
              <a:rPr lang="en-US" sz="1800" dirty="0">
                <a:latin typeface="Lao UI" panose="020B0502040204020203" pitchFamily="34" charset="0"/>
                <a:cs typeface="Lao UI" panose="020B0502040204020203" pitchFamily="34" charset="0"/>
              </a:rPr>
              <a:t>Why test Brendel &amp; </a:t>
            </a:r>
            <a:r>
              <a:rPr lang="en-US" sz="1800" dirty="0" err="1">
                <a:latin typeface="Lao UI" panose="020B0502040204020203" pitchFamily="34" charset="0"/>
                <a:cs typeface="Lao UI" panose="020B0502040204020203" pitchFamily="34" charset="0"/>
              </a:rPr>
              <a:t>Bethge</a:t>
            </a:r>
            <a:r>
              <a:rPr lang="en-US" sz="1800" dirty="0">
                <a:latin typeface="Lao UI" panose="020B0502040204020203" pitchFamily="34" charset="0"/>
                <a:cs typeface="Lao UI" panose="020B0502040204020203" pitchFamily="34" charset="0"/>
              </a:rPr>
              <a:t> attack on disease risk prediction models?</a:t>
            </a:r>
          </a:p>
          <a:p>
            <a:pPr marL="0" indent="0">
              <a:buNone/>
            </a:pPr>
            <a:endParaRPr lang="en-US" sz="24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Testing the Brendel &amp; </a:t>
            </a:r>
            <a:r>
              <a:rPr lang="en-US" sz="1800" dirty="0" err="1">
                <a:latin typeface="Lao UI" panose="020B0502040204020203" pitchFamily="34" charset="0"/>
                <a:cs typeface="Lao UI" panose="020B0502040204020203" pitchFamily="34" charset="0"/>
              </a:rPr>
              <a:t>Bethge</a:t>
            </a:r>
            <a:r>
              <a:rPr lang="en-US" sz="1800" dirty="0">
                <a:latin typeface="Lao UI" panose="020B0502040204020203" pitchFamily="34" charset="0"/>
                <a:cs typeface="Lao UI" panose="020B0502040204020203" pitchFamily="34" charset="0"/>
              </a:rPr>
              <a:t> attack on disease risk prediction models helps assess how reliable these models are. By finding the smallest changes that can mislead the model, it reveals potential vulnerabilities. If the model is sensitive to these attacks, it raises concerns about its accuracy in predicting disease risks.</a:t>
            </a:r>
            <a:br>
              <a:rPr lang="en-US" sz="1800" dirty="0">
                <a:latin typeface="Lao UI" panose="020B0502040204020203" pitchFamily="34" charset="0"/>
                <a:cs typeface="Lao UI" panose="020B0502040204020203" pitchFamily="34" charset="0"/>
              </a:rPr>
            </a:br>
            <a:endParaRPr lang="en-US" sz="1800" dirty="0">
              <a:latin typeface="Lao UI" panose="020B0502040204020203" pitchFamily="34" charset="0"/>
              <a:cs typeface="Lao UI" panose="020B0502040204020203" pitchFamily="34" charset="0"/>
            </a:endParaRPr>
          </a:p>
          <a:p>
            <a:pPr marL="400050" lvl="1" indent="0">
              <a:buNone/>
            </a:pPr>
            <a:r>
              <a:rPr lang="en-US" sz="1800" dirty="0">
                <a:latin typeface="Lao UI" panose="020B0502040204020203" pitchFamily="34" charset="0"/>
                <a:cs typeface="Lao UI" panose="020B0502040204020203" pitchFamily="34" charset="0"/>
              </a:rPr>
              <a:t>The potential for inaccurate predictions due to the Brendel &amp; </a:t>
            </a:r>
            <a:r>
              <a:rPr lang="en-US" sz="1800" dirty="0" err="1">
                <a:latin typeface="Lao UI" panose="020B0502040204020203" pitchFamily="34" charset="0"/>
                <a:cs typeface="Lao UI" panose="020B0502040204020203" pitchFamily="34" charset="0"/>
              </a:rPr>
              <a:t>Bethge</a:t>
            </a:r>
            <a:r>
              <a:rPr lang="en-US" sz="1800" dirty="0">
                <a:latin typeface="Lao UI" panose="020B0502040204020203" pitchFamily="34" charset="0"/>
                <a:cs typeface="Lao UI" panose="020B0502040204020203" pitchFamily="34" charset="0"/>
              </a:rPr>
              <a:t> attack has significant real-world consequences. Patients may receive incorrect information about their disease risks, leading to unnecessary stress, treatments, or neglect of actual health issues. Understanding the impact on patients' lives emphasizes the importance of building robust and secure disease prediction models. </a:t>
            </a:r>
            <a:r>
              <a:rPr lang="en-US" dirty="0">
                <a:latin typeface="Lao UI" panose="020B0502040204020203" pitchFamily="34" charset="0"/>
                <a:cs typeface="Lao UI" panose="020B0502040204020203" pitchFamily="34" charset="0"/>
              </a:rPr>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pic>
        <p:nvPicPr>
          <p:cNvPr id="3" name="Picture 2">
            <a:extLst>
              <a:ext uri="{FF2B5EF4-FFF2-40B4-BE49-F238E27FC236}">
                <a16:creationId xmlns:a16="http://schemas.microsoft.com/office/drawing/2014/main" id="{98F25B6A-4543-489A-AB72-2A3D5EB63F02}"/>
              </a:ext>
            </a:extLst>
          </p:cNvPr>
          <p:cNvPicPr>
            <a:picLocks noChangeAspect="1"/>
          </p:cNvPicPr>
          <p:nvPr/>
        </p:nvPicPr>
        <p:blipFill>
          <a:blip r:embed="rId2"/>
          <a:stretch>
            <a:fillRect/>
          </a:stretch>
        </p:blipFill>
        <p:spPr>
          <a:xfrm>
            <a:off x="9226012" y="4718416"/>
            <a:ext cx="2734057" cy="1548029"/>
          </a:xfrm>
          <a:prstGeom prst="rect">
            <a:avLst/>
          </a:prstGeom>
        </p:spPr>
      </p:pic>
      <p:sp>
        <p:nvSpPr>
          <p:cNvPr id="8" name="Title 4">
            <a:extLst>
              <a:ext uri="{FF2B5EF4-FFF2-40B4-BE49-F238E27FC236}">
                <a16:creationId xmlns:a16="http://schemas.microsoft.com/office/drawing/2014/main" id="{58922E86-0133-06D9-7B69-F9965EFF5A73}"/>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COMPONENT &amp; NOVELTY</a:t>
            </a:r>
          </a:p>
        </p:txBody>
      </p:sp>
      <p:sp>
        <p:nvSpPr>
          <p:cNvPr id="9" name="Rectangle 8">
            <a:extLst>
              <a:ext uri="{FF2B5EF4-FFF2-40B4-BE49-F238E27FC236}">
                <a16:creationId xmlns:a16="http://schemas.microsoft.com/office/drawing/2014/main" id="{8A537F03-4924-2D45-0A0A-A11DA3731FBD}"/>
              </a:ext>
            </a:extLst>
          </p:cNvPr>
          <p:cNvSpPr/>
          <p:nvPr/>
        </p:nvSpPr>
        <p:spPr>
          <a:xfrm>
            <a:off x="2971800" y="6513091"/>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IT21027642 </a:t>
            </a:r>
            <a:r>
              <a:rPr lang="en-US" sz="1800" dirty="0">
                <a:solidFill>
                  <a:schemeClr val="tx1"/>
                </a:solidFill>
              </a:rPr>
              <a:t>  |   Bandara W H M T S |   </a:t>
            </a:r>
            <a:r>
              <a:rPr lang="en-US" dirty="0">
                <a:solidFill>
                  <a:schemeClr val="tx1"/>
                </a:solidFill>
              </a:rPr>
              <a:t>R24-102</a:t>
            </a:r>
            <a:endParaRPr lang="en-US" sz="1800" b="0" dirty="0">
              <a:solidFill>
                <a:schemeClr val="tx1"/>
              </a:solidFill>
            </a:endParaRPr>
          </a:p>
        </p:txBody>
      </p:sp>
    </p:spTree>
    <p:extLst>
      <p:ext uri="{BB962C8B-B14F-4D97-AF65-F5344CB8AC3E}">
        <p14:creationId xmlns:p14="http://schemas.microsoft.com/office/powerpoint/2010/main" val="1295200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t>NOVELTY</a:t>
            </a: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67447" y="1143000"/>
            <a:ext cx="9857105" cy="4343400"/>
          </a:xfrm>
          <a:prstGeom prst="roundRect">
            <a:avLst/>
          </a:prstGeom>
          <a:ln w="76200"/>
        </p:spPr>
        <p:style>
          <a:lnRef idx="2">
            <a:schemeClr val="dk1"/>
          </a:lnRef>
          <a:fillRef idx="1">
            <a:schemeClr val="lt1"/>
          </a:fillRef>
          <a:effectRef idx="0">
            <a:schemeClr val="dk1"/>
          </a:effectRef>
          <a:fontRef idx="minor">
            <a:schemeClr val="dk1"/>
          </a:fontRef>
        </p:style>
        <p:txBody>
          <a:bodyPr rtlCol="0" anchor="t"/>
          <a:lstStyle/>
          <a:p>
            <a:pPr marL="0" marR="0">
              <a:lnSpc>
                <a:spcPct val="115000"/>
              </a:lnSpc>
              <a:spcBef>
                <a:spcPts val="0"/>
              </a:spcBef>
              <a:spcAft>
                <a:spcPts val="800"/>
              </a:spcAft>
            </a:pPr>
            <a:endParaRPr lang="en-US" sz="1600" kern="100" dirty="0">
              <a:effectLst/>
              <a:latin typeface="Aptos" panose="020B0004020202020204" pitchFamily="34" charset="0"/>
              <a:ea typeface="Aptos" panose="020B0004020202020204" pitchFamily="34" charset="0"/>
              <a:cs typeface="Latha" panose="020B0604020202020204" pitchFamily="34" charset="0"/>
            </a:endParaRPr>
          </a:p>
          <a:p>
            <a:pPr marL="0" marR="0">
              <a:lnSpc>
                <a:spcPct val="115000"/>
              </a:lnSpc>
              <a:spcBef>
                <a:spcPts val="0"/>
              </a:spcBef>
              <a:spcAft>
                <a:spcPts val="10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Apply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Adversarial Training </a:t>
            </a:r>
            <a:r>
              <a:rPr lang="en-US" sz="2400" kern="100" dirty="0">
                <a:effectLst/>
                <a:latin typeface="Calibri" panose="020F0502020204030204" pitchFamily="34" charset="0"/>
                <a:ea typeface="Calibri" panose="020F0502020204030204" pitchFamily="34" charset="0"/>
                <a:cs typeface="Calibri" panose="020F0502020204030204" pitchFamily="34" charset="0"/>
              </a:rPr>
              <a:t>Mechanism and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Gradient Obscuration </a:t>
            </a:r>
            <a:r>
              <a:rPr lang="en-US" sz="2400" kern="100" dirty="0">
                <a:effectLst/>
                <a:latin typeface="Calibri" panose="020F0502020204030204" pitchFamily="34" charset="0"/>
                <a:ea typeface="Calibri" panose="020F0502020204030204" pitchFamily="34" charset="0"/>
                <a:cs typeface="Calibri" panose="020F0502020204030204" pitchFamily="34" charset="0"/>
              </a:rPr>
              <a:t>mechanisms to the disease prediction model to reduce its vulnerability to Brendel - </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Bethge</a:t>
            </a:r>
            <a:r>
              <a:rPr lang="en-US" sz="2400" kern="100" dirty="0">
                <a:effectLst/>
                <a:latin typeface="Calibri" panose="020F0502020204030204" pitchFamily="34" charset="0"/>
                <a:ea typeface="Calibri" panose="020F0502020204030204" pitchFamily="34" charset="0"/>
                <a:cs typeface="Calibri" panose="020F0502020204030204" pitchFamily="34" charset="0"/>
              </a:rPr>
              <a:t> attack.</a:t>
            </a:r>
            <a:endParaRPr lang="en-US" sz="2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Calibri" panose="020F0502020204030204" pitchFamily="34" charset="0"/>
              </a:rPr>
              <a:t>Modify the training process of a Cardiovascular disease prediction model to reduce vulnerability to Brendel &amp; </a:t>
            </a:r>
            <a:r>
              <a:rPr lang="en-US" sz="1800" kern="100" dirty="0" err="1">
                <a:effectLst/>
                <a:latin typeface="Calibri" panose="020F0502020204030204" pitchFamily="34" charset="0"/>
                <a:ea typeface="Calibri" panose="020F0502020204030204" pitchFamily="34" charset="0"/>
                <a:cs typeface="Calibri" panose="020F0502020204030204" pitchFamily="34" charset="0"/>
              </a:rPr>
              <a:t>Bethge</a:t>
            </a:r>
            <a:r>
              <a:rPr lang="en-US" sz="1800" kern="100" dirty="0">
                <a:effectLst/>
                <a:latin typeface="Calibri" panose="020F0502020204030204" pitchFamily="34" charset="0"/>
                <a:ea typeface="Calibri" panose="020F0502020204030204" pitchFamily="34" charset="0"/>
                <a:cs typeface="Calibri" panose="020F0502020204030204" pitchFamily="34" charset="0"/>
              </a:rPr>
              <a:t> attack.</a:t>
            </a:r>
            <a:endParaRPr lang="en-US"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Calibri" panose="020F0502020204030204" pitchFamily="34" charset="0"/>
              </a:rPr>
              <a:t>Introduce adversarial training to enhance model robustness against adversarial examples.</a:t>
            </a:r>
            <a:endParaRPr lang="en-US"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Calibri" panose="020F0502020204030204" pitchFamily="34" charset="0"/>
              </a:rPr>
              <a:t>Incorporate gradient obscuration mechanisms during training to minimize model susceptibility to adversarial manipulations.</a:t>
            </a:r>
            <a:endParaRPr lang="en-US"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2200" kern="100" dirty="0">
              <a:effectLst/>
              <a:latin typeface="Aptos" panose="020B0004020202020204" pitchFamily="34" charset="0"/>
              <a:ea typeface="Aptos" panose="020B0004020202020204" pitchFamily="34" charset="0"/>
              <a:cs typeface="Latha" panose="020B0604020202020204" pitchFamily="34" charset="0"/>
            </a:endParaRPr>
          </a:p>
        </p:txBody>
      </p:sp>
      <p:sp>
        <p:nvSpPr>
          <p:cNvPr id="3" name="Rectangle 2">
            <a:extLst>
              <a:ext uri="{FF2B5EF4-FFF2-40B4-BE49-F238E27FC236}">
                <a16:creationId xmlns:a16="http://schemas.microsoft.com/office/drawing/2014/main" id="{01EFEED8-4517-4D2C-2003-125021CDAEF4}"/>
              </a:ext>
            </a:extLst>
          </p:cNvPr>
          <p:cNvSpPr/>
          <p:nvPr/>
        </p:nvSpPr>
        <p:spPr>
          <a:xfrm>
            <a:off x="2971800" y="6513091"/>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IT21027642 </a:t>
            </a:r>
            <a:r>
              <a:rPr lang="en-US" sz="1800" dirty="0">
                <a:solidFill>
                  <a:schemeClr val="tx1"/>
                </a:solidFill>
              </a:rPr>
              <a:t>  |   Bandara W H M T S |   </a:t>
            </a:r>
            <a:r>
              <a:rPr lang="en-US" dirty="0">
                <a:solidFill>
                  <a:schemeClr val="tx1"/>
                </a:solidFill>
              </a:rPr>
              <a:t>R24-102</a:t>
            </a:r>
            <a:endParaRPr lang="en-US" sz="1800" b="0" dirty="0">
              <a:solidFill>
                <a:schemeClr val="tx1"/>
              </a:solidFill>
            </a:endParaRPr>
          </a:p>
        </p:txBody>
      </p:sp>
    </p:spTree>
    <p:extLst>
      <p:ext uri="{BB962C8B-B14F-4D97-AF65-F5344CB8AC3E}">
        <p14:creationId xmlns:p14="http://schemas.microsoft.com/office/powerpoint/2010/main" val="3053771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24882" y="224220"/>
            <a:ext cx="11684000" cy="792162"/>
          </a:xfrm>
        </p:spPr>
        <p:txBody>
          <a:bodyPr>
            <a:normAutofit/>
          </a:bodyPr>
          <a:lstStyle/>
          <a:p>
            <a:r>
              <a:rPr lang="en-US" sz="3600" dirty="0"/>
              <a:t>References</a:t>
            </a:r>
          </a:p>
        </p:txBody>
      </p:sp>
      <p:sp>
        <p:nvSpPr>
          <p:cNvPr id="2" name="TextBox 1">
            <a:extLst>
              <a:ext uri="{FF2B5EF4-FFF2-40B4-BE49-F238E27FC236}">
                <a16:creationId xmlns:a16="http://schemas.microsoft.com/office/drawing/2014/main" id="{71953841-6FD4-4861-AA56-05C95FE97490}"/>
              </a:ext>
            </a:extLst>
          </p:cNvPr>
          <p:cNvSpPr txBox="1"/>
          <p:nvPr/>
        </p:nvSpPr>
        <p:spPr>
          <a:xfrm>
            <a:off x="1066800" y="1371600"/>
            <a:ext cx="9448800" cy="3693319"/>
          </a:xfrm>
          <a:prstGeom prst="rect">
            <a:avLst/>
          </a:prstGeom>
          <a:noFill/>
        </p:spPr>
        <p:txBody>
          <a:bodyPr wrap="square" rtlCol="0">
            <a:spAutoFit/>
          </a:bodyPr>
          <a:lstStyle/>
          <a:p>
            <a:r>
              <a:rPr lang="en-US" dirty="0"/>
              <a:t>[1]  Zhang, D., &amp; Yang, D. (2023, October 1). Adv-BDPM: Adversarial attack based on Boundary Diffusion Probability Model. Neural Networks. </a:t>
            </a:r>
            <a:r>
              <a:rPr lang="en-US" dirty="0">
                <a:hlinkClick r:id="rId2"/>
              </a:rPr>
              <a:t>https://doi.org/10.1016/j.neunet.2023.08.048</a:t>
            </a:r>
            <a:r>
              <a:rPr lang="en-US" dirty="0"/>
              <a:t> </a:t>
            </a:r>
          </a:p>
          <a:p>
            <a:r>
              <a:rPr lang="en-US" dirty="0"/>
              <a:t> </a:t>
            </a:r>
          </a:p>
          <a:p>
            <a:r>
              <a:rPr lang="en-US" dirty="0"/>
              <a:t>[2] Luo, T., Zhong, Y., &amp; Khoo, S. (2023, January 1). </a:t>
            </a:r>
            <a:r>
              <a:rPr lang="en-US" dirty="0" err="1"/>
              <a:t>ExploreADV</a:t>
            </a:r>
            <a:r>
              <a:rPr lang="en-US" dirty="0"/>
              <a:t>: Towards exploratory attack for Neural Networks. </a:t>
            </a:r>
            <a:r>
              <a:rPr lang="en-US" dirty="0" err="1"/>
              <a:t>arXiv</a:t>
            </a:r>
            <a:r>
              <a:rPr lang="en-US" dirty="0"/>
              <a:t> (Cornell University). </a:t>
            </a:r>
            <a:r>
              <a:rPr lang="en-US" dirty="0">
                <a:hlinkClick r:id="rId3"/>
              </a:rPr>
              <a:t>https://doi.org/10.48550/arxiv.2301.01223</a:t>
            </a:r>
            <a:endParaRPr lang="en-US" dirty="0"/>
          </a:p>
          <a:p>
            <a:r>
              <a:rPr lang="en-US" dirty="0"/>
              <a:t> </a:t>
            </a:r>
          </a:p>
          <a:p>
            <a:r>
              <a:rPr lang="en-US" dirty="0"/>
              <a:t>[3] “Machine Learning Security: Threats, Countermeasures, and Evaluations | IEEE Journals &amp; Magazine | IEEE Xplore.” </a:t>
            </a:r>
            <a:r>
              <a:rPr lang="en-US" dirty="0">
                <a:hlinkClick r:id="rId4"/>
              </a:rPr>
              <a:t>https://ieeexplore.ieee.org/document/9064510</a:t>
            </a:r>
            <a:r>
              <a:rPr lang="en-US" dirty="0"/>
              <a:t> (accessed Mar. 31, 2023).</a:t>
            </a:r>
          </a:p>
          <a:p>
            <a:endParaRPr lang="en-US" dirty="0"/>
          </a:p>
          <a:p>
            <a:r>
              <a:rPr lang="en-US" dirty="0"/>
              <a:t>[4] </a:t>
            </a:r>
            <a:r>
              <a:rPr lang="en-US" dirty="0">
                <a:solidFill>
                  <a:srgbClr val="000000"/>
                </a:solidFill>
              </a:rPr>
              <a:t>Liang, H.; He, E.; Zhao, Y.; Jia, Z.; Li, H. Adversarial Attack and Defense: A Survey. Electronics 2022, 11, 1283. </a:t>
            </a:r>
            <a:r>
              <a:rPr lang="en-US" dirty="0">
                <a:solidFill>
                  <a:srgbClr val="000000"/>
                </a:solidFill>
                <a:hlinkClick r:id="rId5"/>
              </a:rPr>
              <a:t>https://doi.org/10.3390/electronics11081283</a:t>
            </a:r>
            <a:r>
              <a:rPr lang="en-US" dirty="0">
                <a:solidFill>
                  <a:srgbClr val="000000"/>
                </a:solidFill>
              </a:rPr>
              <a:t> </a:t>
            </a:r>
            <a:endParaRPr lang="en-US" dirty="0"/>
          </a:p>
          <a:p>
            <a:endParaRPr lang="en-US" dirty="0"/>
          </a:p>
        </p:txBody>
      </p:sp>
      <p:sp>
        <p:nvSpPr>
          <p:cNvPr id="4" name="Rectangle 3">
            <a:extLst>
              <a:ext uri="{FF2B5EF4-FFF2-40B4-BE49-F238E27FC236}">
                <a16:creationId xmlns:a16="http://schemas.microsoft.com/office/drawing/2014/main" id="{5AA40AC0-A131-2A91-1D61-3AED634372A0}"/>
              </a:ext>
            </a:extLst>
          </p:cNvPr>
          <p:cNvSpPr/>
          <p:nvPr/>
        </p:nvSpPr>
        <p:spPr>
          <a:xfrm>
            <a:off x="2971800" y="6513091"/>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IT21027642 </a:t>
            </a:r>
            <a:r>
              <a:rPr lang="en-US" sz="1800" dirty="0">
                <a:solidFill>
                  <a:schemeClr val="tx1"/>
                </a:solidFill>
              </a:rPr>
              <a:t>  |   Bandara W H M T S |   </a:t>
            </a:r>
            <a:r>
              <a:rPr lang="en-US" dirty="0">
                <a:solidFill>
                  <a:schemeClr val="tx1"/>
                </a:solidFill>
              </a:rPr>
              <a:t>R24-102</a:t>
            </a:r>
            <a:endParaRPr lang="en-US" sz="1800" b="0" dirty="0">
              <a:solidFill>
                <a:schemeClr val="tx1"/>
              </a:solidFill>
            </a:endParaRPr>
          </a:p>
        </p:txBody>
      </p:sp>
    </p:spTree>
    <p:extLst>
      <p:ext uri="{BB962C8B-B14F-4D97-AF65-F5344CB8AC3E}">
        <p14:creationId xmlns:p14="http://schemas.microsoft.com/office/powerpoint/2010/main" val="2921449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04800" y="838200"/>
            <a:ext cx="10388600" cy="5181600"/>
          </a:xfrm>
        </p:spPr>
        <p:txBody>
          <a:bodyPr>
            <a:normAutofit/>
          </a:bodyPr>
          <a:lstStyle/>
          <a:p>
            <a:endParaRPr lang="en-US" dirty="0"/>
          </a:p>
          <a:p>
            <a:endParaRPr lang="en-US" sz="2000" dirty="0">
              <a:highlight>
                <a:srgbClr val="FFFF00"/>
              </a:highlight>
            </a:endParaRPr>
          </a:p>
          <a:p>
            <a:endParaRPr lang="en-US" sz="2000" dirty="0">
              <a:highlight>
                <a:srgbClr val="FFFF00"/>
              </a:highlight>
            </a:endParaRPr>
          </a:p>
          <a:p>
            <a:pPr marL="0" indent="0">
              <a:buNone/>
            </a:pPr>
            <a:endParaRPr lang="en-US" dirty="0">
              <a:highlight>
                <a:srgbClr val="FFFF00"/>
              </a:highlight>
            </a:endParaRPr>
          </a:p>
        </p:txBody>
      </p:sp>
      <p:sp>
        <p:nvSpPr>
          <p:cNvPr id="8" name="Title 4">
            <a:extLst>
              <a:ext uri="{FF2B5EF4-FFF2-40B4-BE49-F238E27FC236}">
                <a16:creationId xmlns:a16="http://schemas.microsoft.com/office/drawing/2014/main" id="{4E9463BC-8963-7424-F923-7571A0A8AAF9}"/>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Meeting Status</a:t>
            </a:r>
          </a:p>
        </p:txBody>
      </p:sp>
      <p:graphicFrame>
        <p:nvGraphicFramePr>
          <p:cNvPr id="4" name="Table 3">
            <a:extLst>
              <a:ext uri="{FF2B5EF4-FFF2-40B4-BE49-F238E27FC236}">
                <a16:creationId xmlns:a16="http://schemas.microsoft.com/office/drawing/2014/main" id="{8172D60C-CDB3-4D44-6A94-133AA23060CC}"/>
              </a:ext>
            </a:extLst>
          </p:cNvPr>
          <p:cNvGraphicFramePr>
            <a:graphicFrameLocks noGrp="1"/>
          </p:cNvGraphicFramePr>
          <p:nvPr>
            <p:extLst>
              <p:ext uri="{D42A27DB-BD31-4B8C-83A1-F6EECF244321}">
                <p14:modId xmlns:p14="http://schemas.microsoft.com/office/powerpoint/2010/main" val="2426948773"/>
              </p:ext>
            </p:extLst>
          </p:nvPr>
        </p:nvGraphicFramePr>
        <p:xfrm>
          <a:off x="964163" y="2743200"/>
          <a:ext cx="3657600" cy="1158240"/>
        </p:xfrm>
        <a:graphic>
          <a:graphicData uri="http://schemas.openxmlformats.org/drawingml/2006/table">
            <a:tbl>
              <a:tblPr firstRow="1" bandRow="1">
                <a:tableStyleId>{5940675A-B579-460E-94D1-54222C63F5DA}</a:tableStyleId>
              </a:tblPr>
              <a:tblGrid>
                <a:gridCol w="2921000">
                  <a:extLst>
                    <a:ext uri="{9D8B030D-6E8A-4147-A177-3AD203B41FA5}">
                      <a16:colId xmlns:a16="http://schemas.microsoft.com/office/drawing/2014/main" val="2507935178"/>
                    </a:ext>
                  </a:extLst>
                </a:gridCol>
                <a:gridCol w="736600">
                  <a:extLst>
                    <a:ext uri="{9D8B030D-6E8A-4147-A177-3AD203B41FA5}">
                      <a16:colId xmlns:a16="http://schemas.microsoft.com/office/drawing/2014/main" val="3394592189"/>
                    </a:ext>
                  </a:extLst>
                </a:gridCol>
              </a:tblGrid>
              <a:tr h="370840">
                <a:tc>
                  <a:txBody>
                    <a:bodyPr/>
                    <a:lstStyle/>
                    <a:p>
                      <a:r>
                        <a:rPr lang="en-US" sz="1600" dirty="0"/>
                        <a:t>Number of meetings with the supervisor / Co - supervisor</a:t>
                      </a:r>
                    </a:p>
                  </a:txBody>
                  <a:tcPr/>
                </a:tc>
                <a:tc>
                  <a:txBody>
                    <a:bodyPr/>
                    <a:lstStyle/>
                    <a:p>
                      <a:pPr algn="ctr"/>
                      <a:r>
                        <a:rPr lang="en-US" sz="1600" dirty="0"/>
                        <a:t>6</a:t>
                      </a:r>
                    </a:p>
                  </a:txBody>
                  <a:tcPr/>
                </a:tc>
                <a:extLst>
                  <a:ext uri="{0D108BD9-81ED-4DB2-BD59-A6C34878D82A}">
                    <a16:rowId xmlns:a16="http://schemas.microsoft.com/office/drawing/2014/main" val="1701618858"/>
                  </a:ext>
                </a:extLst>
              </a:tr>
              <a:tr h="370840">
                <a:tc>
                  <a:txBody>
                    <a:bodyPr/>
                    <a:lstStyle/>
                    <a:p>
                      <a:r>
                        <a:rPr lang="en-US" sz="1600" dirty="0"/>
                        <a:t>Number of meetings among the team</a:t>
                      </a:r>
                    </a:p>
                  </a:txBody>
                  <a:tcPr/>
                </a:tc>
                <a:tc>
                  <a:txBody>
                    <a:bodyPr/>
                    <a:lstStyle/>
                    <a:p>
                      <a:pPr algn="ctr"/>
                      <a:r>
                        <a:rPr lang="en-US" sz="1600" dirty="0"/>
                        <a:t>15</a:t>
                      </a:r>
                    </a:p>
                  </a:txBody>
                  <a:tcPr/>
                </a:tc>
                <a:extLst>
                  <a:ext uri="{0D108BD9-81ED-4DB2-BD59-A6C34878D82A}">
                    <a16:rowId xmlns:a16="http://schemas.microsoft.com/office/drawing/2014/main" val="382952394"/>
                  </a:ext>
                </a:extLst>
              </a:tr>
            </a:tbl>
          </a:graphicData>
        </a:graphic>
      </p:graphicFrame>
      <p:pic>
        <p:nvPicPr>
          <p:cNvPr id="7" name="Picture 6" descr="A screenshot of a computer&#10;&#10;Description automatically generated">
            <a:extLst>
              <a:ext uri="{FF2B5EF4-FFF2-40B4-BE49-F238E27FC236}">
                <a16:creationId xmlns:a16="http://schemas.microsoft.com/office/drawing/2014/main" id="{A71D6D80-0C6D-C0F7-8750-97F485FE2D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3600" y="1371600"/>
            <a:ext cx="2895600" cy="1628775"/>
          </a:xfrm>
          <a:prstGeom prst="rect">
            <a:avLst/>
          </a:prstGeom>
        </p:spPr>
      </p:pic>
      <p:pic>
        <p:nvPicPr>
          <p:cNvPr id="10" name="Picture 9" descr="A screenshot of a group of people&#10;&#10;Description automatically generated">
            <a:extLst>
              <a:ext uri="{FF2B5EF4-FFF2-40B4-BE49-F238E27FC236}">
                <a16:creationId xmlns:a16="http://schemas.microsoft.com/office/drawing/2014/main" id="{A82D3CCD-DA1F-79C6-27A8-2E46FF5DD4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9203" y="1371599"/>
            <a:ext cx="2895601" cy="1628775"/>
          </a:xfrm>
          <a:prstGeom prst="rect">
            <a:avLst/>
          </a:prstGeom>
        </p:spPr>
      </p:pic>
      <p:pic>
        <p:nvPicPr>
          <p:cNvPr id="14" name="Picture 13" descr="A screenshot of a computer&#10;&#10;Description automatically generated">
            <a:extLst>
              <a:ext uri="{FF2B5EF4-FFF2-40B4-BE49-F238E27FC236}">
                <a16:creationId xmlns:a16="http://schemas.microsoft.com/office/drawing/2014/main" id="{1798176E-9B1E-5B54-3868-FB23C1878F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5371" y="3695700"/>
            <a:ext cx="2889898" cy="1628774"/>
          </a:xfrm>
          <a:prstGeom prst="rect">
            <a:avLst/>
          </a:prstGeom>
        </p:spPr>
      </p:pic>
      <p:pic>
        <p:nvPicPr>
          <p:cNvPr id="18" name="Picture 17" descr="A screenshot of a computer&#10;&#10;Description automatically generated">
            <a:extLst>
              <a:ext uri="{FF2B5EF4-FFF2-40B4-BE49-F238E27FC236}">
                <a16:creationId xmlns:a16="http://schemas.microsoft.com/office/drawing/2014/main" id="{D98BE979-99B2-1F8F-F9BF-6E761B65C6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4304" y="3681704"/>
            <a:ext cx="2762896" cy="1628774"/>
          </a:xfrm>
          <a:prstGeom prst="rect">
            <a:avLst/>
          </a:prstGeom>
        </p:spPr>
      </p:pic>
      <p:sp>
        <p:nvSpPr>
          <p:cNvPr id="19" name="TextBox 18">
            <a:extLst>
              <a:ext uri="{FF2B5EF4-FFF2-40B4-BE49-F238E27FC236}">
                <a16:creationId xmlns:a16="http://schemas.microsoft.com/office/drawing/2014/main" id="{99E79686-F443-09A1-074F-D27AC9280494}"/>
              </a:ext>
            </a:extLst>
          </p:cNvPr>
          <p:cNvSpPr txBox="1"/>
          <p:nvPr/>
        </p:nvSpPr>
        <p:spPr>
          <a:xfrm>
            <a:off x="6974220" y="3059668"/>
            <a:ext cx="455574" cy="369332"/>
          </a:xfrm>
          <a:prstGeom prst="rect">
            <a:avLst/>
          </a:prstGeom>
          <a:noFill/>
        </p:spPr>
        <p:txBody>
          <a:bodyPr wrap="none" rtlCol="0">
            <a:spAutoFit/>
          </a:bodyPr>
          <a:lstStyle/>
          <a:p>
            <a:r>
              <a:rPr lang="en-US" dirty="0"/>
              <a:t>#1</a:t>
            </a:r>
          </a:p>
        </p:txBody>
      </p:sp>
      <p:sp>
        <p:nvSpPr>
          <p:cNvPr id="20" name="TextBox 19">
            <a:extLst>
              <a:ext uri="{FF2B5EF4-FFF2-40B4-BE49-F238E27FC236}">
                <a16:creationId xmlns:a16="http://schemas.microsoft.com/office/drawing/2014/main" id="{2114E3C0-4B60-7028-6E37-7E9B43F481E3}"/>
              </a:ext>
            </a:extLst>
          </p:cNvPr>
          <p:cNvSpPr txBox="1"/>
          <p:nvPr/>
        </p:nvSpPr>
        <p:spPr>
          <a:xfrm>
            <a:off x="10299216" y="3045672"/>
            <a:ext cx="455574" cy="369332"/>
          </a:xfrm>
          <a:prstGeom prst="rect">
            <a:avLst/>
          </a:prstGeom>
          <a:noFill/>
        </p:spPr>
        <p:txBody>
          <a:bodyPr wrap="none" rtlCol="0">
            <a:spAutoFit/>
          </a:bodyPr>
          <a:lstStyle/>
          <a:p>
            <a:r>
              <a:rPr lang="en-US" dirty="0"/>
              <a:t>#2</a:t>
            </a:r>
          </a:p>
        </p:txBody>
      </p:sp>
      <p:sp>
        <p:nvSpPr>
          <p:cNvPr id="21" name="TextBox 20">
            <a:extLst>
              <a:ext uri="{FF2B5EF4-FFF2-40B4-BE49-F238E27FC236}">
                <a16:creationId xmlns:a16="http://schemas.microsoft.com/office/drawing/2014/main" id="{38642BAF-50B0-7737-C345-25292BD9CAA2}"/>
              </a:ext>
            </a:extLst>
          </p:cNvPr>
          <p:cNvSpPr txBox="1"/>
          <p:nvPr/>
        </p:nvSpPr>
        <p:spPr>
          <a:xfrm>
            <a:off x="10301843" y="5310478"/>
            <a:ext cx="455574" cy="369332"/>
          </a:xfrm>
          <a:prstGeom prst="rect">
            <a:avLst/>
          </a:prstGeom>
          <a:noFill/>
        </p:spPr>
        <p:txBody>
          <a:bodyPr wrap="none" rtlCol="0">
            <a:spAutoFit/>
          </a:bodyPr>
          <a:lstStyle/>
          <a:p>
            <a:r>
              <a:rPr lang="en-US" dirty="0"/>
              <a:t>#4</a:t>
            </a:r>
          </a:p>
        </p:txBody>
      </p:sp>
      <p:sp>
        <p:nvSpPr>
          <p:cNvPr id="22" name="TextBox 21">
            <a:extLst>
              <a:ext uri="{FF2B5EF4-FFF2-40B4-BE49-F238E27FC236}">
                <a16:creationId xmlns:a16="http://schemas.microsoft.com/office/drawing/2014/main" id="{3BF820EB-3BF8-0225-75B6-53703C6DD6C2}"/>
              </a:ext>
            </a:extLst>
          </p:cNvPr>
          <p:cNvSpPr txBox="1"/>
          <p:nvPr/>
        </p:nvSpPr>
        <p:spPr>
          <a:xfrm>
            <a:off x="6974220" y="5324474"/>
            <a:ext cx="455574"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2675342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078239-15F8-42C0-92FF-6E52D1818D59}"/>
              </a:ext>
            </a:extLst>
          </p:cNvPr>
          <p:cNvSpPr txBox="1"/>
          <p:nvPr/>
        </p:nvSpPr>
        <p:spPr>
          <a:xfrm>
            <a:off x="3276600" y="838200"/>
            <a:ext cx="8305800" cy="1446550"/>
          </a:xfrm>
          <a:prstGeom prst="rect">
            <a:avLst/>
          </a:prstGeom>
          <a:noFill/>
        </p:spPr>
        <p:txBody>
          <a:bodyPr wrap="square" rtlCol="0">
            <a:spAutoFit/>
          </a:bodyPr>
          <a:lstStyle/>
          <a:p>
            <a:r>
              <a:rPr lang="en-US" sz="8800" dirty="0">
                <a:solidFill>
                  <a:srgbClr val="00B050"/>
                </a:solidFill>
              </a:rPr>
              <a:t>Questions?</a:t>
            </a:r>
          </a:p>
        </p:txBody>
      </p:sp>
      <p:pic>
        <p:nvPicPr>
          <p:cNvPr id="4" name="Picture 3">
            <a:extLst>
              <a:ext uri="{FF2B5EF4-FFF2-40B4-BE49-F238E27FC236}">
                <a16:creationId xmlns:a16="http://schemas.microsoft.com/office/drawing/2014/main" id="{A0F7AE08-618B-4DBA-83D9-4A23E41F1C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057400"/>
            <a:ext cx="3504895" cy="3504895"/>
          </a:xfrm>
          <a:prstGeom prst="rect">
            <a:avLst/>
          </a:prstGeom>
        </p:spPr>
      </p:pic>
    </p:spTree>
    <p:extLst>
      <p:ext uri="{BB962C8B-B14F-4D97-AF65-F5344CB8AC3E}">
        <p14:creationId xmlns:p14="http://schemas.microsoft.com/office/powerpoint/2010/main" val="2071923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BC7899-9AB5-4E19-81FB-744168840155}"/>
              </a:ext>
            </a:extLst>
          </p:cNvPr>
          <p:cNvSpPr txBox="1"/>
          <p:nvPr/>
        </p:nvSpPr>
        <p:spPr>
          <a:xfrm>
            <a:off x="3124200" y="2286000"/>
            <a:ext cx="5943600" cy="1323439"/>
          </a:xfrm>
          <a:prstGeom prst="rect">
            <a:avLst/>
          </a:prstGeom>
          <a:noFill/>
        </p:spPr>
        <p:txBody>
          <a:bodyPr wrap="square" rtlCol="0">
            <a:spAutoFit/>
          </a:bodyPr>
          <a:lstStyle/>
          <a:p>
            <a:r>
              <a:rPr lang="en-US" sz="8000" dirty="0">
                <a:solidFill>
                  <a:srgbClr val="00B050"/>
                </a:solidFill>
              </a:rPr>
              <a:t>THANK YOU</a:t>
            </a:r>
          </a:p>
        </p:txBody>
      </p:sp>
    </p:spTree>
    <p:extLst>
      <p:ext uri="{BB962C8B-B14F-4D97-AF65-F5344CB8AC3E}">
        <p14:creationId xmlns:p14="http://schemas.microsoft.com/office/powerpoint/2010/main" val="2992992198"/>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D08376A6-FCE2-4A8E-BFFF-11B69BD93976}" vid="{0A5F165D-9E14-4628-BA29-A51D7051FD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faef53a-d342-4d90-a56c-b993878449d2">
      <Terms xmlns="http://schemas.microsoft.com/office/infopath/2007/PartnerControls"/>
    </lcf76f155ced4ddcb4097134ff3c332f>
    <TaxCatchAll xmlns="db72c12f-87a4-44ab-bbc5-4cc8306b158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5D4FF63888C64439862580733F918E7" ma:contentTypeVersion="12" ma:contentTypeDescription="Create a new document." ma:contentTypeScope="" ma:versionID="a8650cbb42b5c2ae3006ebb315a1e3cd">
  <xsd:schema xmlns:xsd="http://www.w3.org/2001/XMLSchema" xmlns:xs="http://www.w3.org/2001/XMLSchema" xmlns:p="http://schemas.microsoft.com/office/2006/metadata/properties" xmlns:ns2="8faef53a-d342-4d90-a56c-b993878449d2" xmlns:ns3="db72c12f-87a4-44ab-bbc5-4cc8306b158a" targetNamespace="http://schemas.microsoft.com/office/2006/metadata/properties" ma:root="true" ma:fieldsID="027f246ca1d5adc790003f5310fc5b42" ns2:_="" ns3:_="">
    <xsd:import namespace="8faef53a-d342-4d90-a56c-b993878449d2"/>
    <xsd:import namespace="db72c12f-87a4-44ab-bbc5-4cc8306b158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aef53a-d342-4d90-a56c-b993878449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c8a686f-bba2-44f2-819b-edf0b3003fb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b72c12f-87a4-44ab-bbc5-4cc8306b15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a90b710-f748-4220-b362-4102ae550bf9}" ma:internalName="TaxCatchAll" ma:showField="CatchAllData" ma:web="db72c12f-87a4-44ab-bbc5-4cc8306b1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279DC1-1F54-4FF9-8272-45C5F4157A32}">
  <ds:schemaRefs>
    <ds:schemaRef ds:uri="http://schemas.openxmlformats.org/package/2006/metadata/core-properties"/>
    <ds:schemaRef ds:uri="http://schemas.microsoft.com/office/2006/metadata/properties"/>
    <ds:schemaRef ds:uri="8faef53a-d342-4d90-a56c-b993878449d2"/>
    <ds:schemaRef ds:uri="http://www.w3.org/XML/1998/namespace"/>
    <ds:schemaRef ds:uri="http://purl.org/dc/elements/1.1/"/>
    <ds:schemaRef ds:uri="http://purl.org/dc/terms/"/>
    <ds:schemaRef ds:uri="db72c12f-87a4-44ab-bbc5-4cc8306b158a"/>
    <ds:schemaRef ds:uri="http://schemas.microsoft.com/office/2006/documentManagement/typ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C74DEEA3-440A-46C1-ABDC-C13A068FD9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aef53a-d342-4d90-a56c-b993878449d2"/>
    <ds:schemaRef ds:uri="db72c12f-87a4-44ab-bbc5-4cc8306b1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8FA3AC-848D-4C0E-BF04-97964F10F9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1522</TotalTime>
  <Words>3011</Words>
  <Application>Microsoft Office PowerPoint</Application>
  <PresentationFormat>Widescreen</PresentationFormat>
  <Paragraphs>277</Paragraphs>
  <Slides>34</Slides>
  <Notes>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34</vt:i4>
      </vt:variant>
    </vt:vector>
  </HeadingPairs>
  <TitlesOfParts>
    <vt:vector size="47" baseType="lpstr">
      <vt:lpstr>Adobe Devanagari</vt:lpstr>
      <vt:lpstr>-apple-system</vt:lpstr>
      <vt:lpstr>Aptos</vt:lpstr>
      <vt:lpstr>Arial</vt:lpstr>
      <vt:lpstr>Calibri</vt:lpstr>
      <vt:lpstr>Cambria</vt:lpstr>
      <vt:lpstr>Courier New</vt:lpstr>
      <vt:lpstr>Google Sans</vt:lpstr>
      <vt:lpstr>Lao UI</vt:lpstr>
      <vt:lpstr>Söhne</vt:lpstr>
      <vt:lpstr>Symbol</vt:lpstr>
      <vt:lpstr>Wingdings</vt:lpstr>
      <vt:lpstr>Office Theme</vt:lpstr>
      <vt:lpstr>Enhancing and Developing Adversarial Robustness of Diseases Risk Predictors Against Multiple Adversarial Attacks.</vt:lpstr>
      <vt:lpstr>Team Members  </vt:lpstr>
      <vt:lpstr>CONTENT</vt:lpstr>
      <vt:lpstr>Introduction</vt:lpstr>
      <vt:lpstr>Introduction</vt:lpstr>
      <vt:lpstr>Research problem</vt:lpstr>
      <vt:lpstr>Main Objective</vt:lpstr>
      <vt:lpstr>Sub Objective</vt:lpstr>
      <vt:lpstr>RESEARCH COMPONENT &amp; NOVELTY</vt:lpstr>
      <vt:lpstr>RESEARCH COMPONENT &amp; NOVELTY</vt:lpstr>
      <vt:lpstr>PowerPoint Presentation</vt:lpstr>
      <vt:lpstr>NOVELTY</vt:lpstr>
      <vt:lpstr>NOVELTY</vt:lpstr>
      <vt:lpstr>PowerPoint Presentation</vt:lpstr>
      <vt:lpstr>Introduction and Background</vt:lpstr>
      <vt:lpstr>PowerPoint Presentation</vt:lpstr>
      <vt:lpstr>PowerPoint Presentation</vt:lpstr>
      <vt:lpstr>NOVELTY</vt:lpstr>
      <vt:lpstr>NOVELTY</vt:lpstr>
      <vt:lpstr>References</vt:lpstr>
      <vt:lpstr>Introduction and Background</vt:lpstr>
      <vt:lpstr>Introduction and Background</vt:lpstr>
      <vt:lpstr>PowerPoint Presentation</vt:lpstr>
      <vt:lpstr>NOVELTY</vt:lpstr>
      <vt:lpstr>NOVELTY</vt:lpstr>
      <vt:lpstr>References</vt:lpstr>
      <vt:lpstr>PowerPoint Presentation</vt:lpstr>
      <vt:lpstr>PowerPoint Presentation</vt:lpstr>
      <vt:lpstr>PowerPoint Presentation</vt:lpstr>
      <vt:lpstr>NOVELTY</vt:lpstr>
      <vt:lpstr>References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CHURN  Assessing Adversarial Attacks Against Churn Prediction Models</dc:title>
  <dc:creator>Karandawala D N it21023514</dc:creator>
  <cp:lastModifiedBy>IT21023514 Karandawala D N</cp:lastModifiedBy>
  <cp:revision>41</cp:revision>
  <dcterms:created xsi:type="dcterms:W3CDTF">2023-05-08T16:27:06Z</dcterms:created>
  <dcterms:modified xsi:type="dcterms:W3CDTF">2024-01-17T17:44:12Z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0x010100F5D4FF63888C64439862580733F918E7</vt:lpwstr>
  </property>
  <property fmtid="{D5CDD505-2E9C-101B-9397-08002B2CF9AE}" pid="3" name="MediaServiceImageTags">
    <vt:lpwstr/>
  </property>
</Properties>
</file>